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22"/>
  </p:notesMasterIdLst>
  <p:sldIdLst>
    <p:sldId id="256" r:id="rId2"/>
    <p:sldId id="275" r:id="rId3"/>
    <p:sldId id="261" r:id="rId4"/>
    <p:sldId id="277" r:id="rId5"/>
    <p:sldId id="278" r:id="rId6"/>
    <p:sldId id="276" r:id="rId7"/>
    <p:sldId id="279" r:id="rId8"/>
    <p:sldId id="281" r:id="rId9"/>
    <p:sldId id="259" r:id="rId10"/>
    <p:sldId id="282" r:id="rId11"/>
    <p:sldId id="283" r:id="rId12"/>
    <p:sldId id="284" r:id="rId13"/>
    <p:sldId id="285" r:id="rId14"/>
    <p:sldId id="286" r:id="rId15"/>
    <p:sldId id="287" r:id="rId16"/>
    <p:sldId id="288" r:id="rId17"/>
    <p:sldId id="289" r:id="rId18"/>
    <p:sldId id="280" r:id="rId19"/>
    <p:sldId id="290" r:id="rId20"/>
    <p:sldId id="291"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p:restoredTop sz="66306" autoAdjust="0"/>
  </p:normalViewPr>
  <p:slideViewPr>
    <p:cSldViewPr snapToGrid="0" snapToObjects="1">
      <p:cViewPr>
        <p:scale>
          <a:sx n="69" d="100"/>
          <a:sy n="69" d="100"/>
        </p:scale>
        <p:origin x="2328"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ombudsman.gov.cy/"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help.unhcr.org/cyprus/" TargetMode="External"/><Relationship Id="rId4" Type="http://schemas.openxmlformats.org/officeDocument/2006/relationships/hyperlink" Target="http://cyprus-guide.org/en/" TargetMode="External"/><Relationship Id="rId5" Type="http://schemas.openxmlformats.org/officeDocument/2006/relationships/hyperlink" Target="http://www.helprefugeeswork.org/" TargetMode="External"/><Relationship Id="rId6" Type="http://schemas.openxmlformats.org/officeDocument/2006/relationships/hyperlink" Target="http://www.support-refugees.eu/"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help.unhcr.org/cypru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Ce document a pour objectif d’aider les migrants et les réfugiés dans leur quête d'accès aux informations importantes dans leurs nouvelles communautés. Il traite de l'importance de l'accès à l'information dès le tout début de l'arrivée de certaines personnes dans un nouveau pays et tout au long de leur processus d'intégration. Il énumère et explique où les migrants et les réfugiés peuvent trouver plus d'informations à Chypre</a:t>
            </a:r>
            <a:r>
              <a:rPr lang="it-IT" dirty="0" smtClean="0">
                <a:effectLst/>
              </a:rPr>
              <a:t> </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Il y a aussi des groupes de bénévoles qui apportent beaucoup de soutien, en particulier aux migrants et aux réfugiés en difficulté. Ils les aident de différentes façons. Par exemple, ils font des collectes quotidiennes et les distribuent aux migrants et réfugiés en difficulté, les aident à trouver un logement et des meubles pour leur nouvelle maison, organisent de courtes formations et des visites ou des événements sociaux, les accompagnent dans les différents bureaux gouvernementaux, les informent de leurs droits et les aident dans les différentes procédures. </a:t>
            </a:r>
          </a:p>
          <a:p>
            <a:pPr>
              <a:buNone/>
            </a:pPr>
            <a:endParaRPr lang="fr-FR"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Voici quelques-uns de ces groupes:</a:t>
            </a:r>
            <a:endParaRPr lang="it-IT" sz="1100" kern="1200" dirty="0" smtClean="0">
              <a:solidFill>
                <a:schemeClr val="tx1"/>
              </a:solidFill>
              <a:effectLst/>
              <a:latin typeface="+mn-lt"/>
              <a:ea typeface="+mn-ea"/>
              <a:cs typeface="+mn-cs"/>
            </a:endParaRPr>
          </a:p>
          <a:p>
            <a:pPr marL="171450" indent="-171450"/>
            <a:r>
              <a:rPr lang="fr-FR" sz="1100" kern="1200" dirty="0" err="1" smtClean="0">
                <a:solidFill>
                  <a:schemeClr val="tx1"/>
                </a:solidFill>
                <a:effectLst/>
                <a:latin typeface="+mn-lt"/>
                <a:ea typeface="+mn-ea"/>
                <a:cs typeface="+mn-cs"/>
              </a:rPr>
              <a:t>Kofinou</a:t>
            </a:r>
            <a:r>
              <a:rPr lang="fr-FR" sz="1100" kern="1200" dirty="0" smtClean="0">
                <a:solidFill>
                  <a:schemeClr val="tx1"/>
                </a:solidFill>
                <a:effectLst/>
                <a:latin typeface="+mn-lt"/>
                <a:ea typeface="+mn-ea"/>
                <a:cs typeface="+mn-cs"/>
              </a:rPr>
              <a:t> </a:t>
            </a:r>
            <a:r>
              <a:rPr lang="fr-FR" sz="1100" kern="1200" dirty="0" err="1" smtClean="0">
                <a:solidFill>
                  <a:schemeClr val="tx1"/>
                </a:solidFill>
                <a:effectLst/>
                <a:latin typeface="+mn-lt"/>
                <a:ea typeface="+mn-ea"/>
                <a:cs typeface="+mn-cs"/>
              </a:rPr>
              <a:t>We</a:t>
            </a:r>
            <a:r>
              <a:rPr lang="fr-FR" sz="1100" kern="1200" dirty="0" smtClean="0">
                <a:solidFill>
                  <a:schemeClr val="tx1"/>
                </a:solidFill>
                <a:effectLst/>
                <a:latin typeface="+mn-lt"/>
                <a:ea typeface="+mn-ea"/>
                <a:cs typeface="+mn-cs"/>
              </a:rPr>
              <a:t> Care – un groupe de bénévole qui se situe à </a:t>
            </a:r>
            <a:r>
              <a:rPr lang="fr-FR" sz="1100" kern="1200" dirty="0" err="1" smtClean="0">
                <a:solidFill>
                  <a:schemeClr val="tx1"/>
                </a:solidFill>
                <a:effectLst/>
                <a:latin typeface="+mn-lt"/>
                <a:ea typeface="+mn-ea"/>
                <a:cs typeface="+mn-cs"/>
              </a:rPr>
              <a:t>Kofinou</a:t>
            </a:r>
            <a:r>
              <a:rPr lang="fr-FR" sz="1100" kern="1200" dirty="0" smtClean="0">
                <a:solidFill>
                  <a:schemeClr val="tx1"/>
                </a:solidFill>
                <a:effectLst/>
                <a:latin typeface="+mn-lt"/>
                <a:ea typeface="+mn-ea"/>
                <a:cs typeface="+mn-cs"/>
              </a:rPr>
              <a:t> Centre d’accueil des réfugiés</a:t>
            </a:r>
            <a:endParaRPr lang="it-IT" sz="1100" kern="1200" dirty="0" smtClean="0">
              <a:solidFill>
                <a:schemeClr val="tx1"/>
              </a:solidFill>
              <a:effectLst/>
              <a:latin typeface="+mn-lt"/>
              <a:ea typeface="+mn-ea"/>
              <a:cs typeface="+mn-cs"/>
            </a:endParaRPr>
          </a:p>
          <a:p>
            <a:pPr marL="171450" indent="-171450"/>
            <a:r>
              <a:rPr lang="fr-FR" sz="1100" kern="1200" dirty="0" smtClean="0">
                <a:solidFill>
                  <a:schemeClr val="tx1"/>
                </a:solidFill>
                <a:effectLst/>
                <a:latin typeface="+mn-lt"/>
                <a:ea typeface="+mn-ea"/>
                <a:cs typeface="+mn-cs"/>
              </a:rPr>
              <a:t>“OASIS”, basé à </a:t>
            </a:r>
            <a:r>
              <a:rPr lang="fr-FR" sz="1100" kern="1200" dirty="0" err="1" smtClean="0">
                <a:solidFill>
                  <a:schemeClr val="tx1"/>
                </a:solidFill>
                <a:effectLst/>
                <a:latin typeface="+mn-lt"/>
                <a:ea typeface="+mn-ea"/>
                <a:cs typeface="+mn-cs"/>
              </a:rPr>
              <a:t>Larnaca</a:t>
            </a:r>
            <a:endParaRPr lang="it-IT" sz="1100" kern="1200" dirty="0" smtClean="0">
              <a:solidFill>
                <a:schemeClr val="tx1"/>
              </a:solidFill>
              <a:effectLst/>
              <a:latin typeface="+mn-lt"/>
              <a:ea typeface="+mn-ea"/>
              <a:cs typeface="+mn-cs"/>
            </a:endParaRPr>
          </a:p>
          <a:p>
            <a:pPr marL="171450" indent="-171450"/>
            <a:r>
              <a:rPr lang="fr-FR" sz="1100" kern="1200" dirty="0" smtClean="0">
                <a:solidFill>
                  <a:schemeClr val="tx1"/>
                </a:solidFill>
                <a:effectLst/>
                <a:latin typeface="+mn-lt"/>
                <a:ea typeface="+mn-ea"/>
                <a:cs typeface="+mn-cs"/>
              </a:rPr>
              <a:t>“The Learning Refuge” à Paphos et</a:t>
            </a:r>
            <a:endParaRPr lang="it-IT" sz="1100" kern="1200" dirty="0" smtClean="0">
              <a:solidFill>
                <a:schemeClr val="tx1"/>
              </a:solidFill>
              <a:effectLst/>
              <a:latin typeface="+mn-lt"/>
              <a:ea typeface="+mn-ea"/>
              <a:cs typeface="+mn-cs"/>
            </a:endParaRPr>
          </a:p>
          <a:p>
            <a:pPr marL="171450" indent="-171450"/>
            <a:r>
              <a:rPr lang="fr-FR" sz="1100" kern="1200" dirty="0" smtClean="0">
                <a:solidFill>
                  <a:schemeClr val="tx1"/>
                </a:solidFill>
                <a:effectLst/>
                <a:latin typeface="+mn-lt"/>
                <a:ea typeface="+mn-ea"/>
                <a:cs typeface="+mn-cs"/>
              </a:rPr>
              <a:t>AGAPI à Limassol. </a:t>
            </a:r>
            <a:endParaRPr lang="it-IT" sz="1100" kern="1200" dirty="0" smtClean="0">
              <a:solidFill>
                <a:schemeClr val="tx1"/>
              </a:solidFill>
              <a:effectLst/>
              <a:latin typeface="+mn-lt"/>
              <a:ea typeface="+mn-ea"/>
              <a:cs typeface="+mn-cs"/>
            </a:endParaRPr>
          </a:p>
          <a:p>
            <a:pPr marL="171450" indent="-171450"/>
            <a:r>
              <a:rPr lang="fr-FR" sz="1100" kern="1200" dirty="0" smtClean="0">
                <a:solidFill>
                  <a:schemeClr val="tx1"/>
                </a:solidFill>
                <a:effectLst/>
                <a:latin typeface="+mn-lt"/>
                <a:ea typeface="+mn-ea"/>
                <a:cs typeface="+mn-cs"/>
              </a:rPr>
              <a:t>Vous pouvez également vous adresser à d'autres organisations qui travaillent avec une communauté spécifique à laquelle vous appartenez. Par exemple, nous avons les organisations suivantes:</a:t>
            </a:r>
            <a:endParaRPr lang="it-IT" sz="1100" kern="1200" dirty="0" smtClean="0">
              <a:solidFill>
                <a:schemeClr val="tx1"/>
              </a:solidFill>
              <a:effectLst/>
              <a:latin typeface="+mn-lt"/>
              <a:ea typeface="+mn-ea"/>
              <a:cs typeface="+mn-cs"/>
            </a:endParaRPr>
          </a:p>
          <a:p>
            <a:pPr marL="171450" indent="-171450"/>
            <a:r>
              <a:rPr lang="fr-FR" sz="1100" kern="1200" dirty="0" smtClean="0">
                <a:solidFill>
                  <a:schemeClr val="tx1"/>
                </a:solidFill>
                <a:effectLst/>
                <a:latin typeface="+mn-lt"/>
                <a:ea typeface="+mn-ea"/>
                <a:cs typeface="+mn-cs"/>
              </a:rPr>
              <a:t>L'Association des Réfugiés à Chypre.</a:t>
            </a:r>
            <a:endParaRPr lang="it-IT" sz="1100" kern="1200" dirty="0" smtClean="0">
              <a:solidFill>
                <a:schemeClr val="tx1"/>
              </a:solidFill>
              <a:effectLst/>
              <a:latin typeface="+mn-lt"/>
              <a:ea typeface="+mn-ea"/>
              <a:cs typeface="+mn-cs"/>
            </a:endParaRPr>
          </a:p>
          <a:p>
            <a:pPr marL="171450" indent="-171450"/>
            <a:r>
              <a:rPr lang="fr-FR" sz="1100" kern="1200" dirty="0" err="1" smtClean="0">
                <a:solidFill>
                  <a:schemeClr val="tx1"/>
                </a:solidFill>
                <a:effectLst/>
                <a:latin typeface="+mn-lt"/>
                <a:ea typeface="+mn-ea"/>
                <a:cs typeface="+mn-cs"/>
              </a:rPr>
              <a:t>AcceptCy</a:t>
            </a:r>
            <a:r>
              <a:rPr lang="fr-FR" sz="1100" kern="1200" dirty="0" smtClean="0">
                <a:solidFill>
                  <a:schemeClr val="tx1"/>
                </a:solidFill>
                <a:effectLst/>
                <a:latin typeface="+mn-lt"/>
                <a:ea typeface="+mn-ea"/>
                <a:cs typeface="+mn-cs"/>
              </a:rPr>
              <a:t>; qui fait la promotion des droits de toutes les personnes qui sont lesbiennes, gays, bisexuelles, transsexuelles et intersexuelles (LGBTI)  </a:t>
            </a:r>
            <a:endParaRPr lang="it-IT" sz="1100" kern="1200" dirty="0" smtClean="0">
              <a:solidFill>
                <a:schemeClr val="tx1"/>
              </a:solidFill>
              <a:effectLst/>
              <a:latin typeface="+mn-lt"/>
              <a:ea typeface="+mn-ea"/>
              <a:cs typeface="+mn-cs"/>
            </a:endParaRPr>
          </a:p>
          <a:p>
            <a:pPr marL="0" indent="0">
              <a:buNone/>
            </a:pPr>
            <a:endParaRPr lang="en-US" dirty="0"/>
          </a:p>
        </p:txBody>
      </p:sp>
    </p:spTree>
    <p:extLst>
      <p:ext uri="{BB962C8B-B14F-4D97-AF65-F5344CB8AC3E}">
        <p14:creationId xmlns:p14="http://schemas.microsoft.com/office/powerpoint/2010/main" val="1600739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Les organismes de surveillance indépendants sont des institutions indépendantes, ce qui signifie qu'ils ne font pas partie du gouvernement ou des services publics et qu'ils ne sont affiliés à aucun organisme public ou privé. Ces institutions sont chargées d'assurer la protection des droits des citoyens et des droits de l'homme en général. Leur rôle est d'enquêter et de signaler les cas de mauvais traitements ou d’abus de pouvoir de la part des autorités publiques dans l'application de la loi. Si vous pensez avoir été victime d’abus de pouvoir et de mauvais traitements, vous avez le droit de porter plainte à l'un de ces bureaux</a:t>
            </a:r>
            <a:r>
              <a:rPr lang="en-IE" sz="1100" kern="1200" dirty="0" smtClean="0">
                <a:solidFill>
                  <a:schemeClr val="tx1"/>
                </a:solidFill>
                <a:effectLst/>
                <a:latin typeface="+mn-lt"/>
                <a:ea typeface="+mn-ea"/>
                <a:cs typeface="+mn-cs"/>
              </a:rPr>
              <a:t>.</a:t>
            </a:r>
          </a:p>
          <a:p>
            <a:pPr>
              <a:buNone/>
            </a:pP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L'organe de contrôle indépendant le plus important est le Médiateur, </a:t>
            </a:r>
            <a:r>
              <a:rPr lang="fr-FR" sz="1100" b="1" kern="1200" dirty="0" smtClean="0">
                <a:solidFill>
                  <a:schemeClr val="tx1"/>
                </a:solidFill>
                <a:effectLst/>
                <a:latin typeface="+mn-lt"/>
                <a:ea typeface="+mn-ea"/>
                <a:cs typeface="+mn-cs"/>
              </a:rPr>
              <a:t>c'est-à-dire le Commissaire à la gestion et à la protection des droits de l'homme</a:t>
            </a:r>
            <a:r>
              <a:rPr lang="fr-FR" sz="1100" kern="1200" dirty="0" smtClean="0">
                <a:solidFill>
                  <a:schemeClr val="tx1"/>
                </a:solidFill>
                <a:effectLst/>
                <a:latin typeface="+mn-lt"/>
                <a:ea typeface="+mn-ea"/>
                <a:cs typeface="+mn-cs"/>
              </a:rPr>
              <a:t> </a:t>
            </a:r>
            <a:r>
              <a:rPr lang="fr-FR" sz="1100" b="1" kern="1200" dirty="0" smtClean="0">
                <a:solidFill>
                  <a:schemeClr val="tx1"/>
                </a:solidFill>
                <a:effectLst/>
                <a:latin typeface="+mn-lt"/>
                <a:ea typeface="+mn-ea"/>
                <a:cs typeface="+mn-cs"/>
              </a:rPr>
              <a:t>-</a:t>
            </a:r>
            <a:r>
              <a:rPr lang="fr-FR" sz="1100" kern="1200" dirty="0" smtClean="0">
                <a:solidFill>
                  <a:schemeClr val="tx1"/>
                </a:solidFill>
                <a:effectLst/>
                <a:latin typeface="+mn-lt"/>
                <a:ea typeface="+mn-ea"/>
                <a:cs typeface="+mn-cs"/>
              </a:rPr>
              <a:t> </a:t>
            </a:r>
            <a:r>
              <a:rPr lang="fr-FR" sz="1100" kern="1200" dirty="0" smtClean="0">
                <a:solidFill>
                  <a:schemeClr val="tx1"/>
                </a:solidFill>
                <a:effectLst/>
                <a:latin typeface="+mn-lt"/>
                <a:ea typeface="+mn-ea"/>
                <a:cs typeface="+mn-cs"/>
                <a:hlinkClick r:id="rId3"/>
              </a:rPr>
              <a:t>www.ombudsman.gov.cy</a:t>
            </a:r>
            <a:endParaRPr lang="it-IT" sz="1100" kern="1200" dirty="0" smtClean="0">
              <a:solidFill>
                <a:schemeClr val="tx1"/>
              </a:solidFill>
              <a:effectLst/>
              <a:latin typeface="+mn-lt"/>
              <a:ea typeface="+mn-ea"/>
              <a:cs typeface="+mn-cs"/>
            </a:endParaRPr>
          </a:p>
          <a:p>
            <a:pPr>
              <a:buNone/>
            </a:pPr>
            <a:endParaRPr lang="fr-FR"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Vous pouvez contacter Ombudsman si vous pensez que:</a:t>
            </a:r>
            <a:endParaRPr lang="it-IT" sz="1100" kern="1200" dirty="0" smtClean="0">
              <a:solidFill>
                <a:schemeClr val="tx1"/>
              </a:solidFill>
              <a:effectLst/>
              <a:latin typeface="+mn-lt"/>
              <a:ea typeface="+mn-ea"/>
              <a:cs typeface="+mn-cs"/>
            </a:endParaRPr>
          </a:p>
          <a:p>
            <a:pPr marL="171450" lvl="0" indent="-171450"/>
            <a:r>
              <a:rPr lang="fr-FR" sz="1100" kern="1200" dirty="0" smtClean="0">
                <a:solidFill>
                  <a:schemeClr val="tx1"/>
                </a:solidFill>
                <a:effectLst/>
                <a:latin typeface="+mn-lt"/>
                <a:ea typeface="+mn-ea"/>
                <a:cs typeface="+mn-cs"/>
              </a:rPr>
              <a:t>Un organisme public ou un fonctionnaire public a traité votre cas de manière injuste ou contraire aux lois ou aux principes du droit administratif ou a indûment tardé à répondre à votre demande. </a:t>
            </a:r>
            <a:endParaRPr lang="it-IT" sz="1100" kern="1200" dirty="0" smtClean="0">
              <a:solidFill>
                <a:schemeClr val="tx1"/>
              </a:solidFill>
              <a:effectLst/>
              <a:latin typeface="+mn-lt"/>
              <a:ea typeface="+mn-ea"/>
              <a:cs typeface="+mn-cs"/>
            </a:endParaRPr>
          </a:p>
          <a:p>
            <a:pPr marL="171450" lvl="0" indent="-171450"/>
            <a:r>
              <a:rPr lang="fr-FR" sz="1100" kern="1200" dirty="0" smtClean="0">
                <a:solidFill>
                  <a:schemeClr val="tx1"/>
                </a:solidFill>
                <a:effectLst/>
                <a:latin typeface="+mn-lt"/>
                <a:ea typeface="+mn-ea"/>
                <a:cs typeface="+mn-cs"/>
              </a:rPr>
              <a:t>Un organisme public ou privé vous a maltraité en raison de votre sexe, de votre race, de votre origine ethnique, de la communauté à laquelle vous appartenez, de votre langue, couleur, âge, handicap, orientation sexuelle, religion, convictions politiques ou autres.</a:t>
            </a:r>
            <a:endParaRPr lang="it-IT" sz="1100" kern="1200" dirty="0" smtClean="0">
              <a:solidFill>
                <a:schemeClr val="tx1"/>
              </a:solidFill>
              <a:effectLst/>
              <a:latin typeface="+mn-lt"/>
              <a:ea typeface="+mn-ea"/>
              <a:cs typeface="+mn-cs"/>
            </a:endParaRPr>
          </a:p>
          <a:p>
            <a:pPr lvl="0">
              <a:buNone/>
            </a:pPr>
            <a:endParaRPr lang="fr-FR" sz="1100" kern="1200" dirty="0" smtClean="0">
              <a:solidFill>
                <a:schemeClr val="tx1"/>
              </a:solidFill>
              <a:effectLst/>
              <a:latin typeface="+mn-lt"/>
              <a:ea typeface="+mn-ea"/>
              <a:cs typeface="+mn-cs"/>
            </a:endParaRPr>
          </a:p>
          <a:p>
            <a:pPr lvl="0">
              <a:buNone/>
            </a:pPr>
            <a:r>
              <a:rPr lang="fr-FR" sz="1100" kern="1200" dirty="0" smtClean="0">
                <a:solidFill>
                  <a:schemeClr val="tx1"/>
                </a:solidFill>
                <a:effectLst/>
                <a:latin typeface="+mn-lt"/>
                <a:ea typeface="+mn-ea"/>
                <a:cs typeface="+mn-cs"/>
              </a:rPr>
              <a:t>L'un de vos droits est violé (par exemple, l'accès à l'emploi, à l'éducation, à la santé) en raison d'un handicap</a:t>
            </a:r>
            <a:endParaRPr lang="it-IT" sz="1100" kern="1200" dirty="0" smtClean="0">
              <a:solidFill>
                <a:schemeClr val="tx1"/>
              </a:solidFill>
              <a:effectLst/>
              <a:latin typeface="+mn-lt"/>
              <a:ea typeface="+mn-ea"/>
              <a:cs typeface="+mn-cs"/>
            </a:endParaRPr>
          </a:p>
          <a:p>
            <a:pPr>
              <a:buNone/>
            </a:pPr>
            <a:endParaRPr lang="fr-FR"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D’autres organismes de surveillance indépendants : </a:t>
            </a:r>
            <a:endParaRPr lang="it-IT" sz="1100" kern="1200" dirty="0" smtClean="0">
              <a:solidFill>
                <a:schemeClr val="tx1"/>
              </a:solidFill>
              <a:effectLst/>
              <a:latin typeface="+mn-lt"/>
              <a:ea typeface="+mn-ea"/>
              <a:cs typeface="+mn-cs"/>
            </a:endParaRPr>
          </a:p>
          <a:p>
            <a:pPr marL="171450" indent="-171450"/>
            <a:r>
              <a:rPr lang="fr-FR" sz="1100" kern="1200" dirty="0" smtClean="0">
                <a:solidFill>
                  <a:schemeClr val="tx1"/>
                </a:solidFill>
                <a:effectLst/>
                <a:latin typeface="+mn-lt"/>
                <a:ea typeface="+mn-ea"/>
                <a:cs typeface="+mn-cs"/>
              </a:rPr>
              <a:t>Le Commissaire des droits de l'enfant et à la protection des droits de l'enfant</a:t>
            </a:r>
            <a:endParaRPr lang="it-IT" sz="1100" kern="1200" dirty="0" smtClean="0">
              <a:solidFill>
                <a:schemeClr val="tx1"/>
              </a:solidFill>
              <a:effectLst/>
              <a:latin typeface="+mn-lt"/>
              <a:ea typeface="+mn-ea"/>
              <a:cs typeface="+mn-cs"/>
            </a:endParaRPr>
          </a:p>
          <a:p>
            <a:pPr marL="171450" indent="-171450"/>
            <a:r>
              <a:rPr lang="fr-FR" sz="1100" kern="1200" dirty="0" smtClean="0">
                <a:solidFill>
                  <a:schemeClr val="tx1"/>
                </a:solidFill>
                <a:effectLst/>
                <a:latin typeface="+mn-lt"/>
                <a:ea typeface="+mn-ea"/>
                <a:cs typeface="+mn-cs"/>
              </a:rPr>
              <a:t>L'Autorité indépendante chargée d'enquêter sur les allégations et les plaintes contre la police</a:t>
            </a:r>
            <a:endParaRPr lang="it-IT" sz="1100" kern="1200" dirty="0" smtClean="0">
              <a:solidFill>
                <a:schemeClr val="tx1"/>
              </a:solidFill>
              <a:effectLst/>
              <a:latin typeface="+mn-lt"/>
              <a:ea typeface="+mn-ea"/>
              <a:cs typeface="+mn-cs"/>
            </a:endParaRPr>
          </a:p>
          <a:p>
            <a:pPr marL="171450" indent="-171450"/>
            <a:endParaRPr lang="en-US" dirty="0"/>
          </a:p>
        </p:txBody>
      </p:sp>
    </p:spTree>
    <p:extLst>
      <p:ext uri="{BB962C8B-B14F-4D97-AF65-F5344CB8AC3E}">
        <p14:creationId xmlns:p14="http://schemas.microsoft.com/office/powerpoint/2010/main" val="1073940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kern="1200" dirty="0" smtClean="0">
                <a:solidFill>
                  <a:schemeClr val="tx1"/>
                </a:solidFill>
                <a:effectLst/>
                <a:latin typeface="+mn-lt"/>
                <a:ea typeface="+mn-ea"/>
                <a:cs typeface="+mn-cs"/>
              </a:rPr>
              <a:t>Les autorités locales et les municipalités peuvent également être très utiles dans votre intégration dans votre nouvelle communauté. Plusieurs municipalités organisent des activités liées à l'intégration, allant des cours d’apprentissage du Grec et des services de garde pour les enfants de moins de 5 ans aux festivals multiculturels. Il est difficile d'énumérer ici une liste exhaustive de toutes les municipalités. Nous vous encourageons à vous adresser à la Municipalité de votre secteur et des quartiers voisins et à leur demander quelles activités d'intégration et interculturelles ils proposent. Ils peuvent également vous conseiller d’autres services existants dans votre région et qui peuvent vous être utiles.</a:t>
            </a:r>
            <a:r>
              <a:rPr lang="it-IT" dirty="0" smtClean="0">
                <a:effectLst/>
              </a:rPr>
              <a:t> </a:t>
            </a:r>
            <a:endParaRPr lang="en-US" dirty="0"/>
          </a:p>
        </p:txBody>
      </p:sp>
    </p:spTree>
    <p:extLst>
      <p:ext uri="{BB962C8B-B14F-4D97-AF65-F5344CB8AC3E}">
        <p14:creationId xmlns:p14="http://schemas.microsoft.com/office/powerpoint/2010/main" val="1183766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Connaître la langue locale est surement l'un des moyens les plus importants de vous aider à vous intégrer dans votre nouvelle société et à rendre votre vie quotidienne plus confortable. Malheureusement, à Chypre, les cours de grec ne sont pas facilement disponibles et ne suffisent pas à tous ceux qui viennent d'arriver sur l'île. </a:t>
            </a:r>
            <a:endParaRPr lang="it-IT" sz="1100" kern="1200" dirty="0" smtClean="0">
              <a:solidFill>
                <a:schemeClr val="tx1"/>
              </a:solidFill>
              <a:effectLst/>
              <a:latin typeface="+mn-lt"/>
              <a:ea typeface="+mn-ea"/>
              <a:cs typeface="+mn-cs"/>
            </a:endParaRPr>
          </a:p>
          <a:p>
            <a:pPr>
              <a:buNone/>
            </a:pPr>
            <a:endParaRPr lang="fr-FR"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A Chypre, les cours d’apprentissage de langue sont principalement proposés par:</a:t>
            </a:r>
            <a:endParaRPr lang="it-IT" sz="1100" kern="1200" dirty="0" smtClean="0">
              <a:solidFill>
                <a:schemeClr val="tx1"/>
              </a:solidFill>
              <a:effectLst/>
              <a:latin typeface="+mn-lt"/>
              <a:ea typeface="+mn-ea"/>
              <a:cs typeface="+mn-cs"/>
            </a:endParaRPr>
          </a:p>
          <a:p>
            <a:pPr marL="171450" lvl="0" indent="-171450"/>
            <a:r>
              <a:rPr lang="fr-FR" dirty="0" smtClean="0">
                <a:effectLst/>
              </a:rPr>
              <a:t>le ministère de l'Éducation à travers les centres d'éducation des adultes et des instituts d'enseignement supérieur de l'État</a:t>
            </a:r>
            <a:endParaRPr lang="it-IT" dirty="0" smtClean="0">
              <a:effectLst/>
            </a:endParaRPr>
          </a:p>
          <a:p>
            <a:pPr marL="171450" lvl="0" indent="-171450"/>
            <a:r>
              <a:rPr lang="fr-FR" dirty="0" smtClean="0">
                <a:effectLst/>
              </a:rPr>
              <a:t>les établissements d'enseignement supérieur tels que le KES </a:t>
            </a:r>
            <a:r>
              <a:rPr lang="fr-FR" dirty="0" err="1" smtClean="0">
                <a:effectLst/>
              </a:rPr>
              <a:t>College</a:t>
            </a:r>
            <a:r>
              <a:rPr lang="fr-FR" dirty="0" smtClean="0">
                <a:effectLst/>
              </a:rPr>
              <a:t> et l'Université de Chypre</a:t>
            </a:r>
            <a:endParaRPr lang="it-IT" dirty="0" smtClean="0">
              <a:effectLst/>
            </a:endParaRPr>
          </a:p>
          <a:p>
            <a:pPr marL="171450" lvl="0" indent="-171450"/>
            <a:r>
              <a:rPr lang="fr-FR" dirty="0" smtClean="0">
                <a:effectLst/>
              </a:rPr>
              <a:t>Les projets basés sur l’apprentissage des langues</a:t>
            </a:r>
            <a:endParaRPr lang="it-IT" dirty="0" smtClean="0">
              <a:effectLst/>
            </a:endParaRPr>
          </a:p>
          <a:p>
            <a:pPr marL="171450" lvl="0" indent="-171450"/>
            <a:r>
              <a:rPr lang="fr-FR" dirty="0" smtClean="0">
                <a:effectLst/>
              </a:rPr>
              <a:t>les ONG et les organisations de la société civile et  quelques municipalités.</a:t>
            </a:r>
            <a:endParaRPr lang="it-IT" dirty="0" smtClean="0">
              <a:effectLst/>
            </a:endParaRPr>
          </a:p>
          <a:p>
            <a:pPr>
              <a:buNone/>
            </a:pPr>
            <a:endParaRPr lang="fr-FR"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La dernière diapositive de cette ressource fournit une liste des sites web des organisations et projets qui offrent actuellement des cours de langue grecque.</a:t>
            </a: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91345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En plus de celles énumérées ci-dessus, il existe plusieurs autres organisations à Chypre qui proposent des formations et organisent des activités culturelles ou autres pour soutenir les migrants et les réfugiés et promouvoir leur intégration dans la communauté locale. Ci-dessous, vous trouverez une liste de certains d'entre eux. Habituellement, ils proposent des formations et des événements à différents moments de l'année - et il se peut qu'ils n'aient rien de prévu en cours d'exécution pour le moment. Par conséquent, la meilleure façon de rester informé et d'avoir la possibilité de bénéficier de leurs activités est de les suivre sur les médias sociaux, notamment sur Facebook et Twitter et de s'inscrire à leurs newsletters.</a:t>
            </a:r>
            <a:endParaRPr lang="it-IT" sz="1100" kern="1200" dirty="0" smtClean="0">
              <a:solidFill>
                <a:schemeClr val="tx1"/>
              </a:solidFill>
              <a:effectLst/>
              <a:latin typeface="+mn-lt"/>
              <a:ea typeface="+mn-ea"/>
              <a:cs typeface="+mn-cs"/>
            </a:endParaRPr>
          </a:p>
          <a:p>
            <a:pPr>
              <a:buNone/>
            </a:pPr>
            <a:endParaRPr lang="fr-FR"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Quelques ONG:</a:t>
            </a:r>
            <a:endParaRPr lang="it-IT" sz="1100" kern="1200" dirty="0" smtClean="0">
              <a:solidFill>
                <a:schemeClr val="tx1"/>
              </a:solidFill>
              <a:effectLst/>
              <a:latin typeface="+mn-lt"/>
              <a:ea typeface="+mn-ea"/>
              <a:cs typeface="+mn-cs"/>
            </a:endParaRPr>
          </a:p>
          <a:p>
            <a:pPr marL="171450" lvl="0" indent="-171450"/>
            <a:r>
              <a:rPr lang="en-IE" dirty="0" smtClean="0">
                <a:effectLst/>
              </a:rPr>
              <a:t>CARDET</a:t>
            </a:r>
            <a:endParaRPr lang="it-IT" dirty="0" smtClean="0">
              <a:effectLst/>
            </a:endParaRPr>
          </a:p>
          <a:p>
            <a:pPr marL="171450" lvl="0" indent="-171450"/>
            <a:r>
              <a:rPr lang="en-IE" dirty="0" smtClean="0">
                <a:effectLst/>
              </a:rPr>
              <a:t>Synthesis Centre</a:t>
            </a:r>
            <a:endParaRPr lang="it-IT" dirty="0" smtClean="0">
              <a:effectLst/>
            </a:endParaRPr>
          </a:p>
          <a:p>
            <a:pPr marL="171450" lvl="0" indent="-171450"/>
            <a:r>
              <a:rPr lang="en-IE" dirty="0" smtClean="0">
                <a:effectLst/>
              </a:rPr>
              <a:t>Aequitas</a:t>
            </a:r>
            <a:endParaRPr lang="it-IT" dirty="0" smtClean="0">
              <a:effectLst/>
            </a:endParaRPr>
          </a:p>
          <a:p>
            <a:pPr marL="171450" lvl="0" indent="-171450"/>
            <a:r>
              <a:rPr lang="en-IE" dirty="0" smtClean="0">
                <a:effectLst/>
              </a:rPr>
              <a:t>NGO Support Centre</a:t>
            </a:r>
            <a:endParaRPr lang="it-IT" dirty="0" smtClean="0">
              <a:effectLst/>
            </a:endParaRPr>
          </a:p>
          <a:p>
            <a:pPr marL="171450" lvl="0" indent="-171450"/>
            <a:r>
              <a:rPr lang="en-IE" dirty="0" smtClean="0">
                <a:effectLst/>
              </a:rPr>
              <a:t>Cyprus Aware</a:t>
            </a:r>
            <a:endParaRPr lang="it-IT" dirty="0" smtClean="0">
              <a:effectLst/>
            </a:endParaRPr>
          </a:p>
          <a:p>
            <a:pPr>
              <a:buNone/>
            </a:pPr>
            <a:r>
              <a:rPr lang="en-IE" sz="1100" kern="1200" dirty="0" smtClean="0">
                <a:solidFill>
                  <a:schemeClr val="tx1"/>
                </a:solidFill>
                <a:effectLst/>
                <a:latin typeface="+mn-lt"/>
                <a:ea typeface="+mn-ea"/>
                <a:cs typeface="+mn-cs"/>
              </a:rPr>
              <a:t> </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Pour plus d'informations sur toutes les organisations de la société civile et les organisations bénévoles enregistrées à Chypre, vous pouvez consulter les bases de données du Conseil de coordination des bénévoles pan chypriotes des ONG à Chypre.</a:t>
            </a:r>
            <a:r>
              <a:rPr lang="it-IT" dirty="0" smtClean="0">
                <a:effectLst/>
              </a:rPr>
              <a:t> </a:t>
            </a:r>
            <a:endParaRPr lang="fr-FR" dirty="0"/>
          </a:p>
        </p:txBody>
      </p:sp>
    </p:spTree>
    <p:extLst>
      <p:ext uri="{BB962C8B-B14F-4D97-AF65-F5344CB8AC3E}">
        <p14:creationId xmlns:p14="http://schemas.microsoft.com/office/powerpoint/2010/main" val="105490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Enfin, que devez-vous faire pour vous tenir informer des derniers renseignements ou événements susceptibles de vous intéresser ?</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Voici quelques suggestions :</a:t>
            </a:r>
            <a:endParaRPr lang="it-IT" sz="1100" kern="1200" dirty="0" smtClean="0">
              <a:solidFill>
                <a:schemeClr val="tx1"/>
              </a:solidFill>
              <a:effectLst/>
              <a:latin typeface="+mn-lt"/>
              <a:ea typeface="+mn-ea"/>
              <a:cs typeface="+mn-cs"/>
            </a:endParaRPr>
          </a:p>
          <a:p>
            <a:pPr marL="171450" lvl="0" indent="-171450"/>
            <a:r>
              <a:rPr lang="fr-FR" dirty="0" smtClean="0">
                <a:effectLst/>
              </a:rPr>
              <a:t>Suivez leurs comptes de médias sociaux et inscrivez-vous à leurs newsletters</a:t>
            </a:r>
            <a:endParaRPr lang="it-IT" dirty="0" smtClean="0">
              <a:effectLst/>
            </a:endParaRPr>
          </a:p>
          <a:p>
            <a:pPr marL="171450" lvl="0" indent="-171450"/>
            <a:r>
              <a:rPr lang="fr-FR" dirty="0" smtClean="0">
                <a:effectLst/>
              </a:rPr>
              <a:t>Assister aux événements publics qu'ils organisent</a:t>
            </a:r>
            <a:endParaRPr lang="it-IT" dirty="0" smtClean="0">
              <a:effectLst/>
            </a:endParaRPr>
          </a:p>
          <a:p>
            <a:pPr marL="171450" lvl="0" indent="-171450"/>
            <a:r>
              <a:rPr lang="fr-FR" dirty="0" smtClean="0">
                <a:effectLst/>
              </a:rPr>
              <a:t>Assister à des événements spécialisés où ils discutent de ces questions</a:t>
            </a:r>
            <a:endParaRPr lang="it-IT" dirty="0" smtClean="0">
              <a:effectLst/>
            </a:endParaRPr>
          </a:p>
          <a:p>
            <a:pPr marL="171450" lvl="0" indent="-171450"/>
            <a:r>
              <a:rPr lang="fr-FR" dirty="0" smtClean="0">
                <a:effectLst/>
              </a:rPr>
              <a:t>Participez davantage aux activités de votre collectivité, de vos groupes bénévoles et de vos groupes communautaires</a:t>
            </a:r>
            <a:endParaRPr lang="it-IT" dirty="0" smtClean="0">
              <a:effectLst/>
            </a:endParaRPr>
          </a:p>
          <a:p>
            <a:pPr marL="171450" lvl="0" indent="-171450"/>
            <a:r>
              <a:rPr lang="fr-FR" dirty="0" smtClean="0">
                <a:effectLst/>
              </a:rPr>
              <a:t>Suivez d'autres sites Web bien informés qui font la promotion d'événements culturels.</a:t>
            </a:r>
            <a:endParaRPr lang="it-IT" dirty="0" smtClean="0">
              <a:effectLst/>
            </a:endParaRPr>
          </a:p>
          <a:p>
            <a:pPr marL="0" indent="0">
              <a:buNone/>
            </a:pPr>
            <a:endParaRPr lang="en-US" dirty="0"/>
          </a:p>
        </p:txBody>
      </p:sp>
    </p:spTree>
    <p:extLst>
      <p:ext uri="{BB962C8B-B14F-4D97-AF65-F5344CB8AC3E}">
        <p14:creationId xmlns:p14="http://schemas.microsoft.com/office/powerpoint/2010/main" val="1271694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Vanessa a 26 ans. </a:t>
            </a:r>
          </a:p>
          <a:p>
            <a:pPr>
              <a:buNone/>
            </a:pPr>
            <a:r>
              <a:rPr lang="fr-FR" sz="1100" kern="1200" dirty="0" smtClean="0">
                <a:solidFill>
                  <a:schemeClr val="tx1"/>
                </a:solidFill>
                <a:effectLst/>
                <a:latin typeface="+mn-lt"/>
                <a:ea typeface="+mn-ea"/>
                <a:cs typeface="+mn-cs"/>
              </a:rPr>
              <a:t>Elle habite temporairement chez des</a:t>
            </a:r>
            <a:r>
              <a:rPr lang="fr-FR" sz="1100" kern="1200" baseline="0" dirty="0" smtClean="0">
                <a:solidFill>
                  <a:schemeClr val="tx1"/>
                </a:solidFill>
                <a:effectLst/>
                <a:latin typeface="+mn-lt"/>
                <a:ea typeface="+mn-ea"/>
                <a:cs typeface="+mn-cs"/>
              </a:rPr>
              <a:t> </a:t>
            </a:r>
            <a:r>
              <a:rPr lang="fr-FR" sz="1100" kern="1200" dirty="0" smtClean="0">
                <a:solidFill>
                  <a:schemeClr val="tx1"/>
                </a:solidFill>
                <a:effectLst/>
                <a:latin typeface="+mn-lt"/>
                <a:ea typeface="+mn-ea"/>
                <a:cs typeface="+mn-cs"/>
              </a:rPr>
              <a:t>amis. </a:t>
            </a:r>
          </a:p>
          <a:p>
            <a:pPr>
              <a:buNone/>
            </a:pPr>
            <a:r>
              <a:rPr lang="fr-FR" sz="1100" kern="1200" dirty="0" smtClean="0">
                <a:solidFill>
                  <a:schemeClr val="tx1"/>
                </a:solidFill>
                <a:effectLst/>
                <a:latin typeface="+mn-lt"/>
                <a:ea typeface="+mn-ea"/>
                <a:cs typeface="+mn-cs"/>
              </a:rPr>
              <a:t>Elle est dans le pays depuis deux ans et travaille pour un employeur violent. </a:t>
            </a:r>
          </a:p>
          <a:p>
            <a:pPr>
              <a:buNone/>
            </a:pPr>
            <a:r>
              <a:rPr lang="fr-FR" sz="1100" kern="1200" dirty="0" smtClean="0">
                <a:solidFill>
                  <a:schemeClr val="tx1"/>
                </a:solidFill>
                <a:effectLst/>
                <a:latin typeface="+mn-lt"/>
                <a:ea typeface="+mn-ea"/>
                <a:cs typeface="+mn-cs"/>
              </a:rPr>
              <a:t>Elle a décidé de quitter son emploi, mais elle doit continuer à travailler ici afin de subvenir aux besoins de sa famille. </a:t>
            </a:r>
          </a:p>
          <a:p>
            <a:pPr>
              <a:buNone/>
            </a:pPr>
            <a:r>
              <a:rPr lang="fr-FR" sz="1100" kern="1200" dirty="0" smtClean="0">
                <a:solidFill>
                  <a:schemeClr val="tx1"/>
                </a:solidFill>
                <a:effectLst/>
                <a:latin typeface="+mn-lt"/>
                <a:ea typeface="+mn-ea"/>
                <a:cs typeface="+mn-cs"/>
              </a:rPr>
              <a:t>Elle ne sait pas quoi faire maintenant et elle a peur d'être exclue vers son pays si elle quitte son son emploi. </a:t>
            </a:r>
          </a:p>
          <a:p>
            <a:pPr>
              <a:buNone/>
            </a:pPr>
            <a:r>
              <a:rPr lang="fr-FR" sz="1100" kern="1200" dirty="0" smtClean="0">
                <a:solidFill>
                  <a:schemeClr val="tx1"/>
                </a:solidFill>
                <a:effectLst/>
                <a:latin typeface="+mn-lt"/>
                <a:ea typeface="+mn-ea"/>
                <a:cs typeface="+mn-cs"/>
              </a:rPr>
              <a:t>Elle a besoin de plus d'information et d'aide pour connaître ses droits et ce qu'elle doit faire ensuite. </a:t>
            </a: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3486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Discutez en petit groupe et faites un plan sur les prochaines étapes qu'elle devrait suivre. </a:t>
            </a:r>
          </a:p>
          <a:p>
            <a:pPr>
              <a:buNone/>
            </a:pPr>
            <a:endParaRPr lang="fr-FR"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Pensez à des choses comme :</a:t>
            </a:r>
            <a:endParaRPr lang="it-IT" sz="1100" kern="1200" dirty="0" smtClean="0">
              <a:solidFill>
                <a:schemeClr val="tx1"/>
              </a:solidFill>
              <a:effectLst/>
              <a:latin typeface="+mn-lt"/>
              <a:ea typeface="+mn-ea"/>
              <a:cs typeface="+mn-cs"/>
            </a:endParaRPr>
          </a:p>
          <a:p>
            <a:pPr marL="171450" lvl="0" indent="-171450"/>
            <a:r>
              <a:rPr lang="fr-FR" sz="1100" kern="1200" dirty="0" smtClean="0">
                <a:solidFill>
                  <a:schemeClr val="tx1"/>
                </a:solidFill>
                <a:effectLst/>
                <a:latin typeface="+mn-lt"/>
                <a:ea typeface="+mn-ea"/>
                <a:cs typeface="+mn-cs"/>
              </a:rPr>
              <a:t>Quelles sont les informations les plus importantes dont elle a besoin immédiatement ?</a:t>
            </a:r>
            <a:endParaRPr lang="it-IT" sz="1100" kern="1200" dirty="0" smtClean="0">
              <a:solidFill>
                <a:schemeClr val="tx1"/>
              </a:solidFill>
              <a:effectLst/>
              <a:latin typeface="+mn-lt"/>
              <a:ea typeface="+mn-ea"/>
              <a:cs typeface="+mn-cs"/>
            </a:endParaRPr>
          </a:p>
          <a:p>
            <a:pPr marL="171450" lvl="0" indent="-171450"/>
            <a:r>
              <a:rPr lang="fr-FR" sz="1100" kern="1200" dirty="0" smtClean="0">
                <a:solidFill>
                  <a:schemeClr val="tx1"/>
                </a:solidFill>
                <a:effectLst/>
                <a:latin typeface="+mn-lt"/>
                <a:ea typeface="+mn-ea"/>
                <a:cs typeface="+mn-cs"/>
              </a:rPr>
              <a:t>Quels autres besoins aura-t-elle dans les prochains mois ?</a:t>
            </a:r>
            <a:endParaRPr lang="it-IT" sz="1100" kern="1200" dirty="0" smtClean="0">
              <a:solidFill>
                <a:schemeClr val="tx1"/>
              </a:solidFill>
              <a:effectLst/>
              <a:latin typeface="+mn-lt"/>
              <a:ea typeface="+mn-ea"/>
              <a:cs typeface="+mn-cs"/>
            </a:endParaRPr>
          </a:p>
          <a:p>
            <a:pPr marL="171450" lvl="0" indent="-171450"/>
            <a:r>
              <a:rPr lang="fr-FR" sz="1100" kern="1200" dirty="0" smtClean="0">
                <a:solidFill>
                  <a:schemeClr val="tx1"/>
                </a:solidFill>
                <a:effectLst/>
                <a:latin typeface="+mn-lt"/>
                <a:ea typeface="+mn-ea"/>
                <a:cs typeface="+mn-cs"/>
              </a:rPr>
              <a:t>Quels services ou organisations peut l’aider ?</a:t>
            </a:r>
            <a:endParaRPr lang="it-IT" sz="1100" kern="1200" dirty="0" smtClean="0">
              <a:solidFill>
                <a:schemeClr val="tx1"/>
              </a:solidFill>
              <a:effectLst/>
              <a:latin typeface="+mn-lt"/>
              <a:ea typeface="+mn-ea"/>
              <a:cs typeface="+mn-cs"/>
            </a:endParaRPr>
          </a:p>
          <a:p>
            <a:pPr marL="171450" lvl="0" indent="-171450"/>
            <a:r>
              <a:rPr lang="fr-FR" sz="1100" kern="1200" dirty="0" smtClean="0">
                <a:solidFill>
                  <a:schemeClr val="tx1"/>
                </a:solidFill>
                <a:effectLst/>
                <a:latin typeface="+mn-lt"/>
                <a:ea typeface="+mn-ea"/>
                <a:cs typeface="+mn-cs"/>
              </a:rPr>
              <a:t>Quelles sont les premières démarches qu’elle doit entreprendre ?</a:t>
            </a:r>
            <a:endParaRPr lang="it-IT" sz="1100" kern="1200" dirty="0" smtClean="0">
              <a:solidFill>
                <a:schemeClr val="tx1"/>
              </a:solidFill>
              <a:effectLst/>
              <a:latin typeface="+mn-lt"/>
              <a:ea typeface="+mn-ea"/>
              <a:cs typeface="+mn-cs"/>
            </a:endParaRPr>
          </a:p>
          <a:p>
            <a:pPr marL="171450" indent="-171450"/>
            <a:r>
              <a:rPr lang="fr-FR" sz="1100" kern="1200" dirty="0" smtClean="0">
                <a:solidFill>
                  <a:schemeClr val="tx1"/>
                </a:solidFill>
                <a:effectLst/>
                <a:latin typeface="+mn-lt"/>
                <a:ea typeface="+mn-ea"/>
                <a:cs typeface="+mn-cs"/>
              </a:rPr>
              <a:t>Quel peut être le rôle des différents types d'organisations : a) les pouvoirs publics b) les ONG c) les volontaires et les groupes communautaires d) les autorités locales e) les organismes de supervision indépendants f) tout autre type d’organisation ?</a:t>
            </a: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85213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Voici les sites Web des ministères et services gouvernementaux.</a:t>
            </a:r>
            <a:endParaRPr lang="it-IT" sz="1100" kern="1200" dirty="0" smtClean="0">
              <a:solidFill>
                <a:schemeClr val="tx1"/>
              </a:solidFill>
              <a:effectLst/>
              <a:latin typeface="+mn-lt"/>
              <a:ea typeface="+mn-ea"/>
              <a:cs typeface="+mn-cs"/>
            </a:endParaRPr>
          </a:p>
          <a:p>
            <a:pPr>
              <a:buNone/>
            </a:pPr>
            <a:r>
              <a:rPr lang="en-IE" sz="1100" kern="1200" dirty="0" smtClean="0">
                <a:solidFill>
                  <a:schemeClr val="tx1"/>
                </a:solidFill>
                <a:effectLst/>
                <a:latin typeface="+mn-lt"/>
                <a:ea typeface="+mn-ea"/>
                <a:cs typeface="+mn-cs"/>
              </a:rPr>
              <a:t> </a:t>
            </a: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1524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Voici quelques-unes des organisations et des projets qui proposent des cours de grec pour les migrants et les réfugiés</a:t>
            </a:r>
            <a:r>
              <a:rPr lang="it-IT" dirty="0" smtClean="0">
                <a:effectLst/>
              </a:rPr>
              <a:t> </a:t>
            </a:r>
            <a:endParaRPr lang="fr-FR" dirty="0"/>
          </a:p>
        </p:txBody>
      </p:sp>
    </p:spTree>
    <p:extLst>
      <p:ext uri="{BB962C8B-B14F-4D97-AF65-F5344CB8AC3E}">
        <p14:creationId xmlns:p14="http://schemas.microsoft.com/office/powerpoint/2010/main" val="22491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fr-FR" sz="1100" kern="1200" dirty="0" smtClean="0">
                <a:solidFill>
                  <a:schemeClr val="tx1"/>
                </a:solidFill>
                <a:effectLst/>
                <a:latin typeface="+mn-lt"/>
                <a:ea typeface="+mn-ea"/>
                <a:cs typeface="+mn-cs"/>
              </a:rPr>
              <a:t>Tout le monde a besoin d'informations sur le droit, l'emploi, l'éducation, la santé, le logement, le sport et la culture dans le pays où il vit, qu'il soit migrant ou non. Les personnes sont régulièrement sur Internet pour trouver les dernières informations, que ce soit pour l'emploi, l'enseignement supérieur ou pour s'informer sur les dernières actualités sportives ou culturelles</a:t>
            </a:r>
            <a:r>
              <a:rPr lang="en-IE" sz="1100" kern="1200" dirty="0" smtClean="0">
                <a:solidFill>
                  <a:schemeClr val="tx1"/>
                </a:solidFill>
                <a:effectLst/>
                <a:latin typeface="+mn-lt"/>
                <a:ea typeface="+mn-ea"/>
                <a:cs typeface="+mn-cs"/>
              </a:rPr>
              <a:t>.</a:t>
            </a:r>
          </a:p>
          <a:p>
            <a:pPr marL="0" indent="0">
              <a:buNone/>
            </a:pP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Émigrer dans un nouveau pays en tant que travailleur, étudiant ou réfugié relève toujours du défi. Vous vous retrouvez dans un nouvel environnement, qui vous est complètement inconnu, très probablement sans un solide système d’accompagnement ou un réseau local autour de vous. Que vous ayez eu l'occasion de rechercher des informations avant votre départ ou non, vous aurez toujours besoin de trouver de nouvelles informations concernant le pays d’accueil afin de vous y installer. Même si vous vous êtes installé, la recherche d'informations sur les différents aspects de votre vie quotidienne continuera à être importante pour vous pendant une longue période.</a:t>
            </a: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48499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85630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Il est très important pour les migrants et les réfugiés de connaître les différentes procédures officielles qu'ils doivent suivre une fois arrivés dans un nouveau pays. Le fait d'avoir accès à ces informations et à un guide simple qui explique les différentes procédures, leurs droits et responsabilités peut influencer très positivement leur installation. Le manque d'information, par contre, cause beaucoup de stress supplémentaire et crée des difficultés pour eux.</a:t>
            </a:r>
            <a:endParaRPr lang="it-IT" sz="1100" kern="1200" dirty="0" smtClean="0">
              <a:solidFill>
                <a:schemeClr val="tx1"/>
              </a:solidFill>
              <a:effectLst/>
              <a:latin typeface="+mn-lt"/>
              <a:ea typeface="+mn-ea"/>
              <a:cs typeface="+mn-cs"/>
            </a:endParaRPr>
          </a:p>
          <a:p>
            <a:pPr lvl="0">
              <a:spcBef>
                <a:spcPts val="0"/>
              </a:spcBef>
              <a:buNone/>
            </a:pP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D'après des recherches menées à Chypre auprès de migrants et de réfugiés, les domaines les plus importants dans lesquels ils ont besoin d'être mieux informés sont les suivants :</a:t>
            </a:r>
            <a:endParaRPr lang="it-IT" sz="1100" kern="1200" dirty="0" smtClean="0">
              <a:solidFill>
                <a:schemeClr val="tx1"/>
              </a:solidFill>
              <a:effectLst/>
              <a:latin typeface="+mn-lt"/>
              <a:ea typeface="+mn-ea"/>
              <a:cs typeface="+mn-cs"/>
            </a:endParaRPr>
          </a:p>
          <a:p>
            <a:pPr marL="171450" lvl="0" indent="-171450"/>
            <a:r>
              <a:rPr lang="fr-FR" dirty="0" smtClean="0">
                <a:effectLst/>
              </a:rPr>
              <a:t>Leurs droits et responsabilités</a:t>
            </a:r>
            <a:endParaRPr lang="it-IT" dirty="0" smtClean="0">
              <a:effectLst/>
            </a:endParaRPr>
          </a:p>
          <a:p>
            <a:pPr marL="171450" lvl="0" indent="-171450"/>
            <a:r>
              <a:rPr lang="fr-FR" dirty="0" smtClean="0">
                <a:effectLst/>
              </a:rPr>
              <a:t>Les procédures administratives dans chaque domaine</a:t>
            </a:r>
            <a:endParaRPr lang="it-IT" dirty="0" smtClean="0">
              <a:effectLst/>
            </a:endParaRPr>
          </a:p>
          <a:p>
            <a:pPr marL="171450" lvl="0" indent="-171450"/>
            <a:r>
              <a:rPr lang="fr-FR" dirty="0" smtClean="0">
                <a:effectLst/>
              </a:rPr>
              <a:t>L’emploi</a:t>
            </a:r>
            <a:endParaRPr lang="it-IT" dirty="0" smtClean="0">
              <a:effectLst/>
            </a:endParaRPr>
          </a:p>
          <a:p>
            <a:pPr marL="171450" lvl="0" indent="-171450"/>
            <a:r>
              <a:rPr lang="fr-FR" dirty="0" smtClean="0">
                <a:effectLst/>
              </a:rPr>
              <a:t>Le logement</a:t>
            </a:r>
            <a:endParaRPr lang="it-IT" dirty="0" smtClean="0">
              <a:effectLst/>
            </a:endParaRPr>
          </a:p>
          <a:p>
            <a:pPr marL="171450" lvl="0" indent="-171450"/>
            <a:r>
              <a:rPr lang="fr-FR" dirty="0" smtClean="0">
                <a:effectLst/>
              </a:rPr>
              <a:t>L’Éducation</a:t>
            </a:r>
            <a:endParaRPr lang="it-IT" dirty="0" smtClean="0">
              <a:effectLst/>
            </a:endParaRPr>
          </a:p>
          <a:p>
            <a:pPr marL="171450" lvl="0" indent="-171450"/>
            <a:r>
              <a:rPr lang="fr-FR" dirty="0" smtClean="0">
                <a:effectLst/>
              </a:rPr>
              <a:t>La Santé</a:t>
            </a:r>
            <a:endParaRPr lang="it-IT" dirty="0" smtClean="0">
              <a:effectLst/>
            </a:endParaRPr>
          </a:p>
          <a:p>
            <a:pPr marL="171450" lvl="0" indent="-171450"/>
            <a:r>
              <a:rPr lang="fr-FR" dirty="0" smtClean="0">
                <a:effectLst/>
              </a:rPr>
              <a:t>L’apprentissage de la langue</a:t>
            </a:r>
            <a:endParaRPr lang="it-IT" dirty="0" smtClean="0">
              <a:effectLst/>
            </a:endParaRPr>
          </a:p>
          <a:p>
            <a:pPr marL="171450" lvl="0" indent="-171450"/>
            <a:r>
              <a:rPr lang="fr-FR" dirty="0" smtClean="0">
                <a:effectLst/>
              </a:rPr>
              <a:t>Société et culture locale</a:t>
            </a:r>
            <a:endParaRPr lang="it-IT" dirty="0">
              <a:effectLst/>
            </a:endParaRPr>
          </a:p>
        </p:txBody>
      </p:sp>
    </p:spTree>
    <p:extLst>
      <p:ext uri="{BB962C8B-B14F-4D97-AF65-F5344CB8AC3E}">
        <p14:creationId xmlns:p14="http://schemas.microsoft.com/office/powerpoint/2010/main" val="28221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Arriver dans un nouveau pays, votre première question sera : qui peut vous fournir ce genre d'information ?</a:t>
            </a:r>
            <a:endParaRPr lang="it-IT" sz="1100" kern="1200" dirty="0" smtClean="0">
              <a:solidFill>
                <a:schemeClr val="tx1"/>
              </a:solidFill>
              <a:effectLst/>
              <a:latin typeface="+mn-lt"/>
              <a:ea typeface="+mn-ea"/>
              <a:cs typeface="+mn-cs"/>
            </a:endParaRPr>
          </a:p>
          <a:p>
            <a:pPr>
              <a:buNone/>
            </a:pPr>
            <a:endParaRPr lang="fr-FR"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Habituellement, les premières personnes vers qui vous vous tournez sont les gens de votre communauté. Cependant, il se peut qu'ils n'aient pas toujours toutes les réponses à votre situation particulière, et même s'ils en ont, ils ne seront peut-être pas toujours en mesure de vous aider.</a:t>
            </a:r>
            <a:endParaRPr lang="it-IT" sz="1100" kern="1200" dirty="0" smtClean="0">
              <a:solidFill>
                <a:schemeClr val="tx1"/>
              </a:solidFill>
              <a:effectLst/>
              <a:latin typeface="+mn-lt"/>
              <a:ea typeface="+mn-ea"/>
              <a:cs typeface="+mn-cs"/>
            </a:endParaRPr>
          </a:p>
          <a:p>
            <a:pPr>
              <a:buNone/>
            </a:pPr>
            <a:endParaRPr lang="fr-FR"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Les organisations les plus importantes qui fournissent ces informations sont celles qui offrent directement les services ou les organisations qui aident les migrants et les réfugiés. Il peut s’agir :</a:t>
            </a:r>
            <a:endParaRPr lang="it-IT" sz="1100" kern="1200" dirty="0" smtClean="0">
              <a:solidFill>
                <a:schemeClr val="tx1"/>
              </a:solidFill>
              <a:effectLst/>
              <a:latin typeface="+mn-lt"/>
              <a:ea typeface="+mn-ea"/>
              <a:cs typeface="+mn-cs"/>
            </a:endParaRPr>
          </a:p>
          <a:p>
            <a:pPr marL="171450" lvl="0" indent="-171450"/>
            <a:r>
              <a:rPr lang="fr-FR" dirty="0" smtClean="0">
                <a:effectLst/>
              </a:rPr>
              <a:t>Les services publics</a:t>
            </a:r>
            <a:endParaRPr lang="it-IT" dirty="0" smtClean="0">
              <a:effectLst/>
            </a:endParaRPr>
          </a:p>
          <a:p>
            <a:pPr marL="171450" lvl="0" indent="-171450"/>
            <a:r>
              <a:rPr lang="fr-FR" dirty="0" smtClean="0">
                <a:effectLst/>
              </a:rPr>
              <a:t>Les organisations non-gouvernementales</a:t>
            </a:r>
            <a:endParaRPr lang="it-IT" dirty="0" smtClean="0">
              <a:effectLst/>
            </a:endParaRPr>
          </a:p>
          <a:p>
            <a:pPr marL="171450" lvl="0" indent="-171450"/>
            <a:r>
              <a:rPr lang="fr-FR" dirty="0" smtClean="0">
                <a:effectLst/>
              </a:rPr>
              <a:t>Les sites spécialisés traitant de ces informations. </a:t>
            </a:r>
            <a:endParaRPr lang="it-IT" dirty="0" smtClean="0">
              <a:effectLst/>
            </a:endParaRPr>
          </a:p>
          <a:p>
            <a:pPr marL="171450" lvl="0" indent="-171450"/>
            <a:r>
              <a:rPr lang="fr-FR" dirty="0" smtClean="0">
                <a:effectLst/>
              </a:rPr>
              <a:t>Les autorités locales</a:t>
            </a:r>
            <a:endParaRPr lang="it-IT" dirty="0" smtClean="0">
              <a:effectLst/>
            </a:endParaRPr>
          </a:p>
          <a:p>
            <a:pPr marL="171450" lvl="0" indent="-171450"/>
            <a:r>
              <a:rPr lang="fr-FR" dirty="0" smtClean="0">
                <a:effectLst/>
              </a:rPr>
              <a:t>Les organisations d’aide aux migrants</a:t>
            </a:r>
            <a:endParaRPr lang="it-IT" dirty="0" smtClean="0">
              <a:effectLst/>
            </a:endParaRPr>
          </a:p>
          <a:p>
            <a:pPr marL="171450" lvl="0" indent="-171450"/>
            <a:r>
              <a:rPr lang="fr-FR" dirty="0" smtClean="0">
                <a:effectLst/>
              </a:rPr>
              <a:t>Les groupes/associations de bénévoles</a:t>
            </a:r>
            <a:endParaRPr lang="it-IT" dirty="0" smtClean="0">
              <a:effectLst/>
            </a:endParaRPr>
          </a:p>
          <a:p>
            <a:pPr marL="0" indent="0">
              <a:buNone/>
            </a:pPr>
            <a:endParaRPr lang="en-US" dirty="0"/>
          </a:p>
        </p:txBody>
      </p:sp>
    </p:spTree>
    <p:extLst>
      <p:ext uri="{BB962C8B-B14F-4D97-AF65-F5344CB8AC3E}">
        <p14:creationId xmlns:p14="http://schemas.microsoft.com/office/powerpoint/2010/main" val="2899981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Il y a plusieurs façons d'obtenir de l'information de ces organisations. </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La meilleure façon d'obtenir des informations est de consulter les sites Web et les pages Facebook de ces organisations pour toute information dont elles disposent, ainsi que d'autres sites Web pertinents. Cela vous aidera également à avoir une compréhension générale du sujet qui vous intéresse. </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S'ils n'ont pas assez d'informations sur leur site Web, ou si vous avez besoin de plus de détails, vous pouvez alors les contacter. Selon le type d'organisation, il peut être préférable d'appeler d'abord pour essayer d'obtenir les informations dont vous avez besoin, puis de vous rendre dans leurs bureaux. </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Si vous constatez que vous avez besoin d'aide pour comprendre les procédures administratives et vos droits, si vous rencontrez des difficultés ou si vous ne pouvez pas du tout communiquer avec les autorités publiques car vous ignorez la langue du pays, vous pouvez contacter les organisations non gouvernementales (ONG) et demander leur aide. </a:t>
            </a: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0577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Vous vous demandez quelles sont ces organisations et ces sites web?</a:t>
            </a:r>
            <a:endParaRPr lang="it-IT" sz="1100" kern="1200" dirty="0" smtClean="0">
              <a:solidFill>
                <a:schemeClr val="tx1"/>
              </a:solidFill>
              <a:effectLst/>
              <a:latin typeface="+mn-lt"/>
              <a:ea typeface="+mn-ea"/>
              <a:cs typeface="+mn-cs"/>
            </a:endParaRPr>
          </a:p>
          <a:p>
            <a:pPr>
              <a:buNone/>
            </a:pPr>
            <a:endParaRPr lang="fr-FR"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Les diapositives suivantes donnent un aperçu des sites web, services et organisations les plus pertinents qui travaillent dans le domaine de la migration et de la protection internationale à Chypre ou qui peuvent vous donner plus d'informations sur votre vie à Chypre.</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Les sites Web qui fournissent aux migrants ou aux réfugiés des informations détaillées sur différents aspects de la vie à Chypre, y compris leurs droits et la manière d'accéder aux services publics, sont les suivants:</a:t>
            </a:r>
            <a:endParaRPr lang="it-IT" sz="1100" kern="1200" dirty="0" smtClean="0">
              <a:solidFill>
                <a:schemeClr val="tx1"/>
              </a:solidFill>
              <a:effectLst/>
              <a:latin typeface="+mn-lt"/>
              <a:ea typeface="+mn-ea"/>
              <a:cs typeface="+mn-cs"/>
            </a:endParaRPr>
          </a:p>
          <a:p>
            <a:pPr lvl="0">
              <a:buNone/>
            </a:pPr>
            <a:endParaRPr lang="en-IE" sz="1100" kern="1200" dirty="0" smtClean="0">
              <a:solidFill>
                <a:schemeClr val="tx1"/>
              </a:solidFill>
              <a:effectLst/>
              <a:latin typeface="+mn-lt"/>
              <a:ea typeface="+mn-ea"/>
              <a:cs typeface="+mn-cs"/>
            </a:endParaRPr>
          </a:p>
          <a:p>
            <a:pPr marL="171450" lvl="0" indent="-171450"/>
            <a:r>
              <a:rPr lang="en-IE" sz="1100" kern="1200" dirty="0" smtClean="0">
                <a:solidFill>
                  <a:schemeClr val="tx1"/>
                </a:solidFill>
                <a:effectLst/>
                <a:latin typeface="+mn-lt"/>
                <a:ea typeface="+mn-ea"/>
                <a:cs typeface="+mn-cs"/>
              </a:rPr>
              <a:t>Le site Web </a:t>
            </a:r>
            <a:r>
              <a:rPr lang="en-IE" sz="1100" i="1" kern="1200" dirty="0" smtClean="0">
                <a:solidFill>
                  <a:schemeClr val="tx1"/>
                </a:solidFill>
                <a:effectLst/>
                <a:latin typeface="+mn-lt"/>
                <a:ea typeface="+mn-ea"/>
                <a:cs typeface="+mn-cs"/>
              </a:rPr>
              <a:t>the Migrant Information Centres </a:t>
            </a:r>
            <a:endParaRPr lang="it-IT" sz="1100" kern="1200" dirty="0" smtClean="0">
              <a:solidFill>
                <a:schemeClr val="tx1"/>
              </a:solidFill>
              <a:effectLst/>
              <a:latin typeface="+mn-lt"/>
              <a:ea typeface="+mn-ea"/>
              <a:cs typeface="+mn-cs"/>
            </a:endParaRPr>
          </a:p>
          <a:p>
            <a:pPr marL="171450" lvl="0" indent="-171450"/>
            <a:r>
              <a:rPr lang="fr-FR" sz="1100" kern="1200" dirty="0" smtClean="0">
                <a:solidFill>
                  <a:schemeClr val="tx1"/>
                </a:solidFill>
                <a:effectLst/>
                <a:latin typeface="+mn-lt"/>
                <a:ea typeface="+mn-ea"/>
                <a:cs typeface="+mn-cs"/>
                <a:hlinkClick r:id="rId3"/>
              </a:rPr>
              <a:t>help.unhcr.org/cyprus/</a:t>
            </a:r>
            <a:r>
              <a:rPr lang="en-IE" sz="1100" kern="1200" dirty="0" smtClean="0">
                <a:solidFill>
                  <a:schemeClr val="tx1"/>
                </a:solidFill>
                <a:effectLst/>
                <a:latin typeface="+mn-lt"/>
                <a:ea typeface="+mn-ea"/>
                <a:cs typeface="+mn-cs"/>
              </a:rPr>
              <a:t> </a:t>
            </a:r>
            <a:r>
              <a:rPr lang="fr-FR" sz="1100" i="1" kern="1200" dirty="0" smtClean="0">
                <a:solidFill>
                  <a:schemeClr val="tx1"/>
                </a:solidFill>
                <a:effectLst/>
                <a:latin typeface="+mn-lt"/>
                <a:ea typeface="+mn-ea"/>
                <a:cs typeface="+mn-cs"/>
              </a:rPr>
              <a:t>crée par United Nations High </a:t>
            </a:r>
            <a:r>
              <a:rPr lang="fr-FR" sz="1100" i="1" kern="1200" dirty="0" err="1" smtClean="0">
                <a:solidFill>
                  <a:schemeClr val="tx1"/>
                </a:solidFill>
                <a:effectLst/>
                <a:latin typeface="+mn-lt"/>
                <a:ea typeface="+mn-ea"/>
                <a:cs typeface="+mn-cs"/>
              </a:rPr>
              <a:t>Commissioner</a:t>
            </a:r>
            <a:r>
              <a:rPr lang="fr-FR" sz="1100" i="1" kern="1200" dirty="0" smtClean="0">
                <a:solidFill>
                  <a:schemeClr val="tx1"/>
                </a:solidFill>
                <a:effectLst/>
                <a:latin typeface="+mn-lt"/>
                <a:ea typeface="+mn-ea"/>
                <a:cs typeface="+mn-cs"/>
              </a:rPr>
              <a:t> for </a:t>
            </a:r>
            <a:r>
              <a:rPr lang="fr-FR" sz="1100" i="1" kern="1200" dirty="0" err="1" smtClean="0">
                <a:solidFill>
                  <a:schemeClr val="tx1"/>
                </a:solidFill>
                <a:effectLst/>
                <a:latin typeface="+mn-lt"/>
                <a:ea typeface="+mn-ea"/>
                <a:cs typeface="+mn-cs"/>
              </a:rPr>
              <a:t>Refugees</a:t>
            </a:r>
            <a:r>
              <a:rPr lang="fr-FR" sz="1100" i="1" kern="1200" dirty="0" smtClean="0">
                <a:solidFill>
                  <a:schemeClr val="tx1"/>
                </a:solidFill>
                <a:effectLst/>
                <a:latin typeface="+mn-lt"/>
                <a:ea typeface="+mn-ea"/>
                <a:cs typeface="+mn-cs"/>
              </a:rPr>
              <a:t> (UNHCR) office(bureau du Haut commissaire pour les réfugiés des Nations Unies) à Chypre</a:t>
            </a:r>
            <a:endParaRPr lang="it-IT" sz="1100" kern="1200" dirty="0" smtClean="0">
              <a:solidFill>
                <a:schemeClr val="tx1"/>
              </a:solidFill>
              <a:effectLst/>
              <a:latin typeface="+mn-lt"/>
              <a:ea typeface="+mn-ea"/>
              <a:cs typeface="+mn-cs"/>
            </a:endParaRPr>
          </a:p>
          <a:p>
            <a:pPr marL="171450" lvl="0" indent="-171450"/>
            <a:r>
              <a:rPr lang="fr-FR" sz="1100" i="1" kern="1200" dirty="0" smtClean="0">
                <a:solidFill>
                  <a:schemeClr val="tx1"/>
                </a:solidFill>
                <a:effectLst/>
                <a:latin typeface="+mn-lt"/>
                <a:ea typeface="+mn-ea"/>
                <a:cs typeface="+mn-cs"/>
                <a:hlinkClick r:id="rId4"/>
              </a:rPr>
              <a:t>cyprus-guide.org/en/</a:t>
            </a:r>
            <a:r>
              <a:rPr lang="fr-FR" sz="1100" i="1" kern="1200" dirty="0" smtClean="0">
                <a:solidFill>
                  <a:schemeClr val="tx1"/>
                </a:solidFill>
                <a:effectLst/>
                <a:latin typeface="+mn-lt"/>
                <a:ea typeface="+mn-ea"/>
                <a:cs typeface="+mn-cs"/>
              </a:rPr>
              <a:t> - crée</a:t>
            </a:r>
            <a:r>
              <a:rPr lang="en-IE" sz="1100" i="1" kern="1200" dirty="0" smtClean="0">
                <a:solidFill>
                  <a:schemeClr val="tx1"/>
                </a:solidFill>
                <a:effectLst/>
                <a:latin typeface="+mn-lt"/>
                <a:ea typeface="+mn-ea"/>
                <a:cs typeface="+mn-cs"/>
              </a:rPr>
              <a:t> INNOVADE et CARDET. </a:t>
            </a:r>
            <a:endParaRPr lang="it-IT" sz="1100" kern="1200" dirty="0" smtClean="0">
              <a:solidFill>
                <a:schemeClr val="tx1"/>
              </a:solidFill>
              <a:effectLst/>
              <a:latin typeface="+mn-lt"/>
              <a:ea typeface="+mn-ea"/>
              <a:cs typeface="+mn-cs"/>
            </a:endParaRPr>
          </a:p>
          <a:p>
            <a:pPr marL="171450" lvl="0" indent="-171450"/>
            <a:r>
              <a:rPr lang="en-IE" sz="1100" kern="1200" dirty="0" smtClean="0">
                <a:solidFill>
                  <a:schemeClr val="tx1"/>
                </a:solidFill>
                <a:effectLst/>
                <a:latin typeface="+mn-lt"/>
                <a:ea typeface="+mn-ea"/>
                <a:cs typeface="+mn-cs"/>
              </a:rPr>
              <a:t>Le site web </a:t>
            </a:r>
            <a:r>
              <a:rPr lang="en-IE" sz="1100" kern="1200" dirty="0" smtClean="0">
                <a:solidFill>
                  <a:schemeClr val="tx1"/>
                </a:solidFill>
                <a:effectLst/>
                <a:latin typeface="+mn-lt"/>
                <a:ea typeface="+mn-ea"/>
                <a:cs typeface="+mn-cs"/>
                <a:hlinkClick r:id="rId5"/>
              </a:rPr>
              <a:t>www.helprefugeeswork.org</a:t>
            </a:r>
            <a:r>
              <a:rPr lang="en-IE" sz="1100" kern="1200" dirty="0" smtClean="0">
                <a:solidFill>
                  <a:schemeClr val="tx1"/>
                </a:solidFill>
                <a:effectLst/>
                <a:latin typeface="+mn-lt"/>
                <a:ea typeface="+mn-ea"/>
                <a:cs typeface="+mn-cs"/>
              </a:rPr>
              <a:t>, </a:t>
            </a:r>
            <a:r>
              <a:rPr lang="fr-FR" sz="1100" kern="1200" dirty="0" smtClean="0">
                <a:solidFill>
                  <a:schemeClr val="tx1"/>
                </a:solidFill>
                <a:effectLst/>
                <a:latin typeface="+mn-lt"/>
                <a:ea typeface="+mn-ea"/>
                <a:cs typeface="+mn-cs"/>
              </a:rPr>
              <a:t>un nouveau site web consacré à l'emploi, qui propose aux personnes ayant un statut de réfugiés  et aux personnes bénéficiant d'une protection subsidiaire à Chypre une plate-forme leur permettant d'entrer en contact avec des employeurs propose des emplois</a:t>
            </a:r>
            <a:r>
              <a:rPr lang="en-IE" sz="1100" kern="1200" dirty="0" smtClean="0">
                <a:solidFill>
                  <a:schemeClr val="tx1"/>
                </a:solidFill>
                <a:effectLst/>
                <a:latin typeface="+mn-lt"/>
                <a:ea typeface="+mn-ea"/>
                <a:cs typeface="+mn-cs"/>
              </a:rPr>
              <a:t>.</a:t>
            </a:r>
            <a:endParaRPr lang="it-IT" sz="1100" kern="1200" dirty="0" smtClean="0">
              <a:solidFill>
                <a:schemeClr val="tx1"/>
              </a:solidFill>
              <a:effectLst/>
              <a:latin typeface="+mn-lt"/>
              <a:ea typeface="+mn-ea"/>
              <a:cs typeface="+mn-cs"/>
            </a:endParaRPr>
          </a:p>
          <a:p>
            <a:pPr marL="171450" lvl="0" indent="-171450"/>
            <a:r>
              <a:rPr lang="fr-FR" sz="1100" kern="1200" dirty="0" smtClean="0">
                <a:solidFill>
                  <a:schemeClr val="tx1"/>
                </a:solidFill>
                <a:effectLst/>
                <a:latin typeface="+mn-lt"/>
                <a:ea typeface="+mn-ea"/>
                <a:cs typeface="+mn-cs"/>
              </a:rPr>
              <a:t>Le site web </a:t>
            </a:r>
            <a:r>
              <a:rPr lang="fr-FR" sz="1100" kern="1200" dirty="0" smtClean="0">
                <a:solidFill>
                  <a:schemeClr val="tx1"/>
                </a:solidFill>
                <a:effectLst/>
                <a:latin typeface="+mn-lt"/>
                <a:ea typeface="+mn-ea"/>
                <a:cs typeface="+mn-cs"/>
                <a:hlinkClick r:id="rId6"/>
              </a:rPr>
              <a:t>www.support-refugees.eu</a:t>
            </a:r>
            <a:r>
              <a:rPr lang="fr-FR" sz="1100" kern="1200" dirty="0" smtClean="0">
                <a:solidFill>
                  <a:schemeClr val="tx1"/>
                </a:solidFill>
                <a:effectLst/>
                <a:latin typeface="+mn-lt"/>
                <a:ea typeface="+mn-ea"/>
                <a:cs typeface="+mn-cs"/>
              </a:rPr>
              <a:t> vous fournira une carte interactive où vous pourrez trouver des bureaux et d'autres installations à proximité de votre lieu de résidence</a:t>
            </a:r>
            <a:r>
              <a:rPr lang="en-IE" sz="1100" kern="1200" dirty="0" smtClean="0">
                <a:solidFill>
                  <a:schemeClr val="tx1"/>
                </a:solidFill>
                <a:effectLst/>
                <a:latin typeface="+mn-lt"/>
                <a:ea typeface="+mn-ea"/>
                <a:cs typeface="+mn-cs"/>
              </a:rPr>
              <a:t>. </a:t>
            </a:r>
            <a:endParaRPr lang="it-IT" sz="1100" kern="1200" dirty="0" smtClean="0">
              <a:solidFill>
                <a:schemeClr val="tx1"/>
              </a:solidFill>
              <a:effectLst/>
              <a:latin typeface="+mn-lt"/>
              <a:ea typeface="+mn-ea"/>
              <a:cs typeface="+mn-cs"/>
            </a:endParaRPr>
          </a:p>
          <a:p>
            <a:pPr marL="171450" lvl="0" indent="-171450"/>
            <a:r>
              <a:rPr lang="fr-FR" sz="1100" kern="1200" dirty="0" smtClean="0">
                <a:solidFill>
                  <a:schemeClr val="tx1"/>
                </a:solidFill>
                <a:effectLst/>
                <a:latin typeface="+mn-lt"/>
                <a:ea typeface="+mn-ea"/>
                <a:cs typeface="+mn-cs"/>
              </a:rPr>
              <a:t>Un groupe de bénévoles a également rassemblé sur une carte </a:t>
            </a:r>
            <a:r>
              <a:rPr lang="fr-FR" sz="1100" kern="1200" dirty="0" err="1" smtClean="0">
                <a:solidFill>
                  <a:schemeClr val="tx1"/>
                </a:solidFill>
                <a:effectLst/>
                <a:latin typeface="+mn-lt"/>
                <a:ea typeface="+mn-ea"/>
                <a:cs typeface="+mn-cs"/>
              </a:rPr>
              <a:t>google</a:t>
            </a:r>
            <a:r>
              <a:rPr lang="fr-FR" sz="1100" kern="1200" dirty="0" smtClean="0">
                <a:solidFill>
                  <a:schemeClr val="tx1"/>
                </a:solidFill>
                <a:effectLst/>
                <a:latin typeface="+mn-lt"/>
                <a:ea typeface="+mn-ea"/>
                <a:cs typeface="+mn-cs"/>
              </a:rPr>
              <a:t> tous les lieux connus des organisations et des bénévoles qui proposent une assistance aux réfugiés à Chypre. </a:t>
            </a:r>
            <a:endParaRPr lang="it-IT" sz="1100" kern="1200" dirty="0" smtClean="0">
              <a:solidFill>
                <a:schemeClr val="tx1"/>
              </a:solidFill>
              <a:effectLst/>
              <a:latin typeface="+mn-lt"/>
              <a:ea typeface="+mn-ea"/>
              <a:cs typeface="+mn-cs"/>
            </a:endParaRPr>
          </a:p>
          <a:p>
            <a:pPr marL="0" indent="0">
              <a:buNone/>
            </a:pPr>
            <a:endParaRPr lang="en-US" dirty="0"/>
          </a:p>
        </p:txBody>
      </p:sp>
    </p:spTree>
    <p:extLst>
      <p:ext uri="{BB962C8B-B14F-4D97-AF65-F5344CB8AC3E}">
        <p14:creationId xmlns:p14="http://schemas.microsoft.com/office/powerpoint/2010/main" val="1664786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Le principal département gouvernemental responsable des questions de migration est le </a:t>
            </a:r>
            <a:r>
              <a:rPr lang="fr-FR" sz="1100" b="1" kern="1200" dirty="0" smtClean="0">
                <a:solidFill>
                  <a:schemeClr val="tx1"/>
                </a:solidFill>
                <a:effectLst/>
                <a:latin typeface="+mn-lt"/>
                <a:ea typeface="+mn-ea"/>
                <a:cs typeface="+mn-cs"/>
              </a:rPr>
              <a:t>Département de l'état civil et des migrations du Ministère de l'intérieur</a:t>
            </a:r>
            <a:r>
              <a:rPr lang="fr-FR" sz="1100" kern="1200" dirty="0" smtClean="0">
                <a:solidFill>
                  <a:schemeClr val="tx1"/>
                </a:solidFill>
                <a:effectLst/>
                <a:latin typeface="+mn-lt"/>
                <a:ea typeface="+mn-ea"/>
                <a:cs typeface="+mn-cs"/>
              </a:rPr>
              <a:t>.</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Pour les demandeurs d'asile et le programme de demande d’asile, les autorités compétentes sont le </a:t>
            </a:r>
            <a:r>
              <a:rPr lang="fr-FR" sz="1100" b="1" kern="1200" dirty="0" smtClean="0">
                <a:solidFill>
                  <a:schemeClr val="tx1"/>
                </a:solidFill>
                <a:effectLst/>
                <a:latin typeface="+mn-lt"/>
                <a:ea typeface="+mn-ea"/>
                <a:cs typeface="+mn-cs"/>
              </a:rPr>
              <a:t>Service d'asile du Ministère de l'intérieur</a:t>
            </a:r>
            <a:r>
              <a:rPr lang="fr-FR" sz="1100" kern="1200" dirty="0" smtClean="0">
                <a:solidFill>
                  <a:schemeClr val="tx1"/>
                </a:solidFill>
                <a:effectLst/>
                <a:latin typeface="+mn-lt"/>
                <a:ea typeface="+mn-ea"/>
                <a:cs typeface="+mn-cs"/>
              </a:rPr>
              <a:t> qui examine toutes les demandes d'asile et les </a:t>
            </a:r>
            <a:r>
              <a:rPr lang="fr-FR" sz="1100" b="1" kern="1200" dirty="0" smtClean="0">
                <a:solidFill>
                  <a:schemeClr val="tx1"/>
                </a:solidFill>
                <a:effectLst/>
                <a:latin typeface="+mn-lt"/>
                <a:ea typeface="+mn-ea"/>
                <a:cs typeface="+mn-cs"/>
              </a:rPr>
              <a:t>bureaux de la police du district de l'immigration</a:t>
            </a:r>
            <a:r>
              <a:rPr lang="fr-FR" sz="1100" kern="1200" dirty="0" smtClean="0">
                <a:solidFill>
                  <a:schemeClr val="tx1"/>
                </a:solidFill>
                <a:effectLst/>
                <a:latin typeface="+mn-lt"/>
                <a:ea typeface="+mn-ea"/>
                <a:cs typeface="+mn-cs"/>
              </a:rPr>
              <a:t> où une personne peut demander l'asile.</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Les problèmes concernant le bien être des demandeurs d’asile, des réfugiés et des personnes bénéficiant d’une protection internationale sont gérés </a:t>
            </a:r>
            <a:r>
              <a:rPr lang="fr-FR" sz="1100" b="1" kern="1200" dirty="0" smtClean="0">
                <a:solidFill>
                  <a:schemeClr val="tx1"/>
                </a:solidFill>
                <a:effectLst/>
                <a:latin typeface="+mn-lt"/>
                <a:ea typeface="+mn-ea"/>
                <a:cs typeface="+mn-cs"/>
              </a:rPr>
              <a:t>par les Services sociaux</a:t>
            </a:r>
            <a:r>
              <a:rPr lang="en-IE" sz="1100" kern="1200" dirty="0" smtClean="0">
                <a:solidFill>
                  <a:schemeClr val="tx1"/>
                </a:solidFill>
                <a:effectLst/>
                <a:latin typeface="+mn-lt"/>
                <a:ea typeface="+mn-ea"/>
                <a:cs typeface="+mn-cs"/>
              </a:rPr>
              <a:t>. </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Pour dénoncer les cas de trafic d’êtres humains, une victime ou son représentant peut contacter le </a:t>
            </a:r>
            <a:r>
              <a:rPr lang="fr-FR" sz="1100" b="1" kern="1200" dirty="0" smtClean="0">
                <a:solidFill>
                  <a:schemeClr val="tx1"/>
                </a:solidFill>
                <a:effectLst/>
                <a:latin typeface="+mn-lt"/>
                <a:ea typeface="+mn-ea"/>
                <a:cs typeface="+mn-cs"/>
              </a:rPr>
              <a:t>Bureau de Lutte contre les trafics d’êtres humains de la police chypriote.</a:t>
            </a:r>
            <a:r>
              <a:rPr lang="fr-FR" sz="1100" kern="1200" dirty="0" smtClean="0">
                <a:solidFill>
                  <a:schemeClr val="tx1"/>
                </a:solidFill>
                <a:effectLst/>
                <a:latin typeface="+mn-lt"/>
                <a:ea typeface="+mn-ea"/>
                <a:cs typeface="+mn-cs"/>
              </a:rPr>
              <a:t> </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Dans le cas où vous êtes légalement autorisé à rechercher un emploi (par exemple si vous avez le statut de réfugié ou êtes sous un régime de protection internationale, ou si vous êtes demandeur d’asile depuis plus de 6 mois), vous pouvez vous inscrire au Département de l’emploi</a:t>
            </a:r>
            <a:r>
              <a:rPr lang="en-IE" sz="1100" b="1" kern="1200" dirty="0" smtClean="0">
                <a:solidFill>
                  <a:schemeClr val="tx1"/>
                </a:solidFill>
                <a:effectLst/>
                <a:latin typeface="+mn-lt"/>
                <a:ea typeface="+mn-ea"/>
                <a:cs typeface="+mn-cs"/>
              </a:rPr>
              <a:t>.</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Enfin, les problèmes de santé sont gérés par le </a:t>
            </a:r>
            <a:r>
              <a:rPr lang="fr-FR" sz="1100" b="1" kern="1200" dirty="0" smtClean="0">
                <a:solidFill>
                  <a:schemeClr val="tx1"/>
                </a:solidFill>
                <a:effectLst/>
                <a:latin typeface="+mn-lt"/>
                <a:ea typeface="+mn-ea"/>
                <a:cs typeface="+mn-cs"/>
              </a:rPr>
              <a:t>Ministère de la Santé</a:t>
            </a:r>
            <a:r>
              <a:rPr lang="fr-FR" sz="1100" kern="1200" dirty="0" smtClean="0">
                <a:solidFill>
                  <a:schemeClr val="tx1"/>
                </a:solidFill>
                <a:effectLst/>
                <a:latin typeface="+mn-lt"/>
                <a:ea typeface="+mn-ea"/>
                <a:cs typeface="+mn-cs"/>
              </a:rPr>
              <a:t>, alors que l’éducation des enfants et les cours d’apprentissage de langue sont dirigés </a:t>
            </a:r>
            <a:r>
              <a:rPr lang="fr-FR" sz="1100" b="1" kern="1200" dirty="0" smtClean="0">
                <a:solidFill>
                  <a:schemeClr val="tx1"/>
                </a:solidFill>
                <a:effectLst/>
                <a:latin typeface="+mn-lt"/>
                <a:ea typeface="+mn-ea"/>
                <a:cs typeface="+mn-cs"/>
              </a:rPr>
              <a:t>par le Ministère de l’Éducation.</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Les liens de tous ces services sont indiqués à la fin de ce document. Les contacts pour de plus amples informations se situent à cette adresse : </a:t>
            </a:r>
            <a:r>
              <a:rPr lang="fr-FR" sz="1100" u="sng" kern="1200" dirty="0" smtClean="0">
                <a:solidFill>
                  <a:schemeClr val="tx1"/>
                </a:solidFill>
                <a:effectLst/>
                <a:latin typeface="+mn-lt"/>
                <a:ea typeface="+mn-ea"/>
                <a:cs typeface="+mn-cs"/>
                <a:hlinkClick r:id="rId3"/>
              </a:rPr>
              <a:t>help.unhcr.org/cyprus/</a:t>
            </a: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63149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En plus des services gouvernementaux, il existe de nombreuses ONG qui travaille pour informer les migrants et les réfugiés de leurs droits et faciliter leur installation à Chypre. Les organisations les plus importantes qui proposent ces services sont listés ci-dessous. Ces organisations peuvent conseiller sur toutes les questions concernant l’intégration à Chypre:</a:t>
            </a:r>
            <a:endParaRPr lang="it-IT" sz="1100" kern="1200" dirty="0" smtClean="0">
              <a:solidFill>
                <a:schemeClr val="tx1"/>
              </a:solidFill>
              <a:effectLst/>
              <a:latin typeface="+mn-lt"/>
              <a:ea typeface="+mn-ea"/>
              <a:cs typeface="+mn-cs"/>
            </a:endParaRPr>
          </a:p>
          <a:p>
            <a:pPr>
              <a:buNone/>
            </a:pPr>
            <a:endParaRPr lang="fr-FR" sz="1100" kern="1200" dirty="0" smtClean="0">
              <a:solidFill>
                <a:schemeClr val="tx1"/>
              </a:solidFill>
              <a:effectLst/>
              <a:latin typeface="+mn-lt"/>
              <a:ea typeface="+mn-ea"/>
              <a:cs typeface="+mn-cs"/>
            </a:endParaRPr>
          </a:p>
          <a:p>
            <a:pPr marL="171450" indent="-171450"/>
            <a:r>
              <a:rPr lang="fr-FR" sz="1100" kern="1200" dirty="0" err="1" smtClean="0">
                <a:solidFill>
                  <a:schemeClr val="tx1"/>
                </a:solidFill>
                <a:effectLst/>
                <a:latin typeface="+mn-lt"/>
                <a:ea typeface="+mn-ea"/>
                <a:cs typeface="+mn-cs"/>
              </a:rPr>
              <a:t>MyHUB</a:t>
            </a:r>
            <a:r>
              <a:rPr lang="fr-FR" sz="1100" kern="1200" dirty="0" smtClean="0">
                <a:solidFill>
                  <a:schemeClr val="tx1"/>
                </a:solidFill>
                <a:effectLst/>
                <a:latin typeface="+mn-lt"/>
                <a:ea typeface="+mn-ea"/>
                <a:cs typeface="+mn-cs"/>
              </a:rPr>
              <a:t> – Centres d’Information pour les migrants (présents dans toutes les villes).</a:t>
            </a:r>
            <a:endParaRPr lang="it-IT" sz="1100" kern="1200" dirty="0" smtClean="0">
              <a:solidFill>
                <a:schemeClr val="tx1"/>
              </a:solidFill>
              <a:effectLst/>
              <a:latin typeface="+mn-lt"/>
              <a:ea typeface="+mn-ea"/>
              <a:cs typeface="+mn-cs"/>
            </a:endParaRPr>
          </a:p>
          <a:p>
            <a:pPr marL="171450" indent="-171450"/>
            <a:r>
              <a:rPr lang="fr-FR" sz="1100" kern="1200" dirty="0" smtClean="0">
                <a:solidFill>
                  <a:schemeClr val="tx1"/>
                </a:solidFill>
                <a:effectLst/>
                <a:latin typeface="+mn-lt"/>
                <a:ea typeface="+mn-ea"/>
                <a:cs typeface="+mn-cs"/>
              </a:rPr>
              <a:t>Caritas </a:t>
            </a:r>
            <a:r>
              <a:rPr lang="fr-FR" sz="1100" kern="1200" dirty="0" err="1" smtClean="0">
                <a:solidFill>
                  <a:schemeClr val="tx1"/>
                </a:solidFill>
                <a:effectLst/>
                <a:latin typeface="+mn-lt"/>
                <a:ea typeface="+mn-ea"/>
                <a:cs typeface="+mn-cs"/>
              </a:rPr>
              <a:t>Cyprus</a:t>
            </a:r>
            <a:r>
              <a:rPr lang="fr-FR" sz="1100" kern="1200" dirty="0" smtClean="0">
                <a:solidFill>
                  <a:schemeClr val="tx1"/>
                </a:solidFill>
                <a:effectLst/>
                <a:latin typeface="+mn-lt"/>
                <a:ea typeface="+mn-ea"/>
                <a:cs typeface="+mn-cs"/>
              </a:rPr>
              <a:t>, basée à Nicosie, possède des bureaux aussi à </a:t>
            </a:r>
            <a:r>
              <a:rPr lang="fr-FR" sz="1100" kern="1200" dirty="0" err="1" smtClean="0">
                <a:solidFill>
                  <a:schemeClr val="tx1"/>
                </a:solidFill>
                <a:effectLst/>
                <a:latin typeface="+mn-lt"/>
                <a:ea typeface="+mn-ea"/>
                <a:cs typeface="+mn-cs"/>
              </a:rPr>
              <a:t>Larnaca</a:t>
            </a:r>
            <a:r>
              <a:rPr lang="fr-FR" sz="1100" kern="1200" dirty="0" smtClean="0">
                <a:solidFill>
                  <a:schemeClr val="tx1"/>
                </a:solidFill>
                <a:effectLst/>
                <a:latin typeface="+mn-lt"/>
                <a:ea typeface="+mn-ea"/>
                <a:cs typeface="+mn-cs"/>
              </a:rPr>
              <a:t> et Paphos.</a:t>
            </a:r>
            <a:endParaRPr lang="it-IT" sz="1100" kern="1200" dirty="0" smtClean="0">
              <a:solidFill>
                <a:schemeClr val="tx1"/>
              </a:solidFill>
              <a:effectLst/>
              <a:latin typeface="+mn-lt"/>
              <a:ea typeface="+mn-ea"/>
              <a:cs typeface="+mn-cs"/>
            </a:endParaRPr>
          </a:p>
          <a:p>
            <a:pPr marL="171450" indent="-171450"/>
            <a:r>
              <a:rPr lang="fr-FR" sz="1100" kern="1200" dirty="0" smtClean="0">
                <a:solidFill>
                  <a:schemeClr val="tx1"/>
                </a:solidFill>
                <a:effectLst/>
                <a:latin typeface="+mn-lt"/>
                <a:ea typeface="+mn-ea"/>
                <a:cs typeface="+mn-cs"/>
              </a:rPr>
              <a:t>KISA – Action pour l’Égalité, l’Assistance, la lutte contre le racisme basée à Nicosie.</a:t>
            </a:r>
            <a:endParaRPr lang="it-IT" sz="1100" kern="1200" dirty="0" smtClean="0">
              <a:solidFill>
                <a:schemeClr val="tx1"/>
              </a:solidFill>
              <a:effectLst/>
              <a:latin typeface="+mn-lt"/>
              <a:ea typeface="+mn-ea"/>
              <a:cs typeface="+mn-cs"/>
            </a:endParaRPr>
          </a:p>
          <a:p>
            <a:pPr marL="171450" indent="-171450"/>
            <a:r>
              <a:rPr lang="fr-FR" sz="1100" kern="1200" dirty="0" err="1" smtClean="0">
                <a:solidFill>
                  <a:schemeClr val="tx1"/>
                </a:solidFill>
                <a:effectLst/>
                <a:latin typeface="+mn-lt"/>
                <a:ea typeface="+mn-ea"/>
                <a:cs typeface="+mn-cs"/>
              </a:rPr>
              <a:t>Cyprus</a:t>
            </a:r>
            <a:r>
              <a:rPr lang="fr-FR" sz="1100" kern="1200" dirty="0" smtClean="0">
                <a:solidFill>
                  <a:schemeClr val="tx1"/>
                </a:solidFill>
                <a:effectLst/>
                <a:latin typeface="+mn-lt"/>
                <a:ea typeface="+mn-ea"/>
                <a:cs typeface="+mn-cs"/>
              </a:rPr>
              <a:t> </a:t>
            </a:r>
            <a:r>
              <a:rPr lang="fr-FR" sz="1100" kern="1200" dirty="0" err="1" smtClean="0">
                <a:solidFill>
                  <a:schemeClr val="tx1"/>
                </a:solidFill>
                <a:effectLst/>
                <a:latin typeface="+mn-lt"/>
                <a:ea typeface="+mn-ea"/>
                <a:cs typeface="+mn-cs"/>
              </a:rPr>
              <a:t>Red</a:t>
            </a:r>
            <a:r>
              <a:rPr lang="fr-FR" sz="1100" kern="1200" dirty="0" smtClean="0">
                <a:solidFill>
                  <a:schemeClr val="tx1"/>
                </a:solidFill>
                <a:effectLst/>
                <a:latin typeface="+mn-lt"/>
                <a:ea typeface="+mn-ea"/>
                <a:cs typeface="+mn-cs"/>
              </a:rPr>
              <a:t> Cross Society (Croix Rouge chypriote), présente dans toutes les villes.</a:t>
            </a:r>
            <a:endParaRPr lang="it-IT" sz="1100" kern="1200" dirty="0" smtClean="0">
              <a:solidFill>
                <a:schemeClr val="tx1"/>
              </a:solidFill>
              <a:effectLst/>
              <a:latin typeface="+mn-lt"/>
              <a:ea typeface="+mn-ea"/>
              <a:cs typeface="+mn-cs"/>
            </a:endParaRPr>
          </a:p>
          <a:p>
            <a:pPr marL="171450" indent="-171450"/>
            <a:r>
              <a:rPr lang="fr-FR" sz="1100" kern="1200" dirty="0" smtClean="0">
                <a:solidFill>
                  <a:schemeClr val="tx1"/>
                </a:solidFill>
                <a:effectLst/>
                <a:latin typeface="+mn-lt"/>
                <a:ea typeface="+mn-ea"/>
                <a:cs typeface="+mn-cs"/>
              </a:rPr>
              <a:t>Le Conseil chypriote des Réfugiés, basé à Nicosie, qui se concentre sur les demandeurs d’asile, les réfugiés et les personnes bénéficiant d’un régime de protection spéciale et les victimes de torture.</a:t>
            </a:r>
            <a:endParaRPr lang="it-IT" sz="1100" kern="1200" dirty="0" smtClean="0">
              <a:solidFill>
                <a:schemeClr val="tx1"/>
              </a:solidFill>
              <a:effectLst/>
              <a:latin typeface="+mn-lt"/>
              <a:ea typeface="+mn-ea"/>
              <a:cs typeface="+mn-cs"/>
            </a:endParaRPr>
          </a:p>
          <a:p>
            <a:pPr marL="171450" indent="-171450"/>
            <a:r>
              <a:rPr lang="fr-FR" sz="1100" kern="1200" dirty="0" smtClean="0">
                <a:solidFill>
                  <a:schemeClr val="tx1"/>
                </a:solidFill>
                <a:effectLst/>
                <a:latin typeface="+mn-lt"/>
                <a:ea typeface="+mn-ea"/>
                <a:cs typeface="+mn-cs"/>
              </a:rPr>
              <a:t>Le centre de police Hope for </a:t>
            </a:r>
            <a:r>
              <a:rPr lang="fr-FR" sz="1100" kern="1200" dirty="0" err="1" smtClean="0">
                <a:solidFill>
                  <a:schemeClr val="tx1"/>
                </a:solidFill>
                <a:effectLst/>
                <a:latin typeface="+mn-lt"/>
                <a:ea typeface="+mn-ea"/>
                <a:cs typeface="+mn-cs"/>
              </a:rPr>
              <a:t>Children</a:t>
            </a:r>
            <a:r>
              <a:rPr lang="fr-FR" sz="1100" kern="1200" dirty="0" smtClean="0">
                <a:solidFill>
                  <a:schemeClr val="tx1"/>
                </a:solidFill>
                <a:effectLst/>
                <a:latin typeface="+mn-lt"/>
                <a:ea typeface="+mn-ea"/>
                <a:cs typeface="+mn-cs"/>
              </a:rPr>
              <a:t> CRC, basé à Nicosie mais travaillant pour la protection des mineurs non accompagnés dans différentes villes. Hope for </a:t>
            </a:r>
            <a:r>
              <a:rPr lang="fr-FR" sz="1100" kern="1200" dirty="0" err="1" smtClean="0">
                <a:solidFill>
                  <a:schemeClr val="tx1"/>
                </a:solidFill>
                <a:effectLst/>
                <a:latin typeface="+mn-lt"/>
                <a:ea typeface="+mn-ea"/>
                <a:cs typeface="+mn-cs"/>
              </a:rPr>
              <a:t>Children</a:t>
            </a:r>
            <a:r>
              <a:rPr lang="fr-FR" sz="1100" kern="1200" dirty="0" smtClean="0">
                <a:solidFill>
                  <a:schemeClr val="tx1"/>
                </a:solidFill>
                <a:effectLst/>
                <a:latin typeface="+mn-lt"/>
                <a:ea typeface="+mn-ea"/>
                <a:cs typeface="+mn-cs"/>
              </a:rPr>
              <a:t> lutte pour les droits des enfants et le respect de leur statut de migrant.</a:t>
            </a:r>
            <a:endParaRPr lang="it-IT"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None/>
              <a:tabLst/>
              <a:defRPr/>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p:nvPr/>
        </p:nvSpPr>
        <p:spPr>
          <a:xfrm>
            <a:off x="0" y="0"/>
            <a:ext cx="27678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
        <p:nvSpPr>
          <p:cNvPr id="20" name="Shape 20"/>
          <p:cNvSpPr txBox="1">
            <a:spLocks noGrp="1"/>
          </p:cNvSpPr>
          <p:nvPr>
            <p:ph type="body" idx="1"/>
          </p:nvPr>
        </p:nvSpPr>
        <p:spPr>
          <a:xfrm>
            <a:off x="3165234" y="1528066"/>
            <a:ext cx="4809000" cy="4335000"/>
          </a:xfrm>
          <a:prstGeom prst="rect">
            <a:avLst/>
          </a:prstGeom>
        </p:spPr>
        <p:txBody>
          <a:bodyPr wrap="square" lIns="91425" tIns="91425" rIns="91425" bIns="91425" anchor="t" anchorCtr="0"/>
          <a:lstStyle>
            <a:lvl1pPr lvl="0" rtl="0">
              <a:spcBef>
                <a:spcPts val="0"/>
              </a:spcBef>
              <a:buClr>
                <a:srgbClr val="D5D85A"/>
              </a:buClr>
              <a:buSzPct val="100000"/>
              <a:defRPr sz="3000"/>
            </a:lvl1pPr>
            <a:lvl2pPr lvl="1" rtl="0">
              <a:spcBef>
                <a:spcPts val="0"/>
              </a:spcBef>
              <a:buClr>
                <a:srgbClr val="608643"/>
              </a:buClr>
              <a:buSzPct val="100000"/>
              <a:defRPr sz="3000"/>
            </a:lvl2pPr>
            <a:lvl3pPr lvl="2" rtl="0">
              <a:spcBef>
                <a:spcPts val="0"/>
              </a:spcBef>
              <a:buClr>
                <a:srgbClr val="D5D85A"/>
              </a:buClr>
              <a:buSzPct val="100000"/>
              <a:defRPr sz="3000"/>
            </a:lvl3pPr>
            <a:lvl4pPr lvl="3" rtl="0">
              <a:spcBef>
                <a:spcPts val="0"/>
              </a:spcBef>
              <a:buClr>
                <a:srgbClr val="608643"/>
              </a:buClr>
              <a:buSzPct val="100000"/>
              <a:defRPr sz="3000"/>
            </a:lvl4pPr>
            <a:lvl5pPr lvl="4" rtl="0">
              <a:spcBef>
                <a:spcPts val="0"/>
              </a:spcBef>
              <a:buClr>
                <a:srgbClr val="D5D85A"/>
              </a:buClr>
              <a:buSzPct val="100000"/>
              <a:defRPr sz="3000"/>
            </a:lvl5pPr>
            <a:lvl6pPr lvl="5" rtl="0">
              <a:spcBef>
                <a:spcPts val="0"/>
              </a:spcBef>
              <a:buClr>
                <a:srgbClr val="608643"/>
              </a:buClr>
              <a:buSzPct val="100000"/>
              <a:defRPr sz="3000"/>
            </a:lvl6pPr>
            <a:lvl7pPr lvl="6" rtl="0">
              <a:spcBef>
                <a:spcPts val="0"/>
              </a:spcBef>
              <a:buClr>
                <a:srgbClr val="D5D85A"/>
              </a:buClr>
              <a:buSzPct val="100000"/>
              <a:defRPr sz="3000"/>
            </a:lvl7pPr>
            <a:lvl8pPr lvl="7" rtl="0">
              <a:spcBef>
                <a:spcPts val="0"/>
              </a:spcBef>
              <a:buClr>
                <a:srgbClr val="608643"/>
              </a:buClr>
              <a:buSzPct val="100000"/>
              <a:defRPr sz="3000"/>
            </a:lvl8pPr>
            <a:lvl9pPr lvl="8">
              <a:spcBef>
                <a:spcPts val="0"/>
              </a:spcBef>
              <a:buClr>
                <a:srgbClr val="D5D85A"/>
              </a:buClr>
              <a:buSzPct val="100000"/>
              <a:defRPr sz="3000"/>
            </a:lvl9pPr>
          </a:lstStyle>
          <a:p>
            <a:pPr lvl="0"/>
            <a:r>
              <a:rPr lang="en-US" smtClean="0"/>
              <a:t>Click to edit Master text styles</a:t>
            </a:r>
          </a:p>
        </p:txBody>
      </p:sp>
      <p:grpSp>
        <p:nvGrpSpPr>
          <p:cNvPr id="21" name="Shape 21"/>
          <p:cNvGrpSpPr/>
          <p:nvPr/>
        </p:nvGrpSpPr>
        <p:grpSpPr>
          <a:xfrm>
            <a:off x="801025" y="1672320"/>
            <a:ext cx="1957200" cy="947980"/>
            <a:chOff x="801025" y="1367520"/>
            <a:chExt cx="1957200" cy="947980"/>
          </a:xfrm>
        </p:grpSpPr>
        <p:sp>
          <p:nvSpPr>
            <p:cNvPr id="22" name="Shape 22"/>
            <p:cNvSpPr txBox="1"/>
            <p:nvPr/>
          </p:nvSpPr>
          <p:spPr>
            <a:xfrm>
              <a:off x="801025" y="1367520"/>
              <a:ext cx="1957200" cy="871500"/>
            </a:xfrm>
            <a:prstGeom prst="rect">
              <a:avLst/>
            </a:prstGeom>
            <a:noFill/>
            <a:ln>
              <a:noFill/>
            </a:ln>
          </p:spPr>
          <p:txBody>
            <a:bodyPr wrap="square" lIns="91425" tIns="91425" rIns="91425" bIns="91425" anchor="t" anchorCtr="0">
              <a:noAutofit/>
            </a:bodyPr>
            <a:lstStyle/>
            <a:p>
              <a:pPr lvl="0" algn="ctr" rtl="0">
                <a:spcBef>
                  <a:spcPts val="0"/>
                </a:spcBef>
                <a:buNone/>
              </a:pPr>
              <a:r>
                <a:rPr lang="en" sz="9400" b="1">
                  <a:solidFill>
                    <a:srgbClr val="454F5B"/>
                  </a:solidFill>
                </a:rPr>
                <a:t>‘’</a:t>
              </a:r>
            </a:p>
          </p:txBody>
        </p:sp>
        <p:sp>
          <p:nvSpPr>
            <p:cNvPr id="23" name="Shape 23"/>
            <p:cNvSpPr/>
            <p:nvPr/>
          </p:nvSpPr>
          <p:spPr>
            <a:xfrm>
              <a:off x="1397399" y="1543300"/>
              <a:ext cx="772200" cy="772200"/>
            </a:xfrm>
            <a:prstGeom prst="rect">
              <a:avLst/>
            </a:prstGeom>
            <a:noFill/>
            <a:ln w="76200" cap="flat" cmpd="sng">
              <a:solidFill>
                <a:srgbClr val="454F5B"/>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www.ombudsman.gov.cy/" TargetMode="External"/><Relationship Id="rId4" Type="http://schemas.openxmlformats.org/officeDocument/2006/relationships/hyperlink" Target="http://www.childcom.org.cy" TargetMode="External"/><Relationship Id="rId5" Type="http://schemas.openxmlformats.org/officeDocument/2006/relationships/hyperlink" Target="http://www.iaiacap.gov.cy"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hyperlink" Target="http://www.cardet.org" TargetMode="External"/><Relationship Id="rId4" Type="http://schemas.openxmlformats.org/officeDocument/2006/relationships/hyperlink" Target="http://www.synthesis-center.org" TargetMode="External"/><Relationship Id="rId5" Type="http://schemas.openxmlformats.org/officeDocument/2006/relationships/hyperlink" Target="http://www.aequitas-humanrights.org" TargetMode="External"/><Relationship Id="rId6" Type="http://schemas.openxmlformats.org/officeDocument/2006/relationships/hyperlink" Target="http://www.ngo-sc.org" TargetMode="External"/><Relationship Id="rId7" Type="http://schemas.openxmlformats.org/officeDocument/2006/relationships/hyperlink" Target="http://www.cyprusaware.eu" TargetMode="External"/><Relationship Id="rId8" Type="http://schemas.openxmlformats.org/officeDocument/2006/relationships/hyperlink" Target="http://www.volunteerism-cc.org.cy/pan_cyprian_voluntary_organisations" TargetMode="External"/><Relationship Id="rId9" Type="http://schemas.openxmlformats.org/officeDocument/2006/relationships/hyperlink" Target="https://www.ngosincyprus.org/All-NGOs"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moi.gov.cy/moi/crmd/crmd.nsf/index_en/index_en?OpenDocument" TargetMode="External"/><Relationship Id="rId4" Type="http://schemas.openxmlformats.org/officeDocument/2006/relationships/hyperlink" Target="http://www.moi.gov.cy/moi/asylum/asylumservice.nsf/" TargetMode="External"/><Relationship Id="rId5" Type="http://schemas.openxmlformats.org/officeDocument/2006/relationships/hyperlink" Target="http://www.police.gov.cy/police/police.nsf/dmldept15_en/dmldept15_en?OpenDocument" TargetMode="External"/><Relationship Id="rId6" Type="http://schemas.openxmlformats.org/officeDocument/2006/relationships/hyperlink" Target="http://www.mlsi.gov.cy/mlsi/sws/sws.nsf/dmlcontactus_en/dmlcontactus_en?OpenDocument" TargetMode="External"/><Relationship Id="rId7" Type="http://schemas.openxmlformats.org/officeDocument/2006/relationships/hyperlink" Target="http://www.police.gov.cy/police/police.nsf/All/B62C14B4889EC3A3C22578A900271B28?OpenDocument" TargetMode="External"/><Relationship Id="rId8" Type="http://schemas.openxmlformats.org/officeDocument/2006/relationships/hyperlink" Target="http://www.mlsi.gov.cy/mlsi/dl/dl.nsf/All/CDC4767871307868C22580E50031DD2C?OpenDocument" TargetMode="External"/><Relationship Id="rId9" Type="http://schemas.openxmlformats.org/officeDocument/2006/relationships/hyperlink" Target="http://www.moh.gov.cy" TargetMode="External"/><Relationship Id="rId10" Type="http://schemas.openxmlformats.org/officeDocument/2006/relationships/hyperlink" Target="http://www.moec.gov.cy/en/index.html"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hyperlink" Target="http://www.synthesis-center.org" TargetMode="External"/><Relationship Id="rId12" Type="http://schemas.openxmlformats.org/officeDocument/2006/relationships/hyperlink" Target="http://www.ucy.ac.cy/mogr/en/courses" TargetMode="External"/><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ilearngreek.eu" TargetMode="External"/><Relationship Id="rId4" Type="http://schemas.openxmlformats.org/officeDocument/2006/relationships/hyperlink" Target="http://www.geiaxara.eu" TargetMode="External"/><Relationship Id="rId5" Type="http://schemas.openxmlformats.org/officeDocument/2006/relationships/hyperlink" Target="http://www.moec.gov.cy/en/state_institutes.html" TargetMode="External"/><Relationship Id="rId6" Type="http://schemas.openxmlformats.org/officeDocument/2006/relationships/hyperlink" Target="http://www.moec.gov.cy/epimorfotika/en/index.html" TargetMode="External"/><Relationship Id="rId7" Type="http://schemas.openxmlformats.org/officeDocument/2006/relationships/hyperlink" Target="https://www.facebook.com/learningrefuge/" TargetMode="External"/><Relationship Id="rId8" Type="http://schemas.openxmlformats.org/officeDocument/2006/relationships/hyperlink" Target="http://www.caritascyprus.org" TargetMode="External"/><Relationship Id="rId9" Type="http://schemas.openxmlformats.org/officeDocument/2006/relationships/hyperlink" Target="http://www.facebook.com/oasislarnaca" TargetMode="External"/><Relationship Id="rId10" Type="http://schemas.openxmlformats.org/officeDocument/2006/relationships/hyperlink" Target="http://www.mihub.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mihub.eu/en/info/info-by-topic" TargetMode="External"/><Relationship Id="rId4" Type="http://schemas.openxmlformats.org/officeDocument/2006/relationships/hyperlink" Target="http://help.unhcr.org/cyprus/" TargetMode="External"/><Relationship Id="rId5" Type="http://schemas.openxmlformats.org/officeDocument/2006/relationships/hyperlink" Target="http://www.cyprus-guide.org/en" TargetMode="External"/><Relationship Id="rId6" Type="http://schemas.openxmlformats.org/officeDocument/2006/relationships/hyperlink" Target="http://www.helprefugeeswork.org" TargetMode="External"/><Relationship Id="rId7" Type="http://schemas.openxmlformats.org/officeDocument/2006/relationships/hyperlink" Target="http://www.support-refugees.eu" TargetMode="External"/><Relationship Id="rId8" Type="http://schemas.openxmlformats.org/officeDocument/2006/relationships/hyperlink" Target="http://www.goo.gl/QPeMLH"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mihub.eu/en" TargetMode="External"/><Relationship Id="rId4" Type="http://schemas.openxmlformats.org/officeDocument/2006/relationships/hyperlink" Target="http://www.caritascyprus.org" TargetMode="External"/><Relationship Id="rId5" Type="http://schemas.openxmlformats.org/officeDocument/2006/relationships/hyperlink" Target="http://www.kisa.org.cy" TargetMode="External"/><Relationship Id="rId6" Type="http://schemas.openxmlformats.org/officeDocument/2006/relationships/hyperlink" Target="http://www.redcross.org.cy" TargetMode="External"/><Relationship Id="rId7" Type="http://schemas.openxmlformats.org/officeDocument/2006/relationships/hyperlink" Target="http://www.cyrefugeecouncil.org" TargetMode="External"/><Relationship Id="rId8" Type="http://schemas.openxmlformats.org/officeDocument/2006/relationships/hyperlink" Target="http://www.uncrcpc.org"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r>
              <a:rPr lang="fr-FR" dirty="0">
                <a:latin typeface="Arial"/>
                <a:cs typeface="Arial"/>
              </a:rPr>
              <a:t>Accès à l'information sur votre </a:t>
            </a:r>
            <a:r>
              <a:rPr lang="fr-FR" dirty="0" smtClean="0">
                <a:latin typeface="Arial"/>
                <a:cs typeface="Arial"/>
              </a:rPr>
              <a:t>nouveau pays</a:t>
            </a:r>
            <a:r>
              <a:rPr lang="it-IT" dirty="0">
                <a:latin typeface="Arial"/>
                <a:cs typeface="Arial"/>
              </a:rPr>
              <a:t/>
            </a:r>
            <a:br>
              <a:rPr lang="it-IT" dirty="0">
                <a:latin typeface="Arial"/>
                <a:cs typeface="Arial"/>
              </a:rPr>
            </a:br>
            <a:r>
              <a:rPr lang="en-US" dirty="0">
                <a:latin typeface="Arial"/>
                <a:cs typeface="Arial"/>
              </a:rPr>
              <a:t>– </a:t>
            </a:r>
            <a:r>
              <a:rPr lang="en-US" dirty="0" smtClean="0">
                <a:latin typeface="Arial"/>
                <a:cs typeface="Arial"/>
              </a:rPr>
              <a:t>Chypre</a:t>
            </a:r>
            <a:endParaRPr lang="en"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125" y="2762250"/>
            <a:ext cx="1936750" cy="1200329"/>
          </a:xfrm>
          <a:prstGeom prst="rect">
            <a:avLst/>
          </a:prstGeom>
          <a:noFill/>
        </p:spPr>
        <p:txBody>
          <a:bodyPr wrap="square" rtlCol="0">
            <a:spAutoFit/>
          </a:bodyPr>
          <a:lstStyle/>
          <a:p>
            <a:pPr algn="r"/>
            <a:r>
              <a:rPr lang="fr-FR" sz="2400" b="1" dirty="0" smtClean="0"/>
              <a:t>Groupes </a:t>
            </a:r>
            <a:r>
              <a:rPr lang="fr-FR" sz="2400" b="1" dirty="0"/>
              <a:t>de bénévoles</a:t>
            </a:r>
            <a:r>
              <a:rPr lang="it-IT" sz="2400" b="1" dirty="0"/>
              <a:t> </a:t>
            </a:r>
            <a:endParaRPr lang="en-US" sz="2400" b="1" dirty="0"/>
          </a:p>
          <a:p>
            <a:pPr algn="r"/>
            <a:endParaRPr lang="en-US" sz="2400" b="1" dirty="0"/>
          </a:p>
        </p:txBody>
      </p:sp>
      <p:pic>
        <p:nvPicPr>
          <p:cNvPr id="4" name="Picture 3" descr="S10_Volunteer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175" y="1270000"/>
            <a:ext cx="5486400" cy="4318000"/>
          </a:xfrm>
          <a:prstGeom prst="rect">
            <a:avLst/>
          </a:prstGeom>
        </p:spPr>
      </p:pic>
    </p:spTree>
    <p:extLst>
      <p:ext uri="{BB962C8B-B14F-4D97-AF65-F5344CB8AC3E}">
        <p14:creationId xmlns:p14="http://schemas.microsoft.com/office/powerpoint/2010/main" val="1402156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Organismes </a:t>
            </a:r>
            <a:r>
              <a:rPr lang="fr-FR" dirty="0"/>
              <a:t>de surveillance indépendants</a:t>
            </a:r>
            <a:r>
              <a:rPr lang="it-IT" dirty="0"/>
              <a:t> </a:t>
            </a:r>
            <a:endParaRPr lang="en-US" dirty="0"/>
          </a:p>
        </p:txBody>
      </p:sp>
      <p:sp>
        <p:nvSpPr>
          <p:cNvPr id="3" name="Text Placeholder 2"/>
          <p:cNvSpPr>
            <a:spLocks noGrp="1"/>
          </p:cNvSpPr>
          <p:nvPr>
            <p:ph type="body" idx="1"/>
          </p:nvPr>
        </p:nvSpPr>
        <p:spPr/>
        <p:txBody>
          <a:bodyPr/>
          <a:lstStyle/>
          <a:p>
            <a:r>
              <a:rPr lang="en-IE" dirty="0" smtClean="0">
                <a:latin typeface="Arial"/>
                <a:cs typeface="Arial"/>
              </a:rPr>
              <a:t>Ombudsman</a:t>
            </a:r>
            <a:r>
              <a:rPr lang="en-IE" dirty="0">
                <a:latin typeface="Arial"/>
                <a:cs typeface="Arial"/>
              </a:rPr>
              <a:t> </a:t>
            </a:r>
            <a:r>
              <a:rPr lang="en-IE" dirty="0" smtClean="0">
                <a:latin typeface="Arial"/>
                <a:cs typeface="Arial"/>
              </a:rPr>
              <a:t>- </a:t>
            </a:r>
            <a:r>
              <a:rPr lang="fr-FR" dirty="0">
                <a:latin typeface="Arial"/>
                <a:cs typeface="Arial"/>
              </a:rPr>
              <a:t>Commissaire à la gestion et à la protection des droits de l'homme </a:t>
            </a:r>
            <a:r>
              <a:rPr lang="en-IE" dirty="0">
                <a:latin typeface="Arial"/>
                <a:cs typeface="Arial"/>
              </a:rPr>
              <a:t>– </a:t>
            </a:r>
          </a:p>
          <a:p>
            <a:pPr algn="r">
              <a:buNone/>
            </a:pPr>
            <a:r>
              <a:rPr lang="en-IE" dirty="0" smtClean="0">
                <a:hlinkClick r:id="rId3"/>
              </a:rPr>
              <a:t>www.ombudsman.gov.cy</a:t>
            </a:r>
            <a:r>
              <a:rPr lang="en-US" dirty="0" smtClean="0"/>
              <a:t> </a:t>
            </a:r>
            <a:endParaRPr lang="en-IE" dirty="0" smtClean="0">
              <a:latin typeface="Arial"/>
              <a:cs typeface="Arial"/>
            </a:endParaRPr>
          </a:p>
          <a:p>
            <a:endParaRPr lang="en-IE" dirty="0">
              <a:latin typeface="Arial"/>
              <a:cs typeface="Arial"/>
            </a:endParaRPr>
          </a:p>
          <a:p>
            <a:r>
              <a:rPr lang="fr-FR" kern="1200" dirty="0">
                <a:solidFill>
                  <a:schemeClr val="tx1"/>
                </a:solidFill>
              </a:rPr>
              <a:t>Commissaire des droits de </a:t>
            </a:r>
            <a:r>
              <a:rPr lang="fr-FR" kern="1200" dirty="0" smtClean="0">
                <a:solidFill>
                  <a:schemeClr val="tx1"/>
                </a:solidFill>
              </a:rPr>
              <a:t>l'enfant </a:t>
            </a:r>
            <a:r>
              <a:rPr lang="en-US" dirty="0" smtClean="0">
                <a:latin typeface="Arial"/>
                <a:cs typeface="Arial"/>
              </a:rPr>
              <a:t>–</a:t>
            </a:r>
          </a:p>
          <a:p>
            <a:pPr algn="r">
              <a:buNone/>
            </a:pPr>
            <a:r>
              <a:rPr lang="en-US" dirty="0" smtClean="0">
                <a:latin typeface="Arial"/>
                <a:cs typeface="Arial"/>
                <a:hlinkClick r:id="rId4"/>
              </a:rPr>
              <a:t>www.childcom.org.cy</a:t>
            </a:r>
            <a:r>
              <a:rPr lang="en-US" dirty="0" smtClean="0">
                <a:latin typeface="Arial"/>
                <a:cs typeface="Arial"/>
              </a:rPr>
              <a:t> </a:t>
            </a:r>
          </a:p>
          <a:p>
            <a:endParaRPr lang="en-US" dirty="0">
              <a:latin typeface="Arial"/>
              <a:cs typeface="Arial"/>
            </a:endParaRPr>
          </a:p>
          <a:p>
            <a:pPr marL="171450" indent="-171450"/>
            <a:r>
              <a:rPr lang="fr-FR" kern="1200" dirty="0">
                <a:solidFill>
                  <a:schemeClr val="tx1"/>
                </a:solidFill>
              </a:rPr>
              <a:t>L'Autorité indépendante chargée d'enquêter sur les allégations et les plaintes contre la police</a:t>
            </a:r>
            <a:endParaRPr lang="it-IT" kern="1200" dirty="0">
              <a:solidFill>
                <a:schemeClr val="tx1"/>
              </a:solidFill>
            </a:endParaRPr>
          </a:p>
          <a:p>
            <a:pPr algn="r">
              <a:buNone/>
            </a:pPr>
            <a:r>
              <a:rPr lang="en-US" dirty="0" smtClean="0">
                <a:hlinkClick r:id="rId5"/>
              </a:rPr>
              <a:t>www.iaiacap.gov.cy</a:t>
            </a:r>
            <a:r>
              <a:rPr lang="en-US" dirty="0" smtClean="0"/>
              <a:t> </a:t>
            </a:r>
            <a:endParaRPr lang="en-IE" dirty="0" smtClean="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196695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Municipalités </a:t>
            </a:r>
            <a:endParaRPr lang="en-US" dirty="0"/>
          </a:p>
        </p:txBody>
      </p:sp>
      <p:pic>
        <p:nvPicPr>
          <p:cNvPr id="5" name="Picture 4" descr="S12_Municipal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20" y="2291055"/>
            <a:ext cx="4099598" cy="2733065"/>
          </a:xfrm>
          <a:prstGeom prst="rect">
            <a:avLst/>
          </a:prstGeom>
        </p:spPr>
      </p:pic>
      <p:pic>
        <p:nvPicPr>
          <p:cNvPr id="7" name="Picture 6" descr="S12_City Lif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0315" y="2291055"/>
            <a:ext cx="4091559" cy="2733065"/>
          </a:xfrm>
          <a:prstGeom prst="rect">
            <a:avLst/>
          </a:prstGeom>
        </p:spPr>
      </p:pic>
    </p:spTree>
    <p:extLst>
      <p:ext uri="{BB962C8B-B14F-4D97-AF65-F5344CB8AC3E}">
        <p14:creationId xmlns:p14="http://schemas.microsoft.com/office/powerpoint/2010/main" val="3779200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smtClean="0"/>
              <a:t>Cours d’apprentissage</a:t>
            </a:r>
            <a:br>
              <a:rPr lang="fr-FR" sz="3200" dirty="0" smtClean="0"/>
            </a:br>
            <a:r>
              <a:rPr lang="fr-FR" sz="3200" dirty="0" smtClean="0"/>
              <a:t>de </a:t>
            </a:r>
            <a:r>
              <a:rPr lang="fr-FR" sz="3200" dirty="0"/>
              <a:t>langue</a:t>
            </a:r>
            <a:r>
              <a:rPr lang="it-IT" sz="3200" dirty="0"/>
              <a:t> </a:t>
            </a:r>
            <a:endParaRPr lang="en-US" sz="3200" dirty="0"/>
          </a:p>
        </p:txBody>
      </p:sp>
      <p:pic>
        <p:nvPicPr>
          <p:cNvPr id="5" name="Picture 4" descr="Langu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549" y="2166207"/>
            <a:ext cx="4124325" cy="3048414"/>
          </a:xfrm>
          <a:prstGeom prst="rect">
            <a:avLst/>
          </a:prstGeom>
        </p:spPr>
      </p:pic>
    </p:spTree>
    <p:extLst>
      <p:ext uri="{BB962C8B-B14F-4D97-AF65-F5344CB8AC3E}">
        <p14:creationId xmlns:p14="http://schemas.microsoft.com/office/powerpoint/2010/main" val="213506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a:t>
            </a:r>
            <a:r>
              <a:rPr lang="fr-FR" dirty="0" smtClean="0"/>
              <a:t>utres </a:t>
            </a:r>
            <a:r>
              <a:rPr lang="fr-FR" dirty="0"/>
              <a:t>organisations </a:t>
            </a:r>
            <a:endParaRPr lang="en-US" dirty="0"/>
          </a:p>
        </p:txBody>
      </p:sp>
      <p:sp>
        <p:nvSpPr>
          <p:cNvPr id="3" name="Text Placeholder 2"/>
          <p:cNvSpPr>
            <a:spLocks noGrp="1"/>
          </p:cNvSpPr>
          <p:nvPr>
            <p:ph type="body" idx="1"/>
          </p:nvPr>
        </p:nvSpPr>
        <p:spPr>
          <a:xfrm>
            <a:off x="691200" y="1651000"/>
            <a:ext cx="7761600" cy="4572704"/>
          </a:xfrm>
        </p:spPr>
        <p:txBody>
          <a:bodyPr/>
          <a:lstStyle/>
          <a:p>
            <a:pPr lvl="0"/>
            <a:r>
              <a:rPr lang="en-IE" sz="2200" dirty="0" smtClean="0"/>
              <a:t>CARDET (</a:t>
            </a:r>
            <a:r>
              <a:rPr lang="en-IE" sz="2200" dirty="0" smtClean="0">
                <a:hlinkClick r:id="rId3"/>
              </a:rPr>
              <a:t>www.cardet.org</a:t>
            </a:r>
            <a:r>
              <a:rPr lang="en-IE" sz="2200" dirty="0" smtClean="0"/>
              <a:t> ) </a:t>
            </a:r>
            <a:endParaRPr lang="en-US" sz="2200" dirty="0"/>
          </a:p>
          <a:p>
            <a:pPr lvl="0"/>
            <a:r>
              <a:rPr lang="en-IE" sz="2200" dirty="0"/>
              <a:t>Synthesis </a:t>
            </a:r>
            <a:r>
              <a:rPr lang="en-IE" sz="2200" dirty="0" smtClean="0"/>
              <a:t>(</a:t>
            </a:r>
            <a:r>
              <a:rPr lang="en-IE" sz="2200" dirty="0" smtClean="0">
                <a:hlinkClick r:id="rId4"/>
              </a:rPr>
              <a:t>www.synthesis</a:t>
            </a:r>
            <a:r>
              <a:rPr lang="en-IE" sz="2200" dirty="0">
                <a:hlinkClick r:id="rId4"/>
              </a:rPr>
              <a:t>-</a:t>
            </a:r>
            <a:r>
              <a:rPr lang="en-IE" sz="2200" dirty="0" smtClean="0">
                <a:hlinkClick r:id="rId4"/>
              </a:rPr>
              <a:t>center.org</a:t>
            </a:r>
            <a:r>
              <a:rPr lang="en-IE" sz="2200" dirty="0" smtClean="0"/>
              <a:t> )</a:t>
            </a:r>
            <a:endParaRPr lang="en-US" sz="2200" dirty="0"/>
          </a:p>
          <a:p>
            <a:pPr lvl="0"/>
            <a:r>
              <a:rPr lang="en-IE" sz="2200" dirty="0"/>
              <a:t>Aequitas </a:t>
            </a:r>
            <a:r>
              <a:rPr lang="en-IE" sz="2200" dirty="0" smtClean="0"/>
              <a:t>(</a:t>
            </a:r>
            <a:r>
              <a:rPr lang="en-IE" sz="2200" dirty="0" smtClean="0">
                <a:hlinkClick r:id="rId5"/>
              </a:rPr>
              <a:t>www.aequitas</a:t>
            </a:r>
            <a:r>
              <a:rPr lang="en-IE" sz="2200" dirty="0">
                <a:hlinkClick r:id="rId5"/>
              </a:rPr>
              <a:t>-</a:t>
            </a:r>
            <a:r>
              <a:rPr lang="en-IE" sz="2200" dirty="0" smtClean="0">
                <a:hlinkClick r:id="rId5"/>
              </a:rPr>
              <a:t>humanrights.org</a:t>
            </a:r>
            <a:r>
              <a:rPr lang="en-IE" sz="2200" dirty="0"/>
              <a:t> </a:t>
            </a:r>
            <a:r>
              <a:rPr lang="en-IE" sz="2200" dirty="0" smtClean="0"/>
              <a:t>)</a:t>
            </a:r>
            <a:endParaRPr lang="en-US" sz="2200" dirty="0"/>
          </a:p>
          <a:p>
            <a:pPr lvl="0"/>
            <a:r>
              <a:rPr lang="en-IE" sz="2200" dirty="0"/>
              <a:t>NGO Support Centre </a:t>
            </a:r>
            <a:r>
              <a:rPr lang="en-IE" sz="2200" dirty="0" smtClean="0"/>
              <a:t>(</a:t>
            </a:r>
            <a:r>
              <a:rPr lang="en-IE" sz="2200" dirty="0" smtClean="0">
                <a:hlinkClick r:id="rId6"/>
              </a:rPr>
              <a:t>www.ngo</a:t>
            </a:r>
            <a:r>
              <a:rPr lang="en-IE" sz="2200" dirty="0">
                <a:hlinkClick r:id="rId6"/>
              </a:rPr>
              <a:t>-</a:t>
            </a:r>
            <a:r>
              <a:rPr lang="en-IE" sz="2200" dirty="0" smtClean="0">
                <a:hlinkClick r:id="rId6"/>
              </a:rPr>
              <a:t>sc.org</a:t>
            </a:r>
            <a:r>
              <a:rPr lang="en-IE" sz="2200" dirty="0" smtClean="0"/>
              <a:t> )</a:t>
            </a:r>
            <a:endParaRPr lang="en-US" sz="2200" dirty="0"/>
          </a:p>
          <a:p>
            <a:pPr lvl="0"/>
            <a:r>
              <a:rPr lang="en-IE" sz="2200" dirty="0"/>
              <a:t>Cyprus Aware </a:t>
            </a:r>
            <a:r>
              <a:rPr lang="en-IE" sz="2200" dirty="0" smtClean="0"/>
              <a:t>(</a:t>
            </a:r>
            <a:r>
              <a:rPr lang="en-IE" sz="2200" dirty="0" smtClean="0">
                <a:hlinkClick r:id="rId7"/>
              </a:rPr>
              <a:t>www.cyprusaware.eu</a:t>
            </a:r>
            <a:r>
              <a:rPr lang="en-IE" sz="2200" dirty="0" smtClean="0"/>
              <a:t> )</a:t>
            </a:r>
          </a:p>
          <a:p>
            <a:pPr lvl="0"/>
            <a:endParaRPr lang="en-IE" sz="2200" dirty="0" smtClean="0"/>
          </a:p>
          <a:p>
            <a:pPr lvl="0">
              <a:buNone/>
            </a:pPr>
            <a:endParaRPr lang="en-IE" sz="2200" dirty="0"/>
          </a:p>
          <a:p>
            <a:pPr marL="342900" indent="-342900">
              <a:buFont typeface="Wingdings" charset="2"/>
              <a:buChar char="Ø"/>
            </a:pPr>
            <a:r>
              <a:rPr lang="en-US" sz="2200" dirty="0" smtClean="0"/>
              <a:t>Pan Cyprian Voluntary </a:t>
            </a:r>
            <a:r>
              <a:rPr lang="en-US" sz="2200" dirty="0" err="1" smtClean="0"/>
              <a:t>Organisations</a:t>
            </a:r>
            <a:r>
              <a:rPr lang="en-US" sz="2200" dirty="0"/>
              <a:t> </a:t>
            </a:r>
            <a:r>
              <a:rPr lang="en-US" sz="2200" dirty="0">
                <a:hlinkClick r:id="rId8"/>
              </a:rPr>
              <a:t>http://www.volunteerism-cc.org.cy/</a:t>
            </a:r>
            <a:r>
              <a:rPr lang="en-US" sz="2200" dirty="0" smtClean="0">
                <a:hlinkClick r:id="rId8"/>
              </a:rPr>
              <a:t>pan_cyprian_voluntary_organisations</a:t>
            </a:r>
            <a:r>
              <a:rPr lang="en-US" sz="2200" dirty="0" smtClean="0"/>
              <a:t> </a:t>
            </a:r>
          </a:p>
          <a:p>
            <a:pPr marL="342900" indent="-342900">
              <a:buFont typeface="Wingdings" charset="2"/>
              <a:buChar char="Ø"/>
            </a:pPr>
            <a:r>
              <a:rPr lang="en-US" sz="2200" dirty="0" smtClean="0"/>
              <a:t>All NGOs </a:t>
            </a:r>
            <a:r>
              <a:rPr lang="en-US" sz="2200" dirty="0"/>
              <a:t>in Cyprus  </a:t>
            </a:r>
            <a:r>
              <a:rPr lang="en-US" sz="2200" dirty="0">
                <a:hlinkClick r:id="rId9"/>
              </a:rPr>
              <a:t>https://www.ngosincyprus.org/All-</a:t>
            </a:r>
            <a:r>
              <a:rPr lang="en-US" sz="2200" dirty="0" smtClean="0">
                <a:hlinkClick r:id="rId9"/>
              </a:rPr>
              <a:t>NGOs</a:t>
            </a:r>
            <a:r>
              <a:rPr lang="en-US" sz="2200" dirty="0" smtClean="0"/>
              <a:t> </a:t>
            </a:r>
            <a:endParaRPr lang="en-US" sz="2200" dirty="0"/>
          </a:p>
          <a:p>
            <a:pPr>
              <a:buNone/>
            </a:pPr>
            <a:endParaRPr lang="en-US" sz="2200" dirty="0" smtClean="0"/>
          </a:p>
          <a:p>
            <a:pPr>
              <a:buNone/>
            </a:pPr>
            <a:endParaRPr lang="en-US" sz="2200" dirty="0"/>
          </a:p>
        </p:txBody>
      </p:sp>
    </p:spTree>
    <p:extLst>
      <p:ext uri="{BB962C8B-B14F-4D97-AF65-F5344CB8AC3E}">
        <p14:creationId xmlns:p14="http://schemas.microsoft.com/office/powerpoint/2010/main" val="2003619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Rester </a:t>
            </a:r>
            <a:r>
              <a:rPr lang="fr-FR" dirty="0"/>
              <a:t>informé</a:t>
            </a:r>
            <a:r>
              <a:rPr lang="it-IT" dirty="0"/>
              <a:t> </a:t>
            </a:r>
            <a:endParaRPr lang="en-US" dirty="0"/>
          </a:p>
        </p:txBody>
      </p:sp>
      <p:pic>
        <p:nvPicPr>
          <p:cNvPr id="4" name="Picture 3" descr="S14_Social m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925" y="1730375"/>
            <a:ext cx="2571750" cy="1714500"/>
          </a:xfrm>
          <a:prstGeom prst="rect">
            <a:avLst/>
          </a:prstGeom>
        </p:spPr>
      </p:pic>
      <p:pic>
        <p:nvPicPr>
          <p:cNvPr id="5" name="Picture 4" descr="S14_Newslet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625" y="1730376"/>
            <a:ext cx="2587638" cy="1721716"/>
          </a:xfrm>
          <a:prstGeom prst="rect">
            <a:avLst/>
          </a:prstGeom>
        </p:spPr>
      </p:pic>
      <p:pic>
        <p:nvPicPr>
          <p:cNvPr id="6" name="Picture 5" descr="S14_Even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925" y="4038947"/>
            <a:ext cx="2571750" cy="1707802"/>
          </a:xfrm>
          <a:prstGeom prst="rect">
            <a:avLst/>
          </a:prstGeom>
        </p:spPr>
      </p:pic>
      <p:pic>
        <p:nvPicPr>
          <p:cNvPr id="7" name="Picture 6" descr="S14_communit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1625" y="4038947"/>
            <a:ext cx="2587638" cy="1764262"/>
          </a:xfrm>
          <a:prstGeom prst="rect">
            <a:avLst/>
          </a:prstGeom>
        </p:spPr>
      </p:pic>
      <p:sp>
        <p:nvSpPr>
          <p:cNvPr id="8" name="TextBox 7"/>
          <p:cNvSpPr txBox="1"/>
          <p:nvPr/>
        </p:nvSpPr>
        <p:spPr>
          <a:xfrm>
            <a:off x="984250" y="3452092"/>
            <a:ext cx="2839239" cy="338554"/>
          </a:xfrm>
          <a:prstGeom prst="rect">
            <a:avLst/>
          </a:prstGeom>
          <a:noFill/>
        </p:spPr>
        <p:txBody>
          <a:bodyPr wrap="none" rtlCol="0">
            <a:spAutoFit/>
          </a:bodyPr>
          <a:lstStyle/>
          <a:p>
            <a:r>
              <a:rPr lang="fr-FR" sz="1600" dirty="0"/>
              <a:t>Suivez leurs </a:t>
            </a:r>
            <a:r>
              <a:rPr lang="fr-FR" sz="1600" dirty="0" err="1" smtClean="0"/>
              <a:t>reseaux</a:t>
            </a:r>
            <a:r>
              <a:rPr lang="fr-FR" sz="1600" dirty="0" smtClean="0"/>
              <a:t> sociaux</a:t>
            </a:r>
            <a:endParaRPr lang="en-US" sz="1600" b="1" dirty="0"/>
          </a:p>
        </p:txBody>
      </p:sp>
      <p:sp>
        <p:nvSpPr>
          <p:cNvPr id="9" name="TextBox 8"/>
          <p:cNvSpPr txBox="1"/>
          <p:nvPr/>
        </p:nvSpPr>
        <p:spPr>
          <a:xfrm>
            <a:off x="5207000" y="3452092"/>
            <a:ext cx="3251211" cy="338554"/>
          </a:xfrm>
          <a:prstGeom prst="rect">
            <a:avLst/>
          </a:prstGeom>
          <a:noFill/>
        </p:spPr>
        <p:txBody>
          <a:bodyPr wrap="none" rtlCol="0">
            <a:spAutoFit/>
          </a:bodyPr>
          <a:lstStyle/>
          <a:p>
            <a:r>
              <a:rPr lang="fr-FR" sz="1600" dirty="0"/>
              <a:t>inscrivez-vous à leurs newsletters</a:t>
            </a:r>
            <a:endParaRPr lang="en-US" sz="1600" b="1" dirty="0"/>
          </a:p>
        </p:txBody>
      </p:sp>
      <p:sp>
        <p:nvSpPr>
          <p:cNvPr id="10" name="TextBox 9"/>
          <p:cNvSpPr txBox="1"/>
          <p:nvPr/>
        </p:nvSpPr>
        <p:spPr>
          <a:xfrm>
            <a:off x="1317625" y="5746749"/>
            <a:ext cx="2648482" cy="338554"/>
          </a:xfrm>
          <a:prstGeom prst="rect">
            <a:avLst/>
          </a:prstGeom>
          <a:noFill/>
        </p:spPr>
        <p:txBody>
          <a:bodyPr wrap="none" rtlCol="0">
            <a:spAutoFit/>
          </a:bodyPr>
          <a:lstStyle/>
          <a:p>
            <a:r>
              <a:rPr lang="fr-FR" sz="1600" dirty="0"/>
              <a:t>Assister à des événements</a:t>
            </a:r>
            <a:endParaRPr lang="en-US" sz="1600" b="1" dirty="0"/>
          </a:p>
        </p:txBody>
      </p:sp>
      <p:sp>
        <p:nvSpPr>
          <p:cNvPr id="11" name="TextBox 10"/>
          <p:cNvSpPr txBox="1"/>
          <p:nvPr/>
        </p:nvSpPr>
        <p:spPr>
          <a:xfrm>
            <a:off x="5286984" y="5778157"/>
            <a:ext cx="3010761" cy="338554"/>
          </a:xfrm>
          <a:prstGeom prst="rect">
            <a:avLst/>
          </a:prstGeom>
          <a:noFill/>
        </p:spPr>
        <p:txBody>
          <a:bodyPr wrap="none" rtlCol="0">
            <a:spAutoFit/>
          </a:bodyPr>
          <a:lstStyle/>
          <a:p>
            <a:r>
              <a:rPr lang="fr-FR" sz="1600" dirty="0"/>
              <a:t>Participez </a:t>
            </a:r>
            <a:r>
              <a:rPr lang="fr-FR" sz="1600" dirty="0" smtClean="0"/>
              <a:t>aux </a:t>
            </a:r>
            <a:r>
              <a:rPr lang="fr-FR" sz="1600" dirty="0"/>
              <a:t>activités </a:t>
            </a:r>
            <a:r>
              <a:rPr lang="fr-FR" sz="1600" dirty="0" smtClean="0"/>
              <a:t>collectif</a:t>
            </a:r>
            <a:endParaRPr lang="en-US" sz="1600" b="1" dirty="0"/>
          </a:p>
        </p:txBody>
      </p:sp>
    </p:spTree>
    <p:extLst>
      <p:ext uri="{BB962C8B-B14F-4D97-AF65-F5344CB8AC3E}">
        <p14:creationId xmlns:p14="http://schemas.microsoft.com/office/powerpoint/2010/main" val="131165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Practique</a:t>
            </a:r>
            <a:r>
              <a:rPr lang="it-IT" dirty="0" smtClean="0"/>
              <a:t> </a:t>
            </a:r>
            <a:endParaRPr lang="en-US" dirty="0"/>
          </a:p>
        </p:txBody>
      </p:sp>
      <p:sp>
        <p:nvSpPr>
          <p:cNvPr id="3" name="Text Placeholder 2"/>
          <p:cNvSpPr>
            <a:spLocks noGrp="1"/>
          </p:cNvSpPr>
          <p:nvPr>
            <p:ph type="body" idx="1"/>
          </p:nvPr>
        </p:nvSpPr>
        <p:spPr>
          <a:xfrm>
            <a:off x="4572000" y="1811604"/>
            <a:ext cx="3880800" cy="4412100"/>
          </a:xfrm>
        </p:spPr>
        <p:txBody>
          <a:bodyPr/>
          <a:lstStyle/>
          <a:p>
            <a:pPr marL="342900" indent="-342900">
              <a:lnSpc>
                <a:spcPct val="150000"/>
              </a:lnSpc>
              <a:buFont typeface="Arial"/>
              <a:buChar char="•"/>
            </a:pPr>
            <a:r>
              <a:rPr lang="en-US" sz="1800" dirty="0" smtClean="0"/>
              <a:t>Vanessa</a:t>
            </a:r>
          </a:p>
          <a:p>
            <a:pPr marL="342900" indent="-342900">
              <a:lnSpc>
                <a:spcPct val="150000"/>
              </a:lnSpc>
              <a:buFont typeface="Arial"/>
              <a:buChar char="•"/>
            </a:pPr>
            <a:r>
              <a:rPr lang="en-US" sz="1800" dirty="0"/>
              <a:t>26 </a:t>
            </a:r>
            <a:r>
              <a:rPr lang="en-US" sz="1800" dirty="0" err="1"/>
              <a:t>ans</a:t>
            </a:r>
            <a:endParaRPr lang="en-US" sz="1800" dirty="0"/>
          </a:p>
          <a:p>
            <a:pPr marL="342900" indent="-342900">
              <a:lnSpc>
                <a:spcPct val="150000"/>
              </a:lnSpc>
              <a:buFont typeface="Arial"/>
              <a:buChar char="•"/>
            </a:pPr>
            <a:r>
              <a:rPr lang="fr-FR" sz="1800" dirty="0"/>
              <a:t>Elle habite temporairement chez des amis</a:t>
            </a:r>
          </a:p>
          <a:p>
            <a:pPr marL="342900" indent="-342900">
              <a:lnSpc>
                <a:spcPct val="150000"/>
              </a:lnSpc>
              <a:buFont typeface="Arial"/>
              <a:buChar char="•"/>
            </a:pPr>
            <a:r>
              <a:rPr lang="fr-FR" sz="1800" dirty="0"/>
              <a:t>dans le pays depuis 2 ans </a:t>
            </a:r>
          </a:p>
          <a:p>
            <a:pPr marL="342900" indent="-342900">
              <a:lnSpc>
                <a:spcPct val="150000"/>
              </a:lnSpc>
              <a:buFont typeface="Arial"/>
              <a:buChar char="•"/>
            </a:pPr>
            <a:r>
              <a:rPr lang="fr-FR" sz="1800" dirty="0"/>
              <a:t>travaille pour un employeur </a:t>
            </a:r>
            <a:r>
              <a:rPr lang="fr-FR" sz="1800" dirty="0" smtClean="0"/>
              <a:t>violent</a:t>
            </a:r>
          </a:p>
          <a:p>
            <a:pPr marL="342900" indent="-342900">
              <a:lnSpc>
                <a:spcPct val="150000"/>
              </a:lnSpc>
              <a:buFont typeface="Arial"/>
              <a:buChar char="•"/>
            </a:pPr>
            <a:r>
              <a:rPr lang="fr-FR" sz="1800" dirty="0" smtClean="0"/>
              <a:t>a </a:t>
            </a:r>
            <a:r>
              <a:rPr lang="fr-FR" sz="1800" dirty="0"/>
              <a:t>peur d'être exclue vers son </a:t>
            </a:r>
            <a:r>
              <a:rPr lang="fr-FR" sz="1800" dirty="0" smtClean="0"/>
              <a:t>pays si quitte son emploi</a:t>
            </a:r>
            <a:endParaRPr lang="en-US" sz="1800" dirty="0"/>
          </a:p>
        </p:txBody>
      </p:sp>
      <p:pic>
        <p:nvPicPr>
          <p:cNvPr id="5" name="Picture 4" descr="S15_Fema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905704"/>
            <a:ext cx="2159000" cy="4318000"/>
          </a:xfrm>
          <a:prstGeom prst="rect">
            <a:avLst/>
          </a:prstGeom>
        </p:spPr>
      </p:pic>
    </p:spTree>
    <p:extLst>
      <p:ext uri="{BB962C8B-B14F-4D97-AF65-F5344CB8AC3E}">
        <p14:creationId xmlns:p14="http://schemas.microsoft.com/office/powerpoint/2010/main" val="3414915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Practique</a:t>
            </a:r>
            <a:endParaRPr lang="en-US" dirty="0"/>
          </a:p>
        </p:txBody>
      </p:sp>
      <p:sp>
        <p:nvSpPr>
          <p:cNvPr id="3" name="Text Placeholder 2"/>
          <p:cNvSpPr>
            <a:spLocks noGrp="1"/>
          </p:cNvSpPr>
          <p:nvPr>
            <p:ph type="body" idx="1"/>
          </p:nvPr>
        </p:nvSpPr>
        <p:spPr/>
        <p:txBody>
          <a:bodyPr/>
          <a:lstStyle/>
          <a:p>
            <a:pPr>
              <a:buNone/>
            </a:pPr>
            <a:r>
              <a:rPr lang="fr-FR" sz="2200" dirty="0" smtClean="0"/>
              <a:t>Discutez </a:t>
            </a:r>
            <a:r>
              <a:rPr lang="fr-FR" sz="2200" dirty="0"/>
              <a:t>en petit groupe et faites un plan sur les prochaines étapes qu'elle devrait suivre</a:t>
            </a:r>
            <a:endParaRPr lang="en-IE" sz="2200" dirty="0"/>
          </a:p>
          <a:p>
            <a:pPr>
              <a:buNone/>
            </a:pPr>
            <a:endParaRPr lang="en-IE" sz="2200" dirty="0" smtClean="0"/>
          </a:p>
          <a:p>
            <a:pPr>
              <a:buNone/>
            </a:pPr>
            <a:r>
              <a:rPr lang="fr-FR" sz="2200" dirty="0"/>
              <a:t>Pensez à des choses comme :</a:t>
            </a:r>
            <a:endParaRPr lang="it-IT" sz="2200" dirty="0"/>
          </a:p>
          <a:p>
            <a:pPr marL="342900" indent="-342900"/>
            <a:r>
              <a:rPr lang="fr-FR" sz="2200" dirty="0"/>
              <a:t>Quelles sont les informations les plus importantes dont elle a besoin immédiatement ?</a:t>
            </a:r>
            <a:endParaRPr lang="it-IT" sz="2200" dirty="0"/>
          </a:p>
          <a:p>
            <a:pPr marL="342900" indent="-342900"/>
            <a:r>
              <a:rPr lang="fr-FR" sz="2200" dirty="0" smtClean="0"/>
              <a:t>Quels </a:t>
            </a:r>
            <a:r>
              <a:rPr lang="fr-FR" sz="2200" dirty="0"/>
              <a:t>services ou organisations peut l’aider ?</a:t>
            </a:r>
            <a:endParaRPr lang="it-IT" sz="2200" dirty="0"/>
          </a:p>
          <a:p>
            <a:pPr marL="342900" indent="-342900"/>
            <a:r>
              <a:rPr lang="fr-FR" sz="2200" dirty="0"/>
              <a:t>Quelles sont les premières démarches qu’elle doit entreprendre ?</a:t>
            </a:r>
            <a:endParaRPr lang="it-IT" sz="2200" dirty="0"/>
          </a:p>
          <a:p>
            <a:pPr marL="342900" indent="-342900"/>
            <a:r>
              <a:rPr lang="fr-FR" sz="2200" dirty="0"/>
              <a:t>Quel peut être le rôle des différents types </a:t>
            </a:r>
            <a:r>
              <a:rPr lang="fr-FR" sz="2200" dirty="0" smtClean="0"/>
              <a:t>d'organisations?</a:t>
            </a:r>
            <a:endParaRPr lang="it-IT" sz="2200" dirty="0"/>
          </a:p>
        </p:txBody>
      </p:sp>
    </p:spTree>
    <p:extLst>
      <p:ext uri="{BB962C8B-B14F-4D97-AF65-F5344CB8AC3E}">
        <p14:creationId xmlns:p14="http://schemas.microsoft.com/office/powerpoint/2010/main" val="3378572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Sites </a:t>
            </a:r>
            <a:r>
              <a:rPr lang="fr-FR" dirty="0"/>
              <a:t>Web des services </a:t>
            </a:r>
            <a:r>
              <a:rPr lang="fr-FR" dirty="0" smtClean="0"/>
              <a:t/>
            </a:r>
            <a:br>
              <a:rPr lang="fr-FR" dirty="0" smtClean="0"/>
            </a:br>
            <a:r>
              <a:rPr lang="fr-FR" dirty="0" smtClean="0"/>
              <a:t>administratifs</a:t>
            </a:r>
            <a:r>
              <a:rPr lang="it-IT" dirty="0" smtClean="0"/>
              <a:t> </a:t>
            </a:r>
            <a:endParaRPr lang="en-US" dirty="0"/>
          </a:p>
        </p:txBody>
      </p:sp>
      <p:sp>
        <p:nvSpPr>
          <p:cNvPr id="3" name="Text Placeholder 2"/>
          <p:cNvSpPr>
            <a:spLocks noGrp="1"/>
          </p:cNvSpPr>
          <p:nvPr>
            <p:ph type="body" idx="1"/>
          </p:nvPr>
        </p:nvSpPr>
        <p:spPr>
          <a:xfrm>
            <a:off x="691200" y="1619250"/>
            <a:ext cx="7761600" cy="4604454"/>
          </a:xfrm>
        </p:spPr>
        <p:txBody>
          <a:bodyPr/>
          <a:lstStyle/>
          <a:p>
            <a:pPr>
              <a:buNone/>
            </a:pPr>
            <a:r>
              <a:rPr lang="en-US" sz="1700" b="1" dirty="0" smtClean="0">
                <a:latin typeface="Arial"/>
                <a:cs typeface="Arial"/>
              </a:rPr>
              <a:t>Civil Registry and Migration Department</a:t>
            </a:r>
          </a:p>
          <a:p>
            <a:pPr>
              <a:buNone/>
            </a:pPr>
            <a:r>
              <a:rPr lang="en-US" sz="1700" dirty="0" smtClean="0">
                <a:latin typeface="Arial"/>
                <a:cs typeface="Arial"/>
                <a:hlinkClick r:id="rId3"/>
              </a:rPr>
              <a:t>http://www.moi.gov.cy/moi/crmd/crmd.nsf/index_en/index_en?OpenDocument</a:t>
            </a:r>
            <a:endParaRPr lang="en-US" sz="1700" dirty="0" smtClean="0">
              <a:latin typeface="Arial"/>
              <a:cs typeface="Arial"/>
            </a:endParaRPr>
          </a:p>
          <a:p>
            <a:pPr>
              <a:buNone/>
            </a:pPr>
            <a:r>
              <a:rPr lang="en-IE" sz="1700" b="1" dirty="0" smtClean="0">
                <a:latin typeface="Arial"/>
                <a:cs typeface="Arial"/>
              </a:rPr>
              <a:t>Asylum Service</a:t>
            </a:r>
            <a:r>
              <a:rPr lang="en-US" sz="1700" b="1" dirty="0" smtClean="0">
                <a:latin typeface="Arial"/>
                <a:cs typeface="Arial"/>
              </a:rPr>
              <a:t> </a:t>
            </a:r>
            <a:r>
              <a:rPr lang="en-US" sz="1700" dirty="0" smtClean="0">
                <a:latin typeface="Arial"/>
                <a:cs typeface="Arial"/>
                <a:hlinkClick r:id="rId4"/>
              </a:rPr>
              <a:t>http://www.moi.gov.cy/moi/asylum/asylumservice.nsf/</a:t>
            </a:r>
            <a:r>
              <a:rPr lang="en-US" sz="1700" dirty="0" smtClean="0">
                <a:latin typeface="Arial"/>
                <a:cs typeface="Arial"/>
              </a:rPr>
              <a:t> </a:t>
            </a:r>
          </a:p>
          <a:p>
            <a:pPr>
              <a:buNone/>
            </a:pPr>
            <a:r>
              <a:rPr lang="en-IE" sz="1700" b="1" dirty="0" smtClean="0">
                <a:latin typeface="Arial"/>
                <a:cs typeface="Arial"/>
              </a:rPr>
              <a:t>District Immigration Police Offices</a:t>
            </a:r>
            <a:r>
              <a:rPr lang="en-US" sz="1700" dirty="0" smtClean="0">
                <a:latin typeface="Arial"/>
                <a:cs typeface="Arial"/>
              </a:rPr>
              <a:t> </a:t>
            </a:r>
          </a:p>
          <a:p>
            <a:pPr>
              <a:buNone/>
            </a:pPr>
            <a:r>
              <a:rPr lang="en-US" sz="1700" dirty="0" smtClean="0">
                <a:latin typeface="Arial"/>
                <a:cs typeface="Arial"/>
                <a:hlinkClick r:id="rId5"/>
              </a:rPr>
              <a:t>http://www.police.gov.cy/police/police.nsf/dmldept15_en/dmldept15_en?OpenDocument</a:t>
            </a:r>
            <a:r>
              <a:rPr lang="en-US" sz="1700" dirty="0" smtClean="0">
                <a:latin typeface="Arial"/>
                <a:cs typeface="Arial"/>
              </a:rPr>
              <a:t> </a:t>
            </a:r>
          </a:p>
          <a:p>
            <a:pPr>
              <a:buNone/>
            </a:pPr>
            <a:r>
              <a:rPr lang="en-US" sz="1700" b="1" dirty="0" smtClean="0">
                <a:latin typeface="Arial"/>
                <a:cs typeface="Arial"/>
              </a:rPr>
              <a:t>Social </a:t>
            </a:r>
            <a:r>
              <a:rPr lang="en-IE" sz="1700" b="1" dirty="0" smtClean="0">
                <a:latin typeface="Arial"/>
                <a:cs typeface="Arial"/>
              </a:rPr>
              <a:t>Welfare Services</a:t>
            </a:r>
          </a:p>
          <a:p>
            <a:pPr>
              <a:buNone/>
            </a:pPr>
            <a:r>
              <a:rPr lang="en-IE" sz="1700" dirty="0" smtClean="0">
                <a:latin typeface="Arial"/>
                <a:cs typeface="Arial"/>
                <a:hlinkClick r:id="rId6"/>
              </a:rPr>
              <a:t>http://www.mlsi.gov.cy/mlsi/sws/sws.nsf/dmlcontactus_en/dmlcontactus_en?OpenDocument</a:t>
            </a:r>
            <a:r>
              <a:rPr lang="en-IE" sz="1700" dirty="0" smtClean="0">
                <a:latin typeface="Arial"/>
                <a:cs typeface="Arial"/>
              </a:rPr>
              <a:t> </a:t>
            </a:r>
          </a:p>
          <a:p>
            <a:pPr>
              <a:buNone/>
            </a:pPr>
            <a:r>
              <a:rPr lang="en-IE" sz="1700" b="1" dirty="0" smtClean="0">
                <a:latin typeface="Arial"/>
                <a:cs typeface="Arial"/>
              </a:rPr>
              <a:t>Office of Combating Trafficking in Human Beings of the Cyprus Police.</a:t>
            </a:r>
            <a:r>
              <a:rPr lang="en-IE" sz="1700" dirty="0" smtClean="0">
                <a:latin typeface="Arial"/>
                <a:cs typeface="Arial"/>
              </a:rPr>
              <a:t> </a:t>
            </a:r>
          </a:p>
          <a:p>
            <a:pPr>
              <a:buNone/>
            </a:pPr>
            <a:r>
              <a:rPr lang="en-IE" sz="1700" dirty="0" smtClean="0">
                <a:latin typeface="Arial"/>
                <a:cs typeface="Arial"/>
                <a:hlinkClick r:id="rId7"/>
              </a:rPr>
              <a:t>http://www.police.gov.cy/police/police.nsf/All/B62C14B4889EC3A3C22578A900271B28?OpenDocument</a:t>
            </a:r>
            <a:r>
              <a:rPr lang="en-IE" sz="1700" dirty="0" smtClean="0">
                <a:latin typeface="Arial"/>
                <a:cs typeface="Arial"/>
              </a:rPr>
              <a:t> </a:t>
            </a:r>
            <a:endParaRPr lang="en-US" sz="1700" dirty="0" smtClean="0">
              <a:latin typeface="Arial"/>
              <a:cs typeface="Arial"/>
            </a:endParaRPr>
          </a:p>
          <a:p>
            <a:pPr>
              <a:buNone/>
            </a:pPr>
            <a:r>
              <a:rPr lang="en-IE" sz="1700" b="1" dirty="0" smtClean="0">
                <a:latin typeface="Arial"/>
                <a:cs typeface="Arial"/>
              </a:rPr>
              <a:t>District Labour Offices</a:t>
            </a:r>
            <a:r>
              <a:rPr lang="en-US" sz="1700" dirty="0" smtClean="0">
                <a:latin typeface="Arial"/>
                <a:cs typeface="Arial"/>
              </a:rPr>
              <a:t> </a:t>
            </a:r>
            <a:r>
              <a:rPr lang="en-US" sz="1700" dirty="0" smtClean="0">
                <a:latin typeface="Arial"/>
                <a:cs typeface="Arial"/>
                <a:hlinkClick r:id="rId8"/>
              </a:rPr>
              <a:t>http://www.mlsi.gov.cy/mlsi/dl/dl.nsf/All/CDC4767871307868C22580E50031DD2C?OpenDocument</a:t>
            </a:r>
            <a:r>
              <a:rPr lang="en-US" sz="1700" dirty="0" smtClean="0">
                <a:latin typeface="Arial"/>
                <a:cs typeface="Arial"/>
              </a:rPr>
              <a:t> </a:t>
            </a:r>
          </a:p>
          <a:p>
            <a:pPr>
              <a:buNone/>
            </a:pPr>
            <a:r>
              <a:rPr lang="en-US" sz="1700" b="1" dirty="0" smtClean="0">
                <a:latin typeface="Arial"/>
                <a:cs typeface="Arial"/>
              </a:rPr>
              <a:t>Ministry of Health </a:t>
            </a:r>
            <a:r>
              <a:rPr lang="en-US" sz="1700" dirty="0" smtClean="0">
                <a:latin typeface="Arial"/>
                <a:cs typeface="Arial"/>
                <a:hlinkClick r:id="rId9"/>
              </a:rPr>
              <a:t>www.moh.gov.cy</a:t>
            </a:r>
            <a:r>
              <a:rPr lang="en-US" sz="1700" dirty="0" smtClean="0">
                <a:latin typeface="Arial"/>
                <a:cs typeface="Arial"/>
              </a:rPr>
              <a:t> </a:t>
            </a:r>
          </a:p>
          <a:p>
            <a:pPr>
              <a:buNone/>
            </a:pPr>
            <a:r>
              <a:rPr lang="en-US" sz="1700" b="1" dirty="0" smtClean="0">
                <a:latin typeface="Arial"/>
                <a:cs typeface="Arial"/>
              </a:rPr>
              <a:t>Ministry of Education </a:t>
            </a:r>
            <a:r>
              <a:rPr lang="en-US" sz="1700" dirty="0" smtClean="0">
                <a:latin typeface="Arial"/>
                <a:cs typeface="Arial"/>
                <a:hlinkClick r:id="rId10"/>
              </a:rPr>
              <a:t>http://www.moec.gov.cy/en/index.html</a:t>
            </a:r>
            <a:r>
              <a:rPr lang="en-US" sz="1700" dirty="0" smtClean="0">
                <a:latin typeface="Arial"/>
                <a:cs typeface="Arial"/>
              </a:rPr>
              <a:t> </a:t>
            </a:r>
            <a:endParaRPr lang="en-IE" sz="1700" dirty="0" smtClean="0">
              <a:latin typeface="Arial"/>
              <a:cs typeface="Arial"/>
            </a:endParaRPr>
          </a:p>
          <a:p>
            <a:pPr>
              <a:buNone/>
            </a:pPr>
            <a:endParaRPr lang="en-US" sz="1700" dirty="0">
              <a:latin typeface="Arial"/>
              <a:cs typeface="Arial"/>
            </a:endParaRPr>
          </a:p>
        </p:txBody>
      </p:sp>
    </p:spTree>
    <p:extLst>
      <p:ext uri="{BB962C8B-B14F-4D97-AF65-F5344CB8AC3E}">
        <p14:creationId xmlns:p14="http://schemas.microsoft.com/office/powerpoint/2010/main" val="3059905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Projets </a:t>
            </a:r>
            <a:r>
              <a:rPr lang="fr-FR" sz="2400" dirty="0"/>
              <a:t>et organisations qui proposent </a:t>
            </a:r>
            <a:r>
              <a:rPr lang="fr-FR" sz="2400" dirty="0" smtClean="0"/>
              <a:t/>
            </a:r>
            <a:br>
              <a:rPr lang="fr-FR" sz="2400" dirty="0" smtClean="0"/>
            </a:br>
            <a:r>
              <a:rPr lang="fr-FR" sz="2400" dirty="0" smtClean="0"/>
              <a:t>des </a:t>
            </a:r>
            <a:r>
              <a:rPr lang="fr-FR" sz="2400" dirty="0"/>
              <a:t>cours d’apprentissage </a:t>
            </a:r>
            <a:r>
              <a:rPr lang="fr-FR" sz="2400" dirty="0" smtClean="0"/>
              <a:t/>
            </a:r>
            <a:br>
              <a:rPr lang="fr-FR" sz="2400" dirty="0" smtClean="0"/>
            </a:br>
            <a:r>
              <a:rPr lang="fr-FR" sz="2400" dirty="0" smtClean="0"/>
              <a:t>de </a:t>
            </a:r>
            <a:r>
              <a:rPr lang="fr-FR" sz="2400" dirty="0"/>
              <a:t>langue </a:t>
            </a:r>
            <a:r>
              <a:rPr lang="fr-FR" sz="2400" dirty="0" smtClean="0"/>
              <a:t>grecque</a:t>
            </a:r>
            <a:endParaRPr lang="en-US" sz="2400" dirty="0"/>
          </a:p>
        </p:txBody>
      </p:sp>
      <p:sp>
        <p:nvSpPr>
          <p:cNvPr id="3" name="Text Placeholder 2"/>
          <p:cNvSpPr>
            <a:spLocks noGrp="1"/>
          </p:cNvSpPr>
          <p:nvPr>
            <p:ph type="body" idx="1"/>
          </p:nvPr>
        </p:nvSpPr>
        <p:spPr>
          <a:xfrm>
            <a:off x="691200" y="1652854"/>
            <a:ext cx="7761600" cy="4412100"/>
          </a:xfrm>
        </p:spPr>
        <p:txBody>
          <a:bodyPr/>
          <a:lstStyle/>
          <a:p>
            <a:pPr lvl="0"/>
            <a:r>
              <a:rPr lang="en-IE" sz="2000" dirty="0">
                <a:latin typeface="Arial"/>
                <a:cs typeface="Arial"/>
              </a:rPr>
              <a:t>iLearnGreek – </a:t>
            </a:r>
            <a:r>
              <a:rPr lang="en-IE" sz="2000" u="sng" dirty="0">
                <a:latin typeface="Arial"/>
                <a:cs typeface="Arial"/>
                <a:hlinkClick r:id="rId3"/>
              </a:rPr>
              <a:t>www.ilearngreek.eu</a:t>
            </a:r>
            <a:endParaRPr lang="en-US" sz="2000" dirty="0">
              <a:latin typeface="Arial"/>
              <a:cs typeface="Arial"/>
            </a:endParaRPr>
          </a:p>
          <a:p>
            <a:pPr lvl="0"/>
            <a:r>
              <a:rPr lang="en-IE" sz="2000" dirty="0">
                <a:latin typeface="Arial"/>
                <a:cs typeface="Arial"/>
              </a:rPr>
              <a:t>GeiaXara – </a:t>
            </a:r>
            <a:r>
              <a:rPr lang="en-IE" sz="2000" u="sng" dirty="0">
                <a:latin typeface="Arial"/>
                <a:cs typeface="Arial"/>
                <a:hlinkClick r:id="rId4"/>
              </a:rPr>
              <a:t>www.geiaxara.eu</a:t>
            </a:r>
            <a:endParaRPr lang="en-US" sz="2000" dirty="0">
              <a:latin typeface="Arial"/>
              <a:cs typeface="Arial"/>
            </a:endParaRPr>
          </a:p>
          <a:p>
            <a:pPr lvl="0"/>
            <a:r>
              <a:rPr lang="en-IE" sz="2000" dirty="0" smtClean="0">
                <a:latin typeface="Arial"/>
                <a:cs typeface="Arial"/>
              </a:rPr>
              <a:t>State </a:t>
            </a:r>
            <a:r>
              <a:rPr lang="en-IE" sz="2000" dirty="0">
                <a:latin typeface="Arial"/>
                <a:cs typeface="Arial"/>
              </a:rPr>
              <a:t>Institutes of Further Education, Ministry of Education - </a:t>
            </a:r>
            <a:r>
              <a:rPr lang="en-IE" sz="2000" u="sng" dirty="0">
                <a:latin typeface="Arial"/>
                <a:cs typeface="Arial"/>
                <a:hlinkClick r:id="rId5"/>
              </a:rPr>
              <a:t>http://www.moec.gov.cy/en/state_institutes.html</a:t>
            </a:r>
            <a:endParaRPr lang="en-US" sz="2000" dirty="0">
              <a:latin typeface="Arial"/>
              <a:cs typeface="Arial"/>
            </a:endParaRPr>
          </a:p>
          <a:p>
            <a:pPr lvl="0"/>
            <a:r>
              <a:rPr lang="en-IE" sz="2000" u="sng" dirty="0">
                <a:latin typeface="Arial"/>
                <a:cs typeface="Arial"/>
              </a:rPr>
              <a:t>Adult Education Centres (epimorfotika), Ministry of Education - </a:t>
            </a:r>
            <a:r>
              <a:rPr lang="en-IE" sz="2000" u="sng" dirty="0">
                <a:latin typeface="Arial"/>
                <a:cs typeface="Arial"/>
                <a:hlinkClick r:id="rId6"/>
              </a:rPr>
              <a:t>http://www.moec.gov.cy/epimorfotika/en/index.html</a:t>
            </a:r>
            <a:endParaRPr lang="en-US" sz="2000" dirty="0">
              <a:latin typeface="Arial"/>
              <a:cs typeface="Arial"/>
            </a:endParaRPr>
          </a:p>
          <a:p>
            <a:pPr lvl="0"/>
            <a:r>
              <a:rPr lang="en-IE" sz="2000" u="sng" dirty="0">
                <a:latin typeface="Arial"/>
                <a:cs typeface="Arial"/>
              </a:rPr>
              <a:t>The Learning Refuge – CARITAS Pafos - </a:t>
            </a:r>
            <a:r>
              <a:rPr lang="en-GB" sz="2000" u="sng" dirty="0">
                <a:latin typeface="Arial"/>
                <a:cs typeface="Arial"/>
                <a:hlinkClick r:id="rId7"/>
              </a:rPr>
              <a:t>https://www.facebook.com/learningrefuge/</a:t>
            </a:r>
            <a:endParaRPr lang="en-US" sz="2000" dirty="0">
              <a:latin typeface="Arial"/>
              <a:cs typeface="Arial"/>
            </a:endParaRPr>
          </a:p>
          <a:p>
            <a:pPr lvl="0"/>
            <a:r>
              <a:rPr lang="en-GB" sz="2000" u="sng" dirty="0">
                <a:latin typeface="Arial"/>
                <a:cs typeface="Arial"/>
              </a:rPr>
              <a:t>CARITAS Cyprus Migrant Centres – </a:t>
            </a:r>
            <a:r>
              <a:rPr lang="en-GB" sz="2000" u="sng" dirty="0">
                <a:latin typeface="Arial"/>
                <a:cs typeface="Arial"/>
                <a:hlinkClick r:id="rId8"/>
              </a:rPr>
              <a:t>www.caritascyprus.org</a:t>
            </a:r>
            <a:endParaRPr lang="en-US" sz="2000" dirty="0">
              <a:latin typeface="Arial"/>
              <a:cs typeface="Arial"/>
            </a:endParaRPr>
          </a:p>
          <a:p>
            <a:pPr lvl="0"/>
            <a:r>
              <a:rPr lang="en-GB" sz="2000" u="sng" dirty="0">
                <a:latin typeface="Arial"/>
                <a:cs typeface="Arial"/>
              </a:rPr>
              <a:t>OASIS – </a:t>
            </a:r>
            <a:r>
              <a:rPr lang="en-GB" sz="2000" u="sng" dirty="0">
                <a:latin typeface="Arial"/>
                <a:cs typeface="Arial"/>
                <a:hlinkClick r:id="rId9"/>
              </a:rPr>
              <a:t>www.facebook.com/oasislarnaca</a:t>
            </a:r>
            <a:endParaRPr lang="en-US" sz="2000" dirty="0">
              <a:latin typeface="Arial"/>
              <a:cs typeface="Arial"/>
            </a:endParaRPr>
          </a:p>
          <a:p>
            <a:pPr lvl="0"/>
            <a:r>
              <a:rPr lang="en-IE" sz="2000" dirty="0">
                <a:latin typeface="Arial"/>
                <a:cs typeface="Arial"/>
              </a:rPr>
              <a:t>Migrant Information Centres (MiHub) – </a:t>
            </a:r>
            <a:r>
              <a:rPr lang="en-IE" sz="2000" u="sng" dirty="0">
                <a:latin typeface="Arial"/>
                <a:cs typeface="Arial"/>
                <a:hlinkClick r:id="rId10"/>
              </a:rPr>
              <a:t>www.mihub.eu</a:t>
            </a:r>
            <a:r>
              <a:rPr lang="en-IE" sz="2000" dirty="0">
                <a:latin typeface="Arial"/>
                <a:cs typeface="Arial"/>
              </a:rPr>
              <a:t> </a:t>
            </a:r>
            <a:endParaRPr lang="en-US" sz="2000" dirty="0">
              <a:latin typeface="Arial"/>
              <a:cs typeface="Arial"/>
            </a:endParaRPr>
          </a:p>
          <a:p>
            <a:pPr lvl="0"/>
            <a:r>
              <a:rPr lang="en-IE" sz="2000" dirty="0">
                <a:latin typeface="Arial"/>
                <a:cs typeface="Arial"/>
              </a:rPr>
              <a:t>Synthesis Centre for Research and Education – </a:t>
            </a:r>
            <a:r>
              <a:rPr lang="en-IE" sz="2000" u="sng" dirty="0">
                <a:latin typeface="Arial"/>
                <a:cs typeface="Arial"/>
                <a:hlinkClick r:id="rId11"/>
              </a:rPr>
              <a:t>www.synthesis-center.org</a:t>
            </a:r>
            <a:r>
              <a:rPr lang="en-IE" sz="2000" dirty="0">
                <a:latin typeface="Arial"/>
                <a:cs typeface="Arial"/>
              </a:rPr>
              <a:t> </a:t>
            </a:r>
            <a:endParaRPr lang="en-IE" sz="2000" dirty="0" smtClean="0">
              <a:latin typeface="Arial"/>
              <a:cs typeface="Arial"/>
            </a:endParaRPr>
          </a:p>
          <a:p>
            <a:r>
              <a:rPr lang="en-IE" sz="2000" dirty="0">
                <a:latin typeface="Arial"/>
                <a:cs typeface="Arial"/>
              </a:rPr>
              <a:t>University of Cyprus – School of Modern Greek - </a:t>
            </a:r>
            <a:r>
              <a:rPr lang="en-GB" sz="2000" u="sng" dirty="0">
                <a:latin typeface="Arial"/>
                <a:cs typeface="Arial"/>
                <a:hlinkClick r:id="rId12"/>
              </a:rPr>
              <a:t>http://www.ucy.ac.cy/mogr/en/courses</a:t>
            </a:r>
            <a:r>
              <a:rPr lang="en-GB" sz="2000" u="sng" dirty="0">
                <a:latin typeface="Arial"/>
                <a:cs typeface="Arial"/>
              </a:rPr>
              <a:t> </a:t>
            </a:r>
            <a:endParaRPr lang="en-US" sz="2000" dirty="0">
              <a:latin typeface="Arial"/>
              <a:cs typeface="Arial"/>
            </a:endParaRPr>
          </a:p>
          <a:p>
            <a:pPr lvl="0"/>
            <a:endParaRPr lang="en-US" sz="2000" dirty="0">
              <a:latin typeface="Arial"/>
              <a:cs typeface="Arial"/>
            </a:endParaRPr>
          </a:p>
          <a:p>
            <a:endParaRPr lang="en-US" sz="2000" dirty="0">
              <a:latin typeface="Arial"/>
              <a:cs typeface="Arial"/>
            </a:endParaRPr>
          </a:p>
        </p:txBody>
      </p:sp>
    </p:spTree>
    <p:extLst>
      <p:ext uri="{BB962C8B-B14F-4D97-AF65-F5344CB8AC3E}">
        <p14:creationId xmlns:p14="http://schemas.microsoft.com/office/powerpoint/2010/main" val="402872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Présenter </a:t>
            </a:r>
            <a:r>
              <a:rPr lang="fr-FR" dirty="0"/>
              <a:t>le problème</a:t>
            </a:r>
            <a:r>
              <a:rPr lang="it-IT" dirty="0"/>
              <a:t> </a:t>
            </a:r>
            <a:endParaRPr lang="en-US" dirty="0">
              <a:latin typeface="Arial"/>
              <a:cs typeface="Arial"/>
            </a:endParaRPr>
          </a:p>
        </p:txBody>
      </p:sp>
      <p:pic>
        <p:nvPicPr>
          <p:cNvPr id="4" name="Picture 3" descr="S2_Law.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778" y="1688730"/>
            <a:ext cx="3104444" cy="1933223"/>
          </a:xfrm>
          <a:prstGeom prst="rect">
            <a:avLst/>
          </a:prstGeom>
        </p:spPr>
      </p:pic>
      <p:pic>
        <p:nvPicPr>
          <p:cNvPr id="5" name="Picture 4" descr="S2_Health.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778" y="3875953"/>
            <a:ext cx="3104444" cy="2137127"/>
          </a:xfrm>
          <a:prstGeom prst="rect">
            <a:avLst/>
          </a:prstGeom>
        </p:spPr>
      </p:pic>
      <p:pic>
        <p:nvPicPr>
          <p:cNvPr id="7" name="Picture 6" descr="S2_Housing.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1017" y="1688730"/>
            <a:ext cx="3144094" cy="1933223"/>
          </a:xfrm>
          <a:prstGeom prst="rect">
            <a:avLst/>
          </a:prstGeom>
        </p:spPr>
      </p:pic>
      <p:pic>
        <p:nvPicPr>
          <p:cNvPr id="10" name="Picture 9" descr="S2_Sport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1017" y="3875953"/>
            <a:ext cx="3144094" cy="2137126"/>
          </a:xfrm>
          <a:prstGeom prst="rect">
            <a:avLst/>
          </a:prstGeom>
        </p:spPr>
      </p:pic>
    </p:spTree>
    <p:extLst>
      <p:ext uri="{BB962C8B-B14F-4D97-AF65-F5344CB8AC3E}">
        <p14:creationId xmlns:p14="http://schemas.microsoft.com/office/powerpoint/2010/main" val="2011392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fr-FR" sz="12000" smtClean="0">
                <a:solidFill>
                  <a:srgbClr val="FFFFFF"/>
                </a:solidFill>
              </a:rPr>
              <a:t>Merci</a:t>
            </a:r>
            <a:r>
              <a:rPr lang="en" sz="12000" smtClean="0">
                <a:solidFill>
                  <a:srgbClr val="FFFFFF"/>
                </a:solidFill>
              </a:rPr>
              <a:t>!</a:t>
            </a:r>
            <a:endParaRPr lang="en" sz="12000" dirty="0">
              <a:solidFill>
                <a:srgbClr val="FFFFFF"/>
              </a:solidFill>
            </a:endParaRP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a:endParaRPr sz="1000" dirty="0">
              <a:solidFill>
                <a:schemeClr val="bg1"/>
              </a:solidFill>
            </a:endParaRPr>
          </a:p>
        </p:txBody>
      </p:sp>
      <p:pic>
        <p:nvPicPr>
          <p:cNvPr id="2" name="Grafik 1"/>
          <p:cNvPicPr>
            <a:picLocks noChangeAspect="1"/>
          </p:cNvPicPr>
          <p:nvPr/>
        </p:nvPicPr>
        <p:blipFill>
          <a:blip r:embed="rId3"/>
          <a:stretch>
            <a:fillRect/>
          </a:stretch>
        </p:blipFill>
        <p:spPr>
          <a:xfrm>
            <a:off x="5766954" y="3196975"/>
            <a:ext cx="2906443" cy="2573220"/>
          </a:xfrm>
          <a:prstGeom prst="rect">
            <a:avLst/>
          </a:prstGeom>
        </p:spPr>
      </p:pic>
      <p:sp>
        <p:nvSpPr>
          <p:cNvPr id="3" name="Textfeld 2"/>
          <p:cNvSpPr txBox="1"/>
          <p:nvPr/>
        </p:nvSpPr>
        <p:spPr>
          <a:xfrm>
            <a:off x="189817" y="5492269"/>
            <a:ext cx="6650609" cy="1107996"/>
          </a:xfrm>
          <a:prstGeom prst="rect">
            <a:avLst/>
          </a:prstGeom>
          <a:noFill/>
        </p:spPr>
        <p:txBody>
          <a:bodyPr wrap="square" rtlCol="0">
            <a:spAutoFit/>
          </a:bodyPr>
          <a:lstStyle/>
          <a:p>
            <a:r>
              <a:rPr lang="en-GB" sz="1100" dirty="0"/>
              <a:t>This project </a:t>
            </a:r>
            <a:r>
              <a:rPr lang="en-GB" sz="1100" dirty="0" smtClean="0"/>
              <a:t>has </a:t>
            </a:r>
            <a:r>
              <a:rPr lang="en-GB" sz="1100" dirty="0"/>
              <a:t>been funded with support from the European </a:t>
            </a:r>
            <a:r>
              <a:rPr lang="en-GB" sz="1100" dirty="0" smtClean="0"/>
              <a:t>Commission.</a:t>
            </a:r>
          </a:p>
          <a:p>
            <a:endParaRPr lang="en-GB" sz="1100" dirty="0"/>
          </a:p>
          <a:p>
            <a:r>
              <a:rPr lang="en-GB" sz="1100" dirty="0" smtClean="0"/>
              <a:t>This </a:t>
            </a:r>
            <a:r>
              <a:rPr lang="en-GB" sz="1100" dirty="0"/>
              <a:t>document reflects the views only of the author and the Commission cannot </a:t>
            </a:r>
            <a:r>
              <a:rPr lang="en-GB" sz="1100" dirty="0" smtClean="0"/>
              <a:t>be</a:t>
            </a:r>
          </a:p>
          <a:p>
            <a:r>
              <a:rPr lang="en-GB" sz="1100" dirty="0" smtClean="0"/>
              <a:t>held </a:t>
            </a:r>
            <a:r>
              <a:rPr lang="en-GB" sz="1100" dirty="0"/>
              <a:t>responsible for any use which might be made of the information contained </a:t>
            </a:r>
            <a:r>
              <a:rPr lang="en-GB" sz="1100" dirty="0" smtClean="0"/>
              <a:t>herein.</a:t>
            </a:r>
          </a:p>
          <a:p>
            <a:endParaRPr lang="en-GB" sz="1100" dirty="0"/>
          </a:p>
          <a:p>
            <a:r>
              <a:rPr lang="en-GB" sz="1100" dirty="0" smtClean="0"/>
              <a:t>Project Number: 2017-1-FR01-KA204-037126</a:t>
            </a:r>
            <a:endParaRPr lang="de-AT" sz="1100" dirty="0"/>
          </a:p>
        </p:txBody>
      </p:sp>
    </p:spTree>
    <p:extLst>
      <p:ext uri="{BB962C8B-B14F-4D97-AF65-F5344CB8AC3E}">
        <p14:creationId xmlns:p14="http://schemas.microsoft.com/office/powerpoint/2010/main" val="25537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idx="4294967295"/>
          </p:nvPr>
        </p:nvSpPr>
        <p:spPr>
          <a:xfrm>
            <a:off x="972900" y="3101724"/>
            <a:ext cx="7198200" cy="2331054"/>
          </a:xfrm>
          <a:prstGeom prst="rect">
            <a:avLst/>
          </a:prstGeom>
        </p:spPr>
        <p:txBody>
          <a:bodyPr wrap="square" lIns="91425" tIns="91425" rIns="91425" bIns="91425" anchor="b" anchorCtr="0">
            <a:noAutofit/>
          </a:bodyPr>
          <a:lstStyle/>
          <a:p>
            <a:pPr lvl="0" algn="ctr"/>
            <a:r>
              <a:rPr lang="en-US" sz="7200" dirty="0">
                <a:solidFill>
                  <a:srgbClr val="FFFFFF"/>
                </a:solidFill>
                <a:latin typeface="Arial"/>
                <a:cs typeface="Arial"/>
              </a:rPr>
              <a:t>Perdu </a:t>
            </a:r>
            <a:r>
              <a:rPr lang="en-US" sz="7200" dirty="0" err="1">
                <a:solidFill>
                  <a:srgbClr val="FFFFFF"/>
                </a:solidFill>
                <a:latin typeface="Arial"/>
                <a:cs typeface="Arial"/>
              </a:rPr>
              <a:t>ou</a:t>
            </a:r>
            <a:r>
              <a:rPr lang="en-US" sz="7200" dirty="0">
                <a:solidFill>
                  <a:srgbClr val="FFFFFF"/>
                </a:solidFill>
                <a:latin typeface="Arial"/>
                <a:cs typeface="Arial"/>
              </a:rPr>
              <a:t> </a:t>
            </a:r>
            <a:r>
              <a:rPr lang="en-US" sz="7200" dirty="0" err="1">
                <a:solidFill>
                  <a:srgbClr val="FFFFFF"/>
                </a:solidFill>
                <a:latin typeface="Arial"/>
                <a:cs typeface="Arial"/>
              </a:rPr>
              <a:t>confus</a:t>
            </a:r>
            <a:r>
              <a:rPr lang="en-US" sz="7200" dirty="0">
                <a:solidFill>
                  <a:srgbClr val="FFFFFF"/>
                </a:solidFill>
                <a:latin typeface="Arial"/>
                <a:cs typeface="Arial"/>
              </a:rPr>
              <a:t>?</a:t>
            </a:r>
            <a:endParaRPr lang="en" sz="7200" dirty="0">
              <a:solidFill>
                <a:srgbClr val="FFFFFF"/>
              </a:solidFill>
              <a:latin typeface="Arial"/>
              <a:cs typeface="Arial"/>
            </a:endParaRPr>
          </a:p>
        </p:txBody>
      </p:sp>
      <p:grpSp>
        <p:nvGrpSpPr>
          <p:cNvPr id="89" name="Shape 89"/>
          <p:cNvGrpSpPr/>
          <p:nvPr/>
        </p:nvGrpSpPr>
        <p:grpSpPr>
          <a:xfrm>
            <a:off x="3568956" y="1105062"/>
            <a:ext cx="2006085" cy="2006085"/>
            <a:chOff x="3782700" y="1538287"/>
            <a:chExt cx="1578600" cy="1578600"/>
          </a:xfrm>
        </p:grpSpPr>
        <p:sp>
          <p:nvSpPr>
            <p:cNvPr id="90" name="Shape 90"/>
            <p:cNvSpPr/>
            <p:nvPr/>
          </p:nvSpPr>
          <p:spPr>
            <a:xfrm>
              <a:off x="3782700" y="27574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rot="-5400000">
              <a:off x="5001900" y="27574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rot="5400000">
              <a:off x="3782700" y="15382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3" name="Shape 93"/>
            <p:cNvSpPr/>
            <p:nvPr/>
          </p:nvSpPr>
          <p:spPr>
            <a:xfrm rot="10800000">
              <a:off x="5001900" y="15382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gr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137" y="1366794"/>
            <a:ext cx="1483364" cy="1469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342900" indent="-342900"/>
            <a:r>
              <a:rPr lang="fr-FR" sz="2400" dirty="0">
                <a:latin typeface="Arial"/>
                <a:cs typeface="Arial"/>
              </a:rPr>
              <a:t>Leurs </a:t>
            </a:r>
            <a:r>
              <a:rPr lang="fr-FR" sz="2400" dirty="0">
                <a:latin typeface="Arial"/>
                <a:cs typeface="Arial"/>
              </a:rPr>
              <a:t>droits et responsabilités</a:t>
            </a:r>
            <a:endParaRPr lang="it-IT" sz="2400" dirty="0">
              <a:latin typeface="Arial"/>
              <a:cs typeface="Arial"/>
            </a:endParaRPr>
          </a:p>
          <a:p>
            <a:pPr marL="342900" indent="-342900"/>
            <a:r>
              <a:rPr lang="fr-FR" sz="2400" dirty="0">
                <a:latin typeface="Arial"/>
                <a:cs typeface="Arial"/>
              </a:rPr>
              <a:t>Les procédures administratives dans chaque domaine</a:t>
            </a:r>
            <a:endParaRPr lang="it-IT" sz="2400" dirty="0">
              <a:latin typeface="Arial"/>
              <a:cs typeface="Arial"/>
            </a:endParaRPr>
          </a:p>
          <a:p>
            <a:pPr marL="342900" indent="-342900"/>
            <a:r>
              <a:rPr lang="fr-FR" sz="2400" dirty="0">
                <a:latin typeface="Arial"/>
                <a:cs typeface="Arial"/>
              </a:rPr>
              <a:t>L’emploi</a:t>
            </a:r>
            <a:endParaRPr lang="it-IT" sz="2400" dirty="0">
              <a:latin typeface="Arial"/>
              <a:cs typeface="Arial"/>
            </a:endParaRPr>
          </a:p>
          <a:p>
            <a:pPr marL="342900" indent="-342900"/>
            <a:r>
              <a:rPr lang="fr-FR" sz="2400" dirty="0">
                <a:latin typeface="Arial"/>
                <a:cs typeface="Arial"/>
              </a:rPr>
              <a:t>Le logement</a:t>
            </a:r>
            <a:endParaRPr lang="it-IT" sz="2400" dirty="0">
              <a:latin typeface="Arial"/>
              <a:cs typeface="Arial"/>
            </a:endParaRPr>
          </a:p>
          <a:p>
            <a:pPr marL="342900" indent="-342900"/>
            <a:r>
              <a:rPr lang="fr-FR" sz="2400" dirty="0">
                <a:latin typeface="Arial"/>
                <a:cs typeface="Arial"/>
              </a:rPr>
              <a:t>L’Éducation</a:t>
            </a:r>
            <a:endParaRPr lang="it-IT" sz="2400" dirty="0">
              <a:latin typeface="Arial"/>
              <a:cs typeface="Arial"/>
            </a:endParaRPr>
          </a:p>
          <a:p>
            <a:pPr marL="342900" indent="-342900"/>
            <a:r>
              <a:rPr lang="fr-FR" sz="2400" dirty="0">
                <a:latin typeface="Arial"/>
                <a:cs typeface="Arial"/>
              </a:rPr>
              <a:t>La Santé</a:t>
            </a:r>
            <a:endParaRPr lang="it-IT" sz="2400" dirty="0">
              <a:latin typeface="Arial"/>
              <a:cs typeface="Arial"/>
            </a:endParaRPr>
          </a:p>
          <a:p>
            <a:pPr marL="342900" indent="-342900"/>
            <a:r>
              <a:rPr lang="fr-FR" sz="2400" dirty="0">
                <a:latin typeface="Arial"/>
                <a:cs typeface="Arial"/>
              </a:rPr>
              <a:t>L’apprentissage de la langue</a:t>
            </a:r>
            <a:endParaRPr lang="it-IT" sz="2400" dirty="0">
              <a:latin typeface="Arial"/>
              <a:cs typeface="Arial"/>
            </a:endParaRPr>
          </a:p>
          <a:p>
            <a:pPr marL="342900" indent="-342900"/>
            <a:r>
              <a:rPr lang="fr-FR" sz="2400" dirty="0">
                <a:latin typeface="Arial"/>
                <a:cs typeface="Arial"/>
              </a:rPr>
              <a:t>Société et culture </a:t>
            </a:r>
            <a:r>
              <a:rPr lang="fr-FR" sz="2400" dirty="0">
                <a:latin typeface="Arial"/>
                <a:cs typeface="Arial"/>
              </a:rPr>
              <a:t>locale</a:t>
            </a:r>
            <a:endParaRPr lang="en-US" sz="2400" dirty="0">
              <a:latin typeface="Arial"/>
              <a:cs typeface="Arial"/>
            </a:endParaRPr>
          </a:p>
        </p:txBody>
      </p:sp>
    </p:spTree>
    <p:extLst>
      <p:ext uri="{BB962C8B-B14F-4D97-AF65-F5344CB8AC3E}">
        <p14:creationId xmlns:p14="http://schemas.microsoft.com/office/powerpoint/2010/main" val="177179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94000" y="1857375"/>
            <a:ext cx="6349999" cy="4005691"/>
          </a:xfrm>
        </p:spPr>
        <p:txBody>
          <a:bodyPr/>
          <a:lstStyle/>
          <a:p>
            <a:pPr marL="342900" indent="-342900"/>
            <a:r>
              <a:rPr lang="fr-FR" sz="2400" dirty="0" smtClean="0">
                <a:latin typeface="Arial"/>
                <a:cs typeface="Arial"/>
              </a:rPr>
              <a:t>Les </a:t>
            </a:r>
            <a:r>
              <a:rPr lang="fr-FR" sz="2400" dirty="0">
                <a:latin typeface="Arial"/>
                <a:cs typeface="Arial"/>
              </a:rPr>
              <a:t>services publics</a:t>
            </a:r>
            <a:endParaRPr lang="it-IT" sz="2400" dirty="0">
              <a:latin typeface="Arial"/>
              <a:cs typeface="Arial"/>
            </a:endParaRPr>
          </a:p>
          <a:p>
            <a:pPr marL="342900" indent="-342900"/>
            <a:r>
              <a:rPr lang="fr-FR" sz="2400" dirty="0">
                <a:latin typeface="Arial"/>
                <a:cs typeface="Arial"/>
              </a:rPr>
              <a:t>Les organisations non-gouvernementales</a:t>
            </a:r>
            <a:endParaRPr lang="it-IT" sz="2400" dirty="0">
              <a:latin typeface="Arial"/>
              <a:cs typeface="Arial"/>
            </a:endParaRPr>
          </a:p>
          <a:p>
            <a:pPr marL="342900" indent="-342900"/>
            <a:r>
              <a:rPr lang="fr-FR" sz="2400" dirty="0">
                <a:latin typeface="Arial"/>
                <a:cs typeface="Arial"/>
              </a:rPr>
              <a:t>Les sites spécialisés traitant de ces informations. </a:t>
            </a:r>
            <a:endParaRPr lang="it-IT" sz="2400" dirty="0">
              <a:latin typeface="Arial"/>
              <a:cs typeface="Arial"/>
            </a:endParaRPr>
          </a:p>
          <a:p>
            <a:pPr marL="342900" indent="-342900"/>
            <a:r>
              <a:rPr lang="fr-FR" sz="2400" dirty="0">
                <a:latin typeface="Arial"/>
                <a:cs typeface="Arial"/>
              </a:rPr>
              <a:t>Les autorités locales</a:t>
            </a:r>
            <a:endParaRPr lang="it-IT" sz="2400" dirty="0">
              <a:latin typeface="Arial"/>
              <a:cs typeface="Arial"/>
            </a:endParaRPr>
          </a:p>
          <a:p>
            <a:pPr marL="342900" indent="-342900"/>
            <a:r>
              <a:rPr lang="fr-FR" sz="2400" dirty="0">
                <a:latin typeface="Arial"/>
                <a:cs typeface="Arial"/>
              </a:rPr>
              <a:t>Les organisations d’aide aux migrants</a:t>
            </a:r>
            <a:endParaRPr lang="it-IT" sz="2400" dirty="0">
              <a:latin typeface="Arial"/>
              <a:cs typeface="Arial"/>
            </a:endParaRPr>
          </a:p>
          <a:p>
            <a:pPr marL="342900" indent="-342900"/>
            <a:r>
              <a:rPr lang="fr-FR" sz="2400" dirty="0">
                <a:latin typeface="Arial"/>
                <a:cs typeface="Arial"/>
              </a:rPr>
              <a:t>Les groupes/associations de </a:t>
            </a:r>
            <a:r>
              <a:rPr lang="fr-FR" sz="2400" dirty="0" smtClean="0">
                <a:latin typeface="Arial"/>
                <a:cs typeface="Arial"/>
              </a:rPr>
              <a:t>bénévoles</a:t>
            </a:r>
            <a:endParaRPr lang="it-IT" sz="2400" dirty="0">
              <a:latin typeface="Arial"/>
              <a:cs typeface="Arial"/>
            </a:endParaRPr>
          </a:p>
        </p:txBody>
      </p:sp>
      <p:sp>
        <p:nvSpPr>
          <p:cNvPr id="3" name="TextBox 2"/>
          <p:cNvSpPr txBox="1"/>
          <p:nvPr/>
        </p:nvSpPr>
        <p:spPr>
          <a:xfrm>
            <a:off x="476250" y="2794000"/>
            <a:ext cx="2190750" cy="1154162"/>
          </a:xfrm>
          <a:prstGeom prst="rect">
            <a:avLst/>
          </a:prstGeom>
          <a:noFill/>
        </p:spPr>
        <p:txBody>
          <a:bodyPr wrap="square" rtlCol="0">
            <a:spAutoFit/>
          </a:bodyPr>
          <a:lstStyle/>
          <a:p>
            <a:pPr algn="r"/>
            <a:r>
              <a:rPr lang="fr-FR" sz="2300" b="1" dirty="0" smtClean="0"/>
              <a:t>Organisations </a:t>
            </a:r>
            <a:r>
              <a:rPr lang="fr-FR" sz="2300" b="1" dirty="0"/>
              <a:t>proposant ces informations</a:t>
            </a:r>
            <a:r>
              <a:rPr lang="it-IT" sz="2300" b="1" dirty="0"/>
              <a:t> </a:t>
            </a:r>
            <a:endParaRPr lang="en-US" sz="2300" b="1" dirty="0"/>
          </a:p>
        </p:txBody>
      </p:sp>
    </p:spTree>
    <p:extLst>
      <p:ext uri="{BB962C8B-B14F-4D97-AF65-F5344CB8AC3E}">
        <p14:creationId xmlns:p14="http://schemas.microsoft.com/office/powerpoint/2010/main" val="3142479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1199" y="889001"/>
            <a:ext cx="5801675" cy="461665"/>
          </a:xfrm>
          <a:prstGeom prst="rect">
            <a:avLst/>
          </a:prstGeom>
          <a:noFill/>
        </p:spPr>
        <p:txBody>
          <a:bodyPr wrap="square" rtlCol="0">
            <a:spAutoFit/>
          </a:bodyPr>
          <a:lstStyle/>
          <a:p>
            <a:r>
              <a:rPr lang="en-US" sz="2400" b="1" dirty="0" smtClean="0"/>
              <a:t>A</a:t>
            </a:r>
            <a:r>
              <a:rPr lang="fr-FR" sz="2400" b="1" dirty="0" err="1" smtClean="0"/>
              <a:t>ccéder</a:t>
            </a:r>
            <a:r>
              <a:rPr lang="fr-FR" sz="2400" b="1" dirty="0" smtClean="0"/>
              <a:t> </a:t>
            </a:r>
            <a:r>
              <a:rPr lang="fr-FR" sz="2400" b="1" dirty="0"/>
              <a:t>à l'information </a:t>
            </a:r>
            <a:endParaRPr lang="en-US" sz="2400" b="1" dirty="0"/>
          </a:p>
        </p:txBody>
      </p:sp>
      <p:pic>
        <p:nvPicPr>
          <p:cNvPr id="6" name="Picture 5" descr="S6_Hel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312" y="2143125"/>
            <a:ext cx="2143124" cy="2143124"/>
          </a:xfrm>
          <a:prstGeom prst="rect">
            <a:avLst/>
          </a:prstGeom>
        </p:spPr>
      </p:pic>
      <p:pic>
        <p:nvPicPr>
          <p:cNvPr id="7" name="Picture 6" descr="S6_ contac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626" y="2143125"/>
            <a:ext cx="3214686" cy="2143124"/>
          </a:xfrm>
          <a:prstGeom prst="rect">
            <a:avLst/>
          </a:prstGeom>
        </p:spPr>
      </p:pic>
    </p:spTree>
    <p:extLst>
      <p:ext uri="{BB962C8B-B14F-4D97-AF65-F5344CB8AC3E}">
        <p14:creationId xmlns:p14="http://schemas.microsoft.com/office/powerpoint/2010/main" val="1511390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a:t>
            </a:r>
            <a:endParaRPr lang="en-US" dirty="0"/>
          </a:p>
        </p:txBody>
      </p:sp>
      <p:sp>
        <p:nvSpPr>
          <p:cNvPr id="3" name="Text Placeholder 2"/>
          <p:cNvSpPr>
            <a:spLocks noGrp="1"/>
          </p:cNvSpPr>
          <p:nvPr>
            <p:ph type="body" idx="1"/>
          </p:nvPr>
        </p:nvSpPr>
        <p:spPr/>
        <p:txBody>
          <a:bodyPr/>
          <a:lstStyle/>
          <a:p>
            <a:pPr>
              <a:buNone/>
            </a:pPr>
            <a:r>
              <a:rPr lang="en-IE" sz="2000" u="sng" dirty="0" smtClean="0">
                <a:latin typeface="Arial"/>
                <a:cs typeface="Arial"/>
                <a:hlinkClick r:id="rId3"/>
              </a:rPr>
              <a:t>www.mihub.eu</a:t>
            </a:r>
            <a:r>
              <a:rPr lang="en-IE" sz="2000" u="sng" dirty="0">
                <a:latin typeface="Arial"/>
                <a:cs typeface="Arial"/>
                <a:hlinkClick r:id="rId3"/>
              </a:rPr>
              <a:t>/en/info/info-by-topic</a:t>
            </a:r>
            <a:r>
              <a:rPr lang="en-IE" sz="2000" dirty="0">
                <a:latin typeface="Arial"/>
                <a:cs typeface="Arial"/>
              </a:rPr>
              <a:t> </a:t>
            </a:r>
            <a:endParaRPr lang="en-IE" sz="2000" dirty="0" smtClean="0">
              <a:latin typeface="Arial"/>
              <a:cs typeface="Arial"/>
            </a:endParaRPr>
          </a:p>
          <a:p>
            <a:pPr>
              <a:buNone/>
            </a:pPr>
            <a:endParaRPr lang="en-IE" sz="2000" dirty="0" smtClean="0">
              <a:latin typeface="Arial"/>
              <a:cs typeface="Arial"/>
            </a:endParaRPr>
          </a:p>
          <a:p>
            <a:pPr>
              <a:buNone/>
            </a:pPr>
            <a:r>
              <a:rPr lang="en-IE" sz="2000" u="sng" dirty="0">
                <a:latin typeface="Arial"/>
                <a:cs typeface="Arial"/>
                <a:hlinkClick r:id="rId4"/>
              </a:rPr>
              <a:t>help.unhcr.org/cyprus/</a:t>
            </a:r>
            <a:r>
              <a:rPr lang="en-US" sz="2000" dirty="0">
                <a:latin typeface="Arial"/>
                <a:cs typeface="Arial"/>
              </a:rPr>
              <a:t> </a:t>
            </a:r>
            <a:endParaRPr lang="en-US" sz="2000" dirty="0" smtClean="0">
              <a:latin typeface="Arial"/>
              <a:cs typeface="Arial"/>
            </a:endParaRPr>
          </a:p>
          <a:p>
            <a:pPr>
              <a:buNone/>
            </a:pPr>
            <a:endParaRPr lang="en-US" sz="2000" dirty="0">
              <a:latin typeface="Arial"/>
              <a:cs typeface="Arial"/>
            </a:endParaRPr>
          </a:p>
          <a:p>
            <a:pPr>
              <a:buNone/>
            </a:pPr>
            <a:r>
              <a:rPr lang="en-IE" sz="2000" dirty="0" smtClean="0">
                <a:latin typeface="Arial"/>
                <a:cs typeface="Arial"/>
                <a:hlinkClick r:id="rId5"/>
              </a:rPr>
              <a:t>www.cyprus</a:t>
            </a:r>
            <a:r>
              <a:rPr lang="en-IE" sz="2000" dirty="0">
                <a:latin typeface="Arial"/>
                <a:cs typeface="Arial"/>
                <a:hlinkClick r:id="rId5"/>
              </a:rPr>
              <a:t>-guide.org/</a:t>
            </a:r>
            <a:r>
              <a:rPr lang="en-IE" sz="2000" dirty="0" smtClean="0">
                <a:latin typeface="Arial"/>
                <a:cs typeface="Arial"/>
                <a:hlinkClick r:id="rId5"/>
              </a:rPr>
              <a:t>en</a:t>
            </a:r>
            <a:r>
              <a:rPr lang="en-IE" sz="2000" dirty="0" smtClean="0">
                <a:latin typeface="Arial"/>
                <a:cs typeface="Arial"/>
              </a:rPr>
              <a:t>  </a:t>
            </a:r>
            <a:r>
              <a:rPr lang="en-US" sz="2000" dirty="0" smtClean="0">
                <a:latin typeface="Arial"/>
                <a:cs typeface="Arial"/>
              </a:rPr>
              <a:t> </a:t>
            </a:r>
          </a:p>
          <a:p>
            <a:pPr>
              <a:buNone/>
            </a:pPr>
            <a:endParaRPr lang="en-US" sz="2000" dirty="0">
              <a:latin typeface="Arial"/>
              <a:cs typeface="Arial"/>
            </a:endParaRPr>
          </a:p>
          <a:p>
            <a:pPr>
              <a:buNone/>
            </a:pPr>
            <a:r>
              <a:rPr lang="en-IE" sz="2000" u="sng" dirty="0">
                <a:latin typeface="Arial"/>
                <a:cs typeface="Arial"/>
                <a:hlinkClick r:id="rId6"/>
              </a:rPr>
              <a:t>www.helprefugeeswork.org</a:t>
            </a:r>
            <a:r>
              <a:rPr lang="en-IE" sz="2000" dirty="0">
                <a:latin typeface="Arial"/>
                <a:cs typeface="Arial"/>
              </a:rPr>
              <a:t> </a:t>
            </a:r>
            <a:r>
              <a:rPr lang="en-IE" sz="2000" dirty="0" smtClean="0">
                <a:latin typeface="Arial"/>
                <a:cs typeface="Arial"/>
                <a:sym typeface="Wingdings"/>
              </a:rPr>
              <a:t> </a:t>
            </a:r>
            <a:r>
              <a:rPr lang="en-IE" sz="2000" dirty="0" err="1">
                <a:latin typeface="Arial"/>
                <a:cs typeface="Arial"/>
                <a:sym typeface="Wingdings"/>
              </a:rPr>
              <a:t>Possibilités</a:t>
            </a:r>
            <a:r>
              <a:rPr lang="en-IE" sz="2000" dirty="0">
                <a:latin typeface="Arial"/>
                <a:cs typeface="Arial"/>
                <a:sym typeface="Wingdings"/>
              </a:rPr>
              <a:t> </a:t>
            </a:r>
            <a:r>
              <a:rPr lang="en-IE" sz="2000" dirty="0" err="1">
                <a:latin typeface="Arial"/>
                <a:cs typeface="Arial"/>
                <a:sym typeface="Wingdings"/>
              </a:rPr>
              <a:t>d'emploi</a:t>
            </a:r>
            <a:r>
              <a:rPr lang="en-IE" sz="2000" dirty="0">
                <a:latin typeface="Arial"/>
                <a:cs typeface="Arial"/>
                <a:sym typeface="Wingdings"/>
              </a:rPr>
              <a:t> pour les </a:t>
            </a:r>
            <a:r>
              <a:rPr lang="en-IE" sz="2000" dirty="0" err="1">
                <a:latin typeface="Arial"/>
                <a:cs typeface="Arial"/>
                <a:sym typeface="Wingdings"/>
              </a:rPr>
              <a:t>réfugiés</a:t>
            </a:r>
            <a:r>
              <a:rPr lang="en-IE" sz="2000" dirty="0">
                <a:latin typeface="Arial"/>
                <a:cs typeface="Arial"/>
                <a:sym typeface="Wingdings"/>
              </a:rPr>
              <a:t> </a:t>
            </a:r>
            <a:r>
              <a:rPr lang="en-IE" sz="2000" dirty="0" err="1">
                <a:latin typeface="Arial"/>
                <a:cs typeface="Arial"/>
                <a:sym typeface="Wingdings"/>
              </a:rPr>
              <a:t>reconnus</a:t>
            </a:r>
            <a:r>
              <a:rPr lang="en-IE" sz="2000" dirty="0">
                <a:latin typeface="Arial"/>
                <a:cs typeface="Arial"/>
                <a:sym typeface="Wingdings"/>
              </a:rPr>
              <a:t> et les </a:t>
            </a:r>
            <a:r>
              <a:rPr lang="en-IE" sz="2000" dirty="0" err="1">
                <a:latin typeface="Arial"/>
                <a:cs typeface="Arial"/>
                <a:sym typeface="Wingdings"/>
              </a:rPr>
              <a:t>personnes</a:t>
            </a:r>
            <a:r>
              <a:rPr lang="en-IE" sz="2000" dirty="0">
                <a:latin typeface="Arial"/>
                <a:cs typeface="Arial"/>
                <a:sym typeface="Wingdings"/>
              </a:rPr>
              <a:t> </a:t>
            </a:r>
            <a:r>
              <a:rPr lang="en-IE" sz="2000" dirty="0" err="1">
                <a:latin typeface="Arial"/>
                <a:cs typeface="Arial"/>
                <a:sym typeface="Wingdings"/>
              </a:rPr>
              <a:t>bénéficiant</a:t>
            </a:r>
            <a:r>
              <a:rPr lang="en-IE" sz="2000" dirty="0">
                <a:latin typeface="Arial"/>
                <a:cs typeface="Arial"/>
                <a:sym typeface="Wingdings"/>
              </a:rPr>
              <a:t> </a:t>
            </a:r>
            <a:r>
              <a:rPr lang="en-IE" sz="2000" dirty="0" err="1">
                <a:latin typeface="Arial"/>
                <a:cs typeface="Arial"/>
                <a:sym typeface="Wingdings"/>
              </a:rPr>
              <a:t>d'une</a:t>
            </a:r>
            <a:r>
              <a:rPr lang="en-IE" sz="2000" dirty="0">
                <a:latin typeface="Arial"/>
                <a:cs typeface="Arial"/>
                <a:sym typeface="Wingdings"/>
              </a:rPr>
              <a:t> protection </a:t>
            </a:r>
            <a:r>
              <a:rPr lang="en-IE" sz="2000" dirty="0" err="1" smtClean="0">
                <a:latin typeface="Arial"/>
                <a:cs typeface="Arial"/>
                <a:sym typeface="Wingdings"/>
              </a:rPr>
              <a:t>subsidiaire</a:t>
            </a:r>
            <a:endParaRPr lang="en-IE" sz="2000" dirty="0">
              <a:latin typeface="Arial"/>
              <a:cs typeface="Arial"/>
              <a:sym typeface="Wingdings"/>
            </a:endParaRPr>
          </a:p>
          <a:p>
            <a:pPr>
              <a:buNone/>
            </a:pPr>
            <a:r>
              <a:rPr lang="en-IE" sz="2000" u="sng" dirty="0">
                <a:latin typeface="Arial"/>
                <a:cs typeface="Arial"/>
                <a:hlinkClick r:id="rId7"/>
              </a:rPr>
              <a:t>www.support-refugees.eu</a:t>
            </a:r>
            <a:r>
              <a:rPr lang="en-US" sz="2000" dirty="0">
                <a:latin typeface="Arial"/>
                <a:cs typeface="Arial"/>
              </a:rPr>
              <a:t> </a:t>
            </a:r>
            <a:r>
              <a:rPr lang="en-US" sz="2000" dirty="0" smtClean="0">
                <a:latin typeface="Arial"/>
                <a:cs typeface="Arial"/>
                <a:sym typeface="Wingdings"/>
              </a:rPr>
              <a:t> </a:t>
            </a:r>
            <a:r>
              <a:rPr lang="fr-FR" sz="2000" dirty="0">
                <a:latin typeface="Arial"/>
                <a:cs typeface="Arial"/>
              </a:rPr>
              <a:t>carte interactive où vous pourrez trouver des bureaux et d'autres installations à proximité de votre lieu de </a:t>
            </a:r>
            <a:r>
              <a:rPr lang="fr-FR" sz="2000" dirty="0" smtClean="0">
                <a:latin typeface="Arial"/>
                <a:cs typeface="Arial"/>
              </a:rPr>
              <a:t>résidence</a:t>
            </a:r>
            <a:endParaRPr lang="en-US" sz="2000" dirty="0" smtClean="0">
              <a:latin typeface="Arial"/>
              <a:cs typeface="Arial"/>
              <a:sym typeface="Wingdings"/>
            </a:endParaRPr>
          </a:p>
          <a:p>
            <a:pPr>
              <a:buNone/>
            </a:pPr>
            <a:r>
              <a:rPr lang="en-US" sz="2000" dirty="0" smtClean="0">
                <a:latin typeface="Arial"/>
                <a:cs typeface="Arial"/>
                <a:sym typeface="Wingdings"/>
                <a:hlinkClick r:id="rId8"/>
              </a:rPr>
              <a:t>goo.gl/QPeMLH</a:t>
            </a:r>
            <a:r>
              <a:rPr lang="en-US" sz="2000" dirty="0" smtClean="0">
                <a:latin typeface="Arial"/>
                <a:cs typeface="Arial"/>
                <a:sym typeface="Wingdings"/>
              </a:rPr>
              <a:t>   </a:t>
            </a:r>
            <a:r>
              <a:rPr lang="en-US" sz="2000" dirty="0">
                <a:latin typeface="Arial"/>
                <a:cs typeface="Arial"/>
                <a:sym typeface="Wingdings"/>
              </a:rPr>
              <a:t>Carte Google des </a:t>
            </a:r>
            <a:r>
              <a:rPr lang="en-US" sz="2000" dirty="0" err="1">
                <a:latin typeface="Arial"/>
                <a:cs typeface="Arial"/>
                <a:sym typeface="Wingdings"/>
              </a:rPr>
              <a:t>lieux</a:t>
            </a:r>
            <a:r>
              <a:rPr lang="en-US" sz="2000" dirty="0">
                <a:latin typeface="Arial"/>
                <a:cs typeface="Arial"/>
                <a:sym typeface="Wingdings"/>
              </a:rPr>
              <a:t> </a:t>
            </a:r>
            <a:r>
              <a:rPr lang="en-US" sz="2000" dirty="0" err="1">
                <a:latin typeface="Arial"/>
                <a:cs typeface="Arial"/>
                <a:sym typeface="Wingdings"/>
              </a:rPr>
              <a:t>à</a:t>
            </a:r>
            <a:r>
              <a:rPr lang="en-US" sz="2000" dirty="0">
                <a:latin typeface="Arial"/>
                <a:cs typeface="Arial"/>
                <a:sym typeface="Wingdings"/>
              </a:rPr>
              <a:t> Chypre </a:t>
            </a:r>
            <a:r>
              <a:rPr lang="en-US" sz="2000" dirty="0" err="1">
                <a:latin typeface="Arial"/>
                <a:cs typeface="Arial"/>
                <a:sym typeface="Wingdings"/>
              </a:rPr>
              <a:t>où</a:t>
            </a:r>
            <a:r>
              <a:rPr lang="en-US" sz="2000" dirty="0">
                <a:latin typeface="Arial"/>
                <a:cs typeface="Arial"/>
                <a:sym typeface="Wingdings"/>
              </a:rPr>
              <a:t> </a:t>
            </a:r>
            <a:r>
              <a:rPr lang="en-US" sz="2000" dirty="0" err="1">
                <a:latin typeface="Arial"/>
                <a:cs typeface="Arial"/>
                <a:sym typeface="Wingdings"/>
              </a:rPr>
              <a:t>ils</a:t>
            </a:r>
            <a:r>
              <a:rPr lang="en-US" sz="2000" dirty="0">
                <a:latin typeface="Arial"/>
                <a:cs typeface="Arial"/>
                <a:sym typeface="Wingdings"/>
              </a:rPr>
              <a:t> </a:t>
            </a:r>
            <a:r>
              <a:rPr lang="en-US" sz="2000" dirty="0" err="1">
                <a:latin typeface="Arial"/>
                <a:cs typeface="Arial"/>
                <a:sym typeface="Wingdings"/>
              </a:rPr>
              <a:t>assistent</a:t>
            </a:r>
            <a:r>
              <a:rPr lang="en-US" sz="2000" dirty="0">
                <a:latin typeface="Arial"/>
                <a:cs typeface="Arial"/>
                <a:sym typeface="Wingdings"/>
              </a:rPr>
              <a:t> des </a:t>
            </a:r>
            <a:r>
              <a:rPr lang="en-US" sz="2000" dirty="0" err="1">
                <a:latin typeface="Arial"/>
                <a:cs typeface="Arial"/>
                <a:sym typeface="Wingdings"/>
              </a:rPr>
              <a:t>réfugiés</a:t>
            </a:r>
            <a:r>
              <a:rPr lang="en-US" sz="2000" dirty="0">
                <a:latin typeface="Arial"/>
                <a:cs typeface="Arial"/>
                <a:sym typeface="Wingdings"/>
              </a:rPr>
              <a:t> (</a:t>
            </a:r>
            <a:r>
              <a:rPr lang="en-US" sz="2000" dirty="0" err="1">
                <a:latin typeface="Arial"/>
                <a:cs typeface="Arial"/>
                <a:sym typeface="Wingdings"/>
              </a:rPr>
              <a:t>créés</a:t>
            </a:r>
            <a:r>
              <a:rPr lang="en-US" sz="2000" dirty="0">
                <a:latin typeface="Arial"/>
                <a:cs typeface="Arial"/>
                <a:sym typeface="Wingdings"/>
              </a:rPr>
              <a:t> par des </a:t>
            </a:r>
            <a:r>
              <a:rPr lang="fr-FR" sz="2000" dirty="0">
                <a:latin typeface="Arial"/>
                <a:cs typeface="Arial"/>
              </a:rPr>
              <a:t>bénévoles</a:t>
            </a:r>
            <a:r>
              <a:rPr lang="en-US" sz="2000" dirty="0">
                <a:latin typeface="Arial"/>
                <a:cs typeface="Arial"/>
                <a:sym typeface="Wingdings"/>
              </a:rPr>
              <a:t>)</a:t>
            </a:r>
          </a:p>
          <a:p>
            <a:pPr>
              <a:buNone/>
            </a:pPr>
            <a:endParaRPr lang="en-US" sz="2000" dirty="0">
              <a:latin typeface="Arial"/>
              <a:cs typeface="Arial"/>
              <a:sym typeface="Wingdings"/>
            </a:endParaRPr>
          </a:p>
          <a:p>
            <a:pPr>
              <a:buNone/>
            </a:pPr>
            <a:endParaRPr lang="en-US" sz="2000" dirty="0" smtClean="0">
              <a:latin typeface="Arial"/>
              <a:cs typeface="Arial"/>
              <a:sym typeface="Wingdings"/>
            </a:endParaRPr>
          </a:p>
          <a:p>
            <a:pPr>
              <a:buNone/>
            </a:pPr>
            <a:endParaRPr lang="en-US" sz="2000" dirty="0">
              <a:latin typeface="Arial"/>
              <a:cs typeface="Arial"/>
            </a:endParaRPr>
          </a:p>
        </p:txBody>
      </p:sp>
      <p:sp>
        <p:nvSpPr>
          <p:cNvPr id="4" name="Right Brace 3"/>
          <p:cNvSpPr/>
          <p:nvPr/>
        </p:nvSpPr>
        <p:spPr>
          <a:xfrm>
            <a:off x="5000625" y="1811604"/>
            <a:ext cx="539750" cy="1712646"/>
          </a:xfrm>
          <a:prstGeom prst="rightBrace">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TextBox 4"/>
          <p:cNvSpPr txBox="1"/>
          <p:nvPr/>
        </p:nvSpPr>
        <p:spPr>
          <a:xfrm>
            <a:off x="5889625" y="1811604"/>
            <a:ext cx="2397125" cy="1477328"/>
          </a:xfrm>
          <a:prstGeom prst="rect">
            <a:avLst/>
          </a:prstGeom>
          <a:noFill/>
        </p:spPr>
        <p:txBody>
          <a:bodyPr wrap="square" rtlCol="0">
            <a:spAutoFit/>
          </a:bodyPr>
          <a:lstStyle/>
          <a:p>
            <a:r>
              <a:rPr lang="en-US" sz="1800" dirty="0" err="1"/>
              <a:t>Informations</a:t>
            </a:r>
            <a:r>
              <a:rPr lang="en-US" sz="1800" dirty="0"/>
              <a:t> </a:t>
            </a:r>
            <a:r>
              <a:rPr lang="en-US" sz="1800" dirty="0" err="1"/>
              <a:t>générales</a:t>
            </a:r>
            <a:r>
              <a:rPr lang="en-US" sz="1800" dirty="0"/>
              <a:t> sur </a:t>
            </a:r>
            <a:r>
              <a:rPr lang="en-US" sz="1800" dirty="0" err="1"/>
              <a:t>tous</a:t>
            </a:r>
            <a:r>
              <a:rPr lang="en-US" sz="1800" dirty="0"/>
              <a:t> les aspects de la vie des </a:t>
            </a:r>
            <a:r>
              <a:rPr lang="en-US" sz="1800" dirty="0" err="1"/>
              <a:t>réfugiés</a:t>
            </a:r>
            <a:r>
              <a:rPr lang="en-US" sz="1800" dirty="0"/>
              <a:t> et des migrants </a:t>
            </a:r>
            <a:r>
              <a:rPr lang="en-US" sz="1800" dirty="0" err="1"/>
              <a:t>à</a:t>
            </a:r>
            <a:r>
              <a:rPr lang="en-US" sz="1800" dirty="0"/>
              <a:t> Chypre</a:t>
            </a:r>
          </a:p>
        </p:txBody>
      </p:sp>
    </p:spTree>
    <p:extLst>
      <p:ext uri="{BB962C8B-B14F-4D97-AF65-F5344CB8AC3E}">
        <p14:creationId xmlns:p14="http://schemas.microsoft.com/office/powerpoint/2010/main" val="3122747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Ministères </a:t>
            </a:r>
            <a:r>
              <a:rPr lang="fr-FR" dirty="0"/>
              <a:t>et services gouvernementaux</a:t>
            </a:r>
            <a:r>
              <a:rPr lang="it-IT" dirty="0"/>
              <a:t> </a:t>
            </a:r>
            <a:endParaRPr lang="en-US" dirty="0"/>
          </a:p>
        </p:txBody>
      </p:sp>
      <p:sp>
        <p:nvSpPr>
          <p:cNvPr id="3" name="Text Placeholder 2"/>
          <p:cNvSpPr>
            <a:spLocks noGrp="1"/>
          </p:cNvSpPr>
          <p:nvPr>
            <p:ph type="body" idx="1"/>
          </p:nvPr>
        </p:nvSpPr>
        <p:spPr>
          <a:xfrm>
            <a:off x="691200" y="1619250"/>
            <a:ext cx="7761600" cy="4604454"/>
          </a:xfrm>
        </p:spPr>
        <p:txBody>
          <a:bodyPr/>
          <a:lstStyle/>
          <a:p>
            <a:pPr marL="342900" indent="-342900"/>
            <a:r>
              <a:rPr lang="fr-FR" sz="2200" dirty="0">
                <a:latin typeface="Arial"/>
                <a:cs typeface="Arial"/>
              </a:rPr>
              <a:t>Département de l'état civil et des migrations du Ministère de l'intérieur</a:t>
            </a:r>
          </a:p>
          <a:p>
            <a:pPr marL="342900" indent="-342900"/>
            <a:r>
              <a:rPr lang="fr-FR" sz="2200" dirty="0">
                <a:latin typeface="Arial"/>
                <a:cs typeface="Arial"/>
              </a:rPr>
              <a:t>Service d'asile du Ministère de l'intérieur </a:t>
            </a:r>
          </a:p>
          <a:p>
            <a:pPr marL="342900" indent="-342900"/>
            <a:r>
              <a:rPr lang="fr-FR" sz="2200" dirty="0">
                <a:latin typeface="Arial"/>
                <a:cs typeface="Arial"/>
              </a:rPr>
              <a:t>bureaux de la police du district de l'immigration </a:t>
            </a:r>
          </a:p>
          <a:p>
            <a:pPr marL="342900" indent="-342900"/>
            <a:r>
              <a:rPr lang="fr-FR" sz="2200" dirty="0">
                <a:latin typeface="Arial"/>
                <a:cs typeface="Arial"/>
              </a:rPr>
              <a:t>Services sociaux</a:t>
            </a:r>
          </a:p>
          <a:p>
            <a:pPr marL="342900" indent="-342900"/>
            <a:r>
              <a:rPr lang="fr-FR" sz="2200" dirty="0">
                <a:latin typeface="Arial"/>
                <a:cs typeface="Arial"/>
              </a:rPr>
              <a:t>Bureau de Lutte contre les trafics d’êtres humains de la police chypriote</a:t>
            </a:r>
          </a:p>
          <a:p>
            <a:pPr marL="342900" indent="-342900"/>
            <a:r>
              <a:rPr lang="fr-FR" sz="2200" dirty="0">
                <a:latin typeface="Arial"/>
                <a:cs typeface="Arial"/>
              </a:rPr>
              <a:t>Département de l’emploi</a:t>
            </a:r>
          </a:p>
          <a:p>
            <a:pPr marL="342900" indent="-342900"/>
            <a:r>
              <a:rPr lang="fr-FR" sz="2200" dirty="0">
                <a:latin typeface="Arial"/>
                <a:cs typeface="Arial"/>
              </a:rPr>
              <a:t>Ministère de la Santé</a:t>
            </a:r>
          </a:p>
          <a:p>
            <a:pPr marL="342900" indent="-342900"/>
            <a:r>
              <a:rPr lang="fr-FR" sz="2200" dirty="0">
                <a:latin typeface="Arial"/>
                <a:cs typeface="Arial"/>
              </a:rPr>
              <a:t>Ministère de </a:t>
            </a:r>
            <a:r>
              <a:rPr lang="fr-FR" sz="2200" dirty="0" smtClean="0">
                <a:latin typeface="Arial"/>
                <a:cs typeface="Arial"/>
              </a:rPr>
              <a:t>l’</a:t>
            </a:r>
            <a:r>
              <a:rPr lang="fr-FR" sz="2200" dirty="0" err="1" smtClean="0">
                <a:latin typeface="Arial"/>
                <a:cs typeface="Arial"/>
              </a:rPr>
              <a:t>Éducatin</a:t>
            </a:r>
            <a:r>
              <a:rPr lang="fr-FR" sz="2200" dirty="0" smtClean="0">
                <a:latin typeface="Arial"/>
                <a:cs typeface="Arial"/>
              </a:rPr>
              <a:t>.</a:t>
            </a:r>
            <a:endParaRPr lang="it-IT" sz="2200" dirty="0">
              <a:latin typeface="Arial"/>
              <a:cs typeface="Arial"/>
            </a:endParaRPr>
          </a:p>
        </p:txBody>
      </p:sp>
    </p:spTree>
    <p:extLst>
      <p:ext uri="{BB962C8B-B14F-4D97-AF65-F5344CB8AC3E}">
        <p14:creationId xmlns:p14="http://schemas.microsoft.com/office/powerpoint/2010/main" val="112345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p:cNvSpPr txBox="1"/>
          <p:nvPr/>
        </p:nvSpPr>
        <p:spPr>
          <a:xfrm>
            <a:off x="393793" y="2752517"/>
            <a:ext cx="1888869" cy="430887"/>
          </a:xfrm>
          <a:prstGeom prst="rect">
            <a:avLst/>
          </a:prstGeom>
          <a:noFill/>
        </p:spPr>
        <p:txBody>
          <a:bodyPr wrap="square" rtlCol="0">
            <a:spAutoFit/>
          </a:bodyPr>
          <a:lstStyle/>
          <a:p>
            <a:pPr algn="r"/>
            <a:r>
              <a:rPr lang="en-GB" sz="2200" b="1" dirty="0" smtClean="0"/>
              <a:t>Les ONG</a:t>
            </a:r>
            <a:endParaRPr lang="en-GB" sz="2200" b="1" dirty="0"/>
          </a:p>
        </p:txBody>
      </p:sp>
      <p:sp>
        <p:nvSpPr>
          <p:cNvPr id="4" name="TextBox 3"/>
          <p:cNvSpPr txBox="1"/>
          <p:nvPr/>
        </p:nvSpPr>
        <p:spPr>
          <a:xfrm>
            <a:off x="2730501" y="984251"/>
            <a:ext cx="6413499" cy="4401205"/>
          </a:xfrm>
          <a:prstGeom prst="rect">
            <a:avLst/>
          </a:prstGeom>
          <a:noFill/>
        </p:spPr>
        <p:txBody>
          <a:bodyPr wrap="square" rtlCol="0">
            <a:spAutoFit/>
          </a:bodyPr>
          <a:lstStyle/>
          <a:p>
            <a:pPr marL="285750" indent="-285750">
              <a:lnSpc>
                <a:spcPct val="140000"/>
              </a:lnSpc>
              <a:buFont typeface="Arial"/>
              <a:buChar char="•"/>
            </a:pPr>
            <a:r>
              <a:rPr lang="fr-FR" sz="2000" dirty="0"/>
              <a:t>Centres d’Information pour les </a:t>
            </a:r>
            <a:r>
              <a:rPr lang="fr-FR" sz="2000" dirty="0" smtClean="0"/>
              <a:t>migrants (</a:t>
            </a:r>
            <a:r>
              <a:rPr lang="en-IE" sz="2000" dirty="0" smtClean="0">
                <a:hlinkClick r:id="rId3"/>
              </a:rPr>
              <a:t>www.mihub.eu/en</a:t>
            </a:r>
            <a:r>
              <a:rPr lang="en-IE" sz="2000" dirty="0"/>
              <a:t>)</a:t>
            </a:r>
            <a:endParaRPr lang="en-US" sz="2000" dirty="0" smtClean="0"/>
          </a:p>
          <a:p>
            <a:pPr marL="285750" indent="-285750">
              <a:lnSpc>
                <a:spcPct val="140000"/>
              </a:lnSpc>
              <a:buFont typeface="Arial"/>
              <a:buChar char="•"/>
            </a:pPr>
            <a:r>
              <a:rPr lang="en-US" sz="2000" dirty="0" smtClean="0"/>
              <a:t>Caritas Cyprus (</a:t>
            </a:r>
            <a:r>
              <a:rPr lang="en-US" sz="2000" dirty="0" smtClean="0">
                <a:hlinkClick r:id="rId4"/>
              </a:rPr>
              <a:t>www.caritascyprus.org</a:t>
            </a:r>
            <a:r>
              <a:rPr lang="en-US" sz="2000" dirty="0"/>
              <a:t>)</a:t>
            </a:r>
            <a:endParaRPr lang="en-US" sz="2000" dirty="0" smtClean="0"/>
          </a:p>
          <a:p>
            <a:pPr marL="285750" indent="-285750">
              <a:lnSpc>
                <a:spcPct val="140000"/>
              </a:lnSpc>
              <a:buFont typeface="Arial"/>
              <a:buChar char="•"/>
            </a:pPr>
            <a:r>
              <a:rPr lang="en-US" sz="2000" dirty="0" smtClean="0"/>
              <a:t>KISA – </a:t>
            </a:r>
            <a:r>
              <a:rPr lang="fr-FR" sz="2000" kern="1200" dirty="0">
                <a:solidFill>
                  <a:schemeClr val="tx1"/>
                </a:solidFill>
              </a:rPr>
              <a:t>Action pour l’Égalité, l’Assistance, la lutte contre le </a:t>
            </a:r>
            <a:r>
              <a:rPr lang="fr-FR" sz="2000" kern="1200" dirty="0" smtClean="0">
                <a:solidFill>
                  <a:schemeClr val="tx1"/>
                </a:solidFill>
              </a:rPr>
              <a:t>racisme</a:t>
            </a:r>
            <a:r>
              <a:rPr lang="en-US" sz="2000" dirty="0"/>
              <a:t> </a:t>
            </a:r>
            <a:r>
              <a:rPr lang="en-US" sz="2000" dirty="0" smtClean="0"/>
              <a:t>(</a:t>
            </a:r>
            <a:r>
              <a:rPr lang="en-US" sz="2000" dirty="0" smtClean="0">
                <a:hlinkClick r:id="rId5"/>
              </a:rPr>
              <a:t>www.kisa.org.cy</a:t>
            </a:r>
            <a:r>
              <a:rPr lang="en-US" sz="2000" dirty="0" smtClean="0"/>
              <a:t>) </a:t>
            </a:r>
          </a:p>
          <a:p>
            <a:pPr marL="285750" indent="-285750">
              <a:lnSpc>
                <a:spcPct val="140000"/>
              </a:lnSpc>
              <a:buFont typeface="Arial"/>
              <a:buChar char="•"/>
            </a:pPr>
            <a:r>
              <a:rPr lang="fr-FR" sz="2000" kern="1200" dirty="0">
                <a:solidFill>
                  <a:schemeClr val="tx1"/>
                </a:solidFill>
              </a:rPr>
              <a:t>Croix Rouge </a:t>
            </a:r>
            <a:r>
              <a:rPr lang="fr-FR" sz="2000" kern="1200" dirty="0" smtClean="0">
                <a:solidFill>
                  <a:schemeClr val="tx1"/>
                </a:solidFill>
              </a:rPr>
              <a:t>chypriote (</a:t>
            </a:r>
            <a:r>
              <a:rPr lang="en-US" sz="2000" dirty="0" smtClean="0">
                <a:hlinkClick r:id="rId6"/>
              </a:rPr>
              <a:t>www.redcross.org.cy</a:t>
            </a:r>
            <a:r>
              <a:rPr lang="en-US" sz="2000" dirty="0"/>
              <a:t>)</a:t>
            </a:r>
            <a:endParaRPr lang="en-US" sz="2000" dirty="0" smtClean="0"/>
          </a:p>
          <a:p>
            <a:pPr marL="285750" indent="-285750">
              <a:lnSpc>
                <a:spcPct val="140000"/>
              </a:lnSpc>
              <a:buFont typeface="Arial"/>
              <a:buChar char="•"/>
            </a:pPr>
            <a:r>
              <a:rPr lang="fr-FR" sz="2000" kern="1200" dirty="0">
                <a:solidFill>
                  <a:schemeClr val="tx1"/>
                </a:solidFill>
              </a:rPr>
              <a:t>Conseil chypriote des </a:t>
            </a:r>
            <a:r>
              <a:rPr lang="fr-FR" sz="2000" kern="1200" dirty="0" smtClean="0">
                <a:solidFill>
                  <a:schemeClr val="tx1"/>
                </a:solidFill>
              </a:rPr>
              <a:t>Réfugiés (</a:t>
            </a:r>
            <a:r>
              <a:rPr lang="en-US" sz="2000" dirty="0" smtClean="0">
                <a:hlinkClick r:id="rId7"/>
              </a:rPr>
              <a:t>www.cyrefugeecouncil.org</a:t>
            </a:r>
            <a:r>
              <a:rPr lang="en-US" sz="2000" dirty="0" smtClean="0"/>
              <a:t>) </a:t>
            </a:r>
          </a:p>
          <a:p>
            <a:pPr marL="285750" indent="-285750">
              <a:lnSpc>
                <a:spcPct val="140000"/>
              </a:lnSpc>
              <a:buFont typeface="Arial"/>
              <a:buChar char="•"/>
            </a:pPr>
            <a:r>
              <a:rPr lang="fr-FR" sz="2000" kern="1200" dirty="0">
                <a:solidFill>
                  <a:schemeClr val="tx1"/>
                </a:solidFill>
              </a:rPr>
              <a:t>centre de police Hope for </a:t>
            </a:r>
            <a:r>
              <a:rPr lang="fr-FR" sz="2000" kern="1200" dirty="0" err="1">
                <a:solidFill>
                  <a:schemeClr val="tx1"/>
                </a:solidFill>
              </a:rPr>
              <a:t>Children</a:t>
            </a:r>
            <a:r>
              <a:rPr lang="fr-FR" sz="2000" kern="1200" dirty="0">
                <a:solidFill>
                  <a:schemeClr val="tx1"/>
                </a:solidFill>
              </a:rPr>
              <a:t> </a:t>
            </a:r>
            <a:r>
              <a:rPr lang="fr-FR" sz="2000" kern="1200" dirty="0" smtClean="0">
                <a:solidFill>
                  <a:schemeClr val="tx1"/>
                </a:solidFill>
              </a:rPr>
              <a:t>CRC (</a:t>
            </a:r>
            <a:r>
              <a:rPr lang="en-US" sz="2000" dirty="0" smtClean="0">
                <a:hlinkClick r:id="rId8"/>
              </a:rPr>
              <a:t>www.uncrcpc.org</a:t>
            </a:r>
            <a:r>
              <a:rPr lang="en-US" sz="2000" dirty="0"/>
              <a:t>)</a:t>
            </a:r>
            <a:endParaRPr lang="en-US"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3149</TotalTime>
  <Words>3028</Words>
  <Application>Microsoft Macintosh PowerPoint</Application>
  <PresentationFormat>Presentazione su schermo (4:3)</PresentationFormat>
  <Paragraphs>242</Paragraphs>
  <Slides>20</Slides>
  <Notes>20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20</vt:i4>
      </vt:variant>
    </vt:vector>
  </HeadingPairs>
  <TitlesOfParts>
    <vt:vector size="24" baseType="lpstr">
      <vt:lpstr>Montserrat</vt:lpstr>
      <vt:lpstr>Wingdings</vt:lpstr>
      <vt:lpstr>Arial</vt:lpstr>
      <vt:lpstr>EngagePowerpoint Template</vt:lpstr>
      <vt:lpstr>Accès à l'information sur votre nouveau pays – Chypre</vt:lpstr>
      <vt:lpstr>Présenter le problème </vt:lpstr>
      <vt:lpstr>Perdu ou confus?</vt:lpstr>
      <vt:lpstr>Presentazione di PowerPoint</vt:lpstr>
      <vt:lpstr>Presentazione di PowerPoint</vt:lpstr>
      <vt:lpstr>Presentazione di PowerPoint</vt:lpstr>
      <vt:lpstr>Websites</vt:lpstr>
      <vt:lpstr>Ministères et services gouvernementaux </vt:lpstr>
      <vt:lpstr>Presentazione di PowerPoint</vt:lpstr>
      <vt:lpstr>Presentazione di PowerPoint</vt:lpstr>
      <vt:lpstr>Organismes de surveillance indépendants </vt:lpstr>
      <vt:lpstr>Municipalités </vt:lpstr>
      <vt:lpstr>Cours d’apprentissage de langue </vt:lpstr>
      <vt:lpstr>Autres organisations </vt:lpstr>
      <vt:lpstr>Rester informé </vt:lpstr>
      <vt:lpstr>Practique </vt:lpstr>
      <vt:lpstr>Practique</vt:lpstr>
      <vt:lpstr>Sites Web des services  administratifs </vt:lpstr>
      <vt:lpstr>Projets et organisations qui proposent  des cours d’apprentissage  de langue grecque</vt:lpstr>
      <vt:lpstr>Merci!</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ts_SC®</cp:lastModifiedBy>
  <cp:revision>43</cp:revision>
  <cp:lastPrinted>2018-10-12T13:28:24Z</cp:lastPrinted>
  <dcterms:created xsi:type="dcterms:W3CDTF">2017-10-27T16:23:16Z</dcterms:created>
  <dcterms:modified xsi:type="dcterms:W3CDTF">2018-10-12T14:22:22Z</dcterms:modified>
</cp:coreProperties>
</file>