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2"/>
  </p:notesMasterIdLst>
  <p:sldIdLst>
    <p:sldId id="256" r:id="rId2"/>
    <p:sldId id="275" r:id="rId3"/>
    <p:sldId id="261" r:id="rId4"/>
    <p:sldId id="277" r:id="rId5"/>
    <p:sldId id="278" r:id="rId6"/>
    <p:sldId id="276" r:id="rId7"/>
    <p:sldId id="279" r:id="rId8"/>
    <p:sldId id="281" r:id="rId9"/>
    <p:sldId id="259" r:id="rId10"/>
    <p:sldId id="282" r:id="rId11"/>
    <p:sldId id="283" r:id="rId12"/>
    <p:sldId id="284" r:id="rId13"/>
    <p:sldId id="285" r:id="rId14"/>
    <p:sldId id="286" r:id="rId15"/>
    <p:sldId id="287" r:id="rId16"/>
    <p:sldId id="288" r:id="rId17"/>
    <p:sldId id="289" r:id="rId18"/>
    <p:sldId id="280" r:id="rId19"/>
    <p:sldId id="290" r:id="rId20"/>
    <p:sldId id="291" r:id="rId21"/>
  </p:sldIdLst>
  <p:sldSz cx="9144000" cy="6858000" type="screen4x3"/>
  <p:notesSz cx="6858000" cy="9144000"/>
  <p:embeddedFontLst>
    <p:embeddedFont>
      <p:font typeface="Arial Unicode MS" panose="020B0604020202020204" pitchFamily="34" charset="-128"/>
      <p:regular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47" autoAdjust="0"/>
  </p:normalViewPr>
  <p:slideViewPr>
    <p:cSldViewPr snapToGrid="0" snapToObjects="1">
      <p:cViewPr varScale="1">
        <p:scale>
          <a:sx n="78" d="100"/>
          <a:sy n="78" d="100"/>
        </p:scale>
        <p:origin x="159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mbudsman.gov.c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upport-refugees.e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يهدف هذا المورد إلى مساعدة المهاجرين واللاجئين في سعيهم للوصول إلى معلومات مهمة في مجتمعاتهم الجديدة. ويناقش أهمية الوصول إلى المعلومات منذ بداية وصول بعض الأشخاص إلى بلد جديد وعبر عملية الاندماج. ومن ثم يبين ويوضح المصادر المختلفة حيث يمكن للمهاجرين واللاجئين العثور على مزيد من المعلومات في قبرص</a:t>
            </a:r>
            <a:r>
              <a:rPr lang="en-GB" sz="1100" kern="1200" dirty="0" smtClean="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7713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r>
              <a:rPr lang="ar-SA" sz="1100" kern="1200" dirty="0" smtClean="0">
                <a:solidFill>
                  <a:schemeClr val="tx1"/>
                </a:solidFill>
                <a:effectLst/>
                <a:latin typeface="+mn-lt"/>
                <a:ea typeface="+mn-ea"/>
                <a:cs typeface="+mn-cs"/>
              </a:rPr>
              <a:t>وهناك أيضًا بعض مجموعات المتطوعين التي تقدم الكثير من الدعم خاصة للمهاجرين واللاجئين المستضعفين. يساعدونهم في العديد من الطرق المختلفة. على سبيل المثال ، يقومون بجمع </a:t>
            </a:r>
            <a:r>
              <a:rPr lang="ar-JO" sz="1100" kern="1200" dirty="0" smtClean="0">
                <a:solidFill>
                  <a:schemeClr val="tx1"/>
                </a:solidFill>
                <a:effectLst/>
                <a:latin typeface="+mn-lt"/>
                <a:ea typeface="+mn-ea"/>
                <a:cs typeface="+mn-cs"/>
              </a:rPr>
              <a:t>الاحتياجات </a:t>
            </a:r>
            <a:r>
              <a:rPr lang="ar-SA" sz="1100" kern="1200" dirty="0" smtClean="0">
                <a:solidFill>
                  <a:schemeClr val="tx1"/>
                </a:solidFill>
                <a:effectLst/>
                <a:latin typeface="+mn-lt"/>
                <a:ea typeface="+mn-ea"/>
                <a:cs typeface="+mn-cs"/>
              </a:rPr>
              <a:t>اليومية الأساسية وتوزيعها على المهاجرين واللاجئين الضعفاء ومساعدتهم في العثور على مساكن وتأثيث منازلهم الجديدة ، وتنظيم دورات تدريبية قصيرة ورحلات اجتماعية أو نشاطات ، ومرافقتهم في مختلف المكاتب الحكومية ، وإطلاعهم على حقوقهم. ومساعدتهم على التنقل في مختلف الإجراءات. بعض هذه المجموعات تشمل:</a:t>
            </a:r>
            <a:endParaRPr lang="en-US" sz="1100" kern="1200" dirty="0" smtClean="0">
              <a:solidFill>
                <a:schemeClr val="tx1"/>
              </a:solidFill>
              <a:effectLst/>
              <a:latin typeface="+mn-lt"/>
              <a:ea typeface="+mn-ea"/>
              <a:cs typeface="+mn-cs"/>
            </a:endParaRPr>
          </a:p>
          <a:p>
            <a:pPr marL="0" indent="0">
              <a:buFontTx/>
              <a:buNone/>
            </a:pPr>
            <a:endParaRPr lang="en-US" dirty="0" smtClean="0"/>
          </a:p>
          <a:p>
            <a:pPr rtl="1"/>
            <a:r>
              <a:rPr lang="en-IE" sz="1100" kern="1200" dirty="0" err="1" smtClean="0">
                <a:solidFill>
                  <a:schemeClr val="tx1"/>
                </a:solidFill>
                <a:effectLst/>
                <a:latin typeface="+mn-lt"/>
                <a:ea typeface="+mn-ea"/>
                <a:cs typeface="+mn-cs"/>
              </a:rPr>
              <a:t>Kofinou</a:t>
            </a:r>
            <a:r>
              <a:rPr lang="en-IE" sz="1100" kern="1200" dirty="0" smtClean="0">
                <a:solidFill>
                  <a:schemeClr val="tx1"/>
                </a:solidFill>
                <a:effectLst/>
                <a:latin typeface="+mn-lt"/>
                <a:ea typeface="+mn-ea"/>
                <a:cs typeface="+mn-cs"/>
              </a:rPr>
              <a:t> We Care </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مجموعة متطوعين تعمل بشكل رئيسي في مركز الاستقبال والسكن للاجئين في كوفينو </a:t>
            </a:r>
            <a:r>
              <a:rPr lang="en-IE" sz="1100" kern="1200" dirty="0" err="1" smtClean="0">
                <a:solidFill>
                  <a:schemeClr val="tx1"/>
                </a:solidFill>
                <a:effectLst/>
                <a:latin typeface="+mn-lt"/>
                <a:ea typeface="+mn-ea"/>
                <a:cs typeface="+mn-cs"/>
              </a:rPr>
              <a:t>Kofinou</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a:t>
            </a:r>
            <a:r>
              <a:rPr lang="en-GB" sz="1100" kern="1200" dirty="0" smtClean="0">
                <a:solidFill>
                  <a:schemeClr val="tx1"/>
                </a:solidFill>
                <a:effectLst/>
                <a:latin typeface="+mn-lt"/>
                <a:ea typeface="+mn-ea"/>
                <a:cs typeface="+mn-cs"/>
              </a:rPr>
              <a:t>OASIS</a:t>
            </a:r>
            <a:r>
              <a:rPr lang="ar-SA" sz="1100" kern="1200" dirty="0" smtClean="0">
                <a:solidFill>
                  <a:schemeClr val="tx1"/>
                </a:solidFill>
                <a:effectLst/>
                <a:latin typeface="+mn-lt"/>
                <a:ea typeface="+mn-ea"/>
                <a:cs typeface="+mn-cs"/>
              </a:rPr>
              <a:t>"    الواحة ومقرها في لارنكا</a:t>
            </a:r>
            <a:endParaRPr lang="en-US" sz="1100" kern="1200" dirty="0" smtClean="0">
              <a:solidFill>
                <a:schemeClr val="tx1"/>
              </a:solidFill>
              <a:effectLst/>
              <a:latin typeface="+mn-lt"/>
              <a:ea typeface="+mn-ea"/>
              <a:cs typeface="+mn-cs"/>
            </a:endParaRPr>
          </a:p>
          <a:p>
            <a:pPr rtl="1"/>
            <a:r>
              <a:rPr lang="en-IE" sz="1100" kern="1200" dirty="0" smtClean="0">
                <a:solidFill>
                  <a:schemeClr val="tx1"/>
                </a:solidFill>
                <a:effectLst/>
                <a:latin typeface="+mn-lt"/>
                <a:ea typeface="+mn-ea"/>
                <a:cs typeface="+mn-cs"/>
              </a:rPr>
              <a:t>“The Learning Refuge”  </a:t>
            </a:r>
            <a:r>
              <a:rPr lang="ar-JO" sz="1100" kern="1200" dirty="0" smtClean="0">
                <a:solidFill>
                  <a:schemeClr val="tx1"/>
                </a:solidFill>
                <a:effectLst/>
                <a:latin typeface="+mn-lt"/>
                <a:ea typeface="+mn-ea"/>
                <a:cs typeface="+mn-cs"/>
              </a:rPr>
              <a:t>ملجأ التعلم </a:t>
            </a:r>
            <a:r>
              <a:rPr lang="ar-SA" sz="1100" kern="1200" dirty="0" smtClean="0">
                <a:solidFill>
                  <a:schemeClr val="tx1"/>
                </a:solidFill>
                <a:effectLst/>
                <a:latin typeface="+mn-lt"/>
                <a:ea typeface="+mn-ea"/>
                <a:cs typeface="+mn-cs"/>
              </a:rPr>
              <a:t>في بافوس </a:t>
            </a:r>
            <a:endParaRPr lang="en-US" sz="1100" kern="1200" dirty="0" smtClean="0">
              <a:solidFill>
                <a:schemeClr val="tx1"/>
              </a:solidFill>
              <a:effectLst/>
              <a:latin typeface="+mn-lt"/>
              <a:ea typeface="+mn-ea"/>
              <a:cs typeface="+mn-cs"/>
            </a:endParaRPr>
          </a:p>
          <a:p>
            <a:pPr rtl="1"/>
            <a:r>
              <a:rPr lang="en-IE" sz="1100" kern="1200" dirty="0" smtClean="0">
                <a:solidFill>
                  <a:schemeClr val="tx1"/>
                </a:solidFill>
                <a:effectLst/>
                <a:latin typeface="+mn-lt"/>
                <a:ea typeface="+mn-ea"/>
                <a:cs typeface="+mn-cs"/>
              </a:rPr>
              <a:t>AGAPI</a:t>
            </a:r>
            <a:r>
              <a:rPr lang="ar-SA" sz="1100" kern="1200" dirty="0" smtClean="0">
                <a:solidFill>
                  <a:schemeClr val="tx1"/>
                </a:solidFill>
                <a:effectLst/>
                <a:latin typeface="+mn-lt"/>
                <a:ea typeface="+mn-ea"/>
                <a:cs typeface="+mn-cs"/>
              </a:rPr>
              <a:t> في ليماسول.</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يمكنك أيضًا التواصل مع منظمات أخرى تعمل مع مجتمع محدد تنتمي إليه. على سبيل المثال ، لدينا المنظمات التالية:</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رابطة اللاجئين المعترف بهم في قبرص.</a:t>
            </a:r>
            <a:endParaRPr lang="en-US" sz="1100" kern="1200" dirty="0" smtClean="0">
              <a:solidFill>
                <a:schemeClr val="tx1"/>
              </a:solidFill>
              <a:effectLst/>
              <a:latin typeface="+mn-lt"/>
              <a:ea typeface="+mn-ea"/>
              <a:cs typeface="+mn-cs"/>
            </a:endParaRPr>
          </a:p>
          <a:p>
            <a:pPr rtl="1"/>
            <a:r>
              <a:rPr lang="en-GB" sz="1100" kern="1200" dirty="0" err="1" smtClean="0">
                <a:solidFill>
                  <a:schemeClr val="tx1"/>
                </a:solidFill>
                <a:effectLst/>
                <a:latin typeface="+mn-lt"/>
                <a:ea typeface="+mn-ea"/>
                <a:cs typeface="+mn-cs"/>
              </a:rPr>
              <a:t>AcceptCy</a:t>
            </a:r>
            <a:r>
              <a:rPr lang="en-GB"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  الذي يشجع حقوق جميع الأشخاص الذين هم مثليين ، مثلي الجنس ، ثنائي الجنس ، الشذوذ جنسيا و المتحول جنسيا</a:t>
            </a:r>
            <a:r>
              <a:rPr lang="en-GB" sz="1100" kern="1200" dirty="0" smtClean="0">
                <a:solidFill>
                  <a:schemeClr val="tx1"/>
                </a:solidFill>
                <a:effectLst/>
                <a:latin typeface="+mn-lt"/>
                <a:ea typeface="+mn-ea"/>
                <a:cs typeface="+mn-cs"/>
              </a:rPr>
              <a:t> (LGBTI)</a:t>
            </a:r>
            <a:endParaRPr lang="en-US" sz="1100" kern="1200" dirty="0" smtClean="0">
              <a:solidFill>
                <a:schemeClr val="tx1"/>
              </a:solidFill>
              <a:effectLst/>
              <a:latin typeface="+mn-lt"/>
              <a:ea typeface="+mn-ea"/>
              <a:cs typeface="+mn-cs"/>
            </a:endParaRPr>
          </a:p>
          <a:p>
            <a:pPr marL="0" indent="0">
              <a:buFontTx/>
              <a:buNone/>
            </a:pPr>
            <a:endParaRPr lang="en-US" dirty="0"/>
          </a:p>
        </p:txBody>
      </p:sp>
    </p:spTree>
    <p:extLst>
      <p:ext uri="{BB962C8B-B14F-4D97-AF65-F5344CB8AC3E}">
        <p14:creationId xmlns:p14="http://schemas.microsoft.com/office/powerpoint/2010/main" val="1600739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الهيئات الإشرافية المستقلة هي مؤسسات مستقلة ، مما يعني أنها ليست جزءًا من الحكومة أو الخدمات العامة وأنها ليست تابعة لأي منظمة عامة أو خاصة. هذه المؤسسات مسؤولة عن ضمان حماية حقوق المواطنين وحقوق الإنسان بشكل عام. دورهم هو التحقيق والإبلاغ عن الحالات التي يكون فيها سوء المعاملة أو سوء الإدارة نيابة عن السلطات العامة في تطبيق القانون. إذا كنت تعتقد أنك كنت ضحية سوء الادارة وسوء المعاملة ، فيحق لك تقديم شكوى في أحد هذه المكاتب</a:t>
            </a:r>
            <a:r>
              <a:rPr lang="en-GB" sz="1100" kern="1200" dirty="0" smtClean="0">
                <a:solidFill>
                  <a:schemeClr val="tx1"/>
                </a:solidFill>
                <a:effectLst/>
                <a:latin typeface="+mn-lt"/>
                <a:ea typeface="+mn-ea"/>
                <a:cs typeface="+mn-cs"/>
              </a:rPr>
              <a:t>.</a:t>
            </a:r>
          </a:p>
          <a:p>
            <a:pPr rtl="1"/>
            <a:r>
              <a:rPr lang="ar-SA" sz="1100" kern="1200" dirty="0" smtClean="0">
                <a:solidFill>
                  <a:schemeClr val="tx1"/>
                </a:solidFill>
                <a:effectLst/>
                <a:latin typeface="+mn-lt"/>
                <a:ea typeface="+mn-ea"/>
                <a:cs typeface="+mn-cs"/>
              </a:rPr>
              <a:t>أهم جهاز إشرافي مستقل هو </a:t>
            </a:r>
            <a:r>
              <a:rPr lang="ar-SA" sz="1100" b="1" kern="1200" dirty="0" smtClean="0">
                <a:solidFill>
                  <a:schemeClr val="tx1"/>
                </a:solidFill>
                <a:effectLst/>
                <a:latin typeface="+mn-lt"/>
                <a:ea typeface="+mn-ea"/>
                <a:cs typeface="+mn-cs"/>
              </a:rPr>
              <a:t>أمين المظالم</a:t>
            </a:r>
            <a:r>
              <a:rPr lang="ar-SA" sz="1100" kern="1200" dirty="0" smtClean="0">
                <a:solidFill>
                  <a:schemeClr val="tx1"/>
                </a:solidFill>
                <a:effectLst/>
                <a:latin typeface="+mn-lt"/>
                <a:ea typeface="+mn-ea"/>
                <a:cs typeface="+mn-cs"/>
              </a:rPr>
              <a:t> ، وهو </a:t>
            </a:r>
            <a:r>
              <a:rPr lang="ar-SA" sz="1100" b="1" kern="1200" dirty="0" smtClean="0">
                <a:solidFill>
                  <a:schemeClr val="tx1"/>
                </a:solidFill>
                <a:effectLst/>
                <a:latin typeface="+mn-lt"/>
                <a:ea typeface="+mn-ea"/>
                <a:cs typeface="+mn-cs"/>
              </a:rPr>
              <a:t>مفوض إدارة وحماية حقوق الإنسان </a:t>
            </a:r>
            <a:r>
              <a:rPr lang="en-GB" sz="1100" b="1"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r>
              <a:rPr lang="en-GB" sz="1100" u="sng" kern="1200" dirty="0" smtClean="0">
                <a:solidFill>
                  <a:schemeClr val="tx1"/>
                </a:solidFill>
                <a:effectLst/>
                <a:latin typeface="+mn-lt"/>
                <a:ea typeface="+mn-ea"/>
                <a:cs typeface="+mn-cs"/>
                <a:hlinkClick r:id="rId3"/>
              </a:rPr>
              <a:t>www.ombudsman.gov.cy</a:t>
            </a:r>
            <a:endParaRPr lang="en-GB" sz="1100" u="sng"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يمكنك الاتصال بأمين المظالم إذا كنت تعتقد أن</a:t>
            </a:r>
            <a:r>
              <a:rPr lang="en-GB" sz="1100" kern="1200" dirty="0" smtClean="0">
                <a:solidFill>
                  <a:schemeClr val="tx1"/>
                </a:solidFill>
                <a:effectLst/>
                <a:latin typeface="+mn-lt"/>
                <a:ea typeface="+mn-ea"/>
                <a:cs typeface="+mn-cs"/>
              </a:rPr>
              <a:t>:</a:t>
            </a:r>
          </a:p>
          <a:p>
            <a:pPr lvl="0" rtl="1"/>
            <a:r>
              <a:rPr lang="ar-SA" sz="1100" kern="1200" dirty="0" smtClean="0">
                <a:solidFill>
                  <a:schemeClr val="tx1"/>
                </a:solidFill>
                <a:effectLst/>
                <a:latin typeface="+mn-lt"/>
                <a:ea typeface="+mn-ea"/>
                <a:cs typeface="+mn-cs"/>
              </a:rPr>
              <a:t>ﺗﻨﺎوﻟﺖ وكالة ﻋﺎﻣﺔ أو ﻣﻮﻇﻒ ﻋﻤﻮﻣﻲ ﻗﻀﻴﺘﻚ ﺑﻄﺮﻳﻘﺔ ﻏﻴﺮ ﻋﺎدﻟﺔ أو ﻣﺨﺎﻟﻔﺔ ﻟﻠﻘﻮاﻧﻴﻦ أو ﻟﻤﺒﺎدئ اﻟﻘﺎﻧﻮن اﻹداري أو ﺗﺄﺧﺮت ﺑﺸﻜﻞ ﻏﻴﺮ ﻣﺒﺮر ﻟﻠﺮد ﻋﻠﻰ ﻃﻠﺒﻚ</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 أساءت لك هيئة عامة أو خاصة بسبب جنسك أو عرقك أو طائفتك أو المجتمع الذي تنتمي إليه أو لغتك أو لونك أو عمرك أو إعاقتك أو ميولك الجنسية أو دينك أو معتقدك السياسي أو غيره من المعتقدات.</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a:t>
            </a:r>
            <a:r>
              <a:rPr lang="ar-SA" sz="1100" kern="1200" dirty="0" smtClean="0">
                <a:solidFill>
                  <a:schemeClr val="tx1"/>
                </a:solidFill>
                <a:effectLst/>
                <a:latin typeface="+mn-lt"/>
                <a:ea typeface="+mn-ea"/>
                <a:cs typeface="+mn-cs"/>
              </a:rPr>
              <a:t>  انتهاك أي من حقوقك (على سبيل المثال ، الوصول إلى العمل والتعليم والصحة) بسبب الإعاقة</a:t>
            </a:r>
            <a:endParaRPr lang="en-US" sz="1100" kern="1200" dirty="0" smtClean="0">
              <a:solidFill>
                <a:schemeClr val="tx1"/>
              </a:solidFill>
              <a:effectLst/>
              <a:latin typeface="+mn-lt"/>
              <a:ea typeface="+mn-ea"/>
              <a:cs typeface="+mn-cs"/>
            </a:endParaRPr>
          </a:p>
          <a:p>
            <a:pPr>
              <a:buNone/>
            </a:pPr>
            <a:endParaRPr lang="en-US" dirty="0" smtClean="0"/>
          </a:p>
          <a:p>
            <a:pPr>
              <a:buNone/>
            </a:pPr>
            <a:r>
              <a:rPr lang="ar-SA" sz="1100" kern="1200" dirty="0" smtClean="0">
                <a:solidFill>
                  <a:schemeClr val="tx1"/>
                </a:solidFill>
                <a:effectLst/>
                <a:latin typeface="+mn-lt"/>
                <a:ea typeface="+mn-ea"/>
                <a:cs typeface="+mn-cs"/>
              </a:rPr>
              <a:t>الهيئات الإشرافية المستقلة الأخرى هي</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مفوض حقوق وقانون الطفل </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الهيئة المستقلة للتحقيق في الادعاءات والشكاوى ضد الشرطة</a:t>
            </a:r>
            <a:endParaRPr lang="en-US" sz="1100" kern="1200" dirty="0" smtClean="0">
              <a:solidFill>
                <a:schemeClr val="tx1"/>
              </a:solidFill>
              <a:effectLst/>
              <a:latin typeface="+mn-lt"/>
              <a:ea typeface="+mn-ea"/>
              <a:cs typeface="+mn-cs"/>
            </a:endParaRPr>
          </a:p>
          <a:p>
            <a:pPr>
              <a:buNone/>
            </a:pPr>
            <a:endParaRPr lang="en-US" dirty="0" smtClean="0"/>
          </a:p>
          <a:p>
            <a:pPr>
              <a:buNone/>
            </a:pPr>
            <a:endParaRPr lang="en-US" dirty="0"/>
          </a:p>
        </p:txBody>
      </p:sp>
    </p:spTree>
    <p:extLst>
      <p:ext uri="{BB962C8B-B14F-4D97-AF65-F5344CB8AC3E}">
        <p14:creationId xmlns:p14="http://schemas.microsoft.com/office/powerpoint/2010/main" val="1073940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قد تكون السلطات المحلية والبلديات مفيدة جدًا لإدماجك في المجتمع الجديد. تنظم عدة بلديات أنشطة تتعلق بالتكامل ، من دورات اللغة اليونانية وخدمات رعاية الأطفال للأطفال دون سن الخامسة إلى المهرجانات متعددة الثقافات. من الصعب سرد قائمة شاملة لجميع البلديات. نشجعكم على التواصل مع البلدية في المنطقة التي تقيمون فيها وفي المناطق المجاورة ، ونسألهم عن الأنشطة التكاملية والثنائية التي يقدمونها. قد يكون بإمكانهم أيضًا تقديم النصح حول الخدمات الأخرى الموجودة في منطقتك والتي يمكن أن تكون مفيدة لك</a:t>
            </a:r>
            <a:r>
              <a:rPr lang="en-GB" sz="1100" kern="1200" dirty="0" smtClean="0">
                <a:solidFill>
                  <a:schemeClr val="tx1"/>
                </a:solidFill>
                <a:effectLst/>
                <a:latin typeface="+mn-lt"/>
                <a:ea typeface="+mn-ea"/>
                <a:cs typeface="+mn-cs"/>
              </a:rPr>
              <a:t>.</a:t>
            </a:r>
          </a:p>
          <a:p>
            <a:pPr>
              <a:buNone/>
            </a:pPr>
            <a:endParaRPr lang="en-US" dirty="0"/>
          </a:p>
        </p:txBody>
      </p:sp>
    </p:spTree>
    <p:extLst>
      <p:ext uri="{BB962C8B-B14F-4D97-AF65-F5344CB8AC3E}">
        <p14:creationId xmlns:p14="http://schemas.microsoft.com/office/powerpoint/2010/main" val="1183766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ربما تكون معرفة اللغة المحلية من أهم الطرق لمساعدتك على الاندماج في مجتمعك الجديد وجعل حياتك اليومية أكثر راحة. في قبرص للأسف ،ان دورات اللغة اليونانية ليست متاحة على نطاق واسع وليست كافية لكل الواصلين حديثا إلى الجزيرة</a:t>
            </a:r>
            <a:r>
              <a:rPr lang="en-GB" sz="1100" kern="1200" dirty="0" smtClean="0">
                <a:solidFill>
                  <a:schemeClr val="tx1"/>
                </a:solidFill>
                <a:effectLst/>
                <a:latin typeface="+mn-lt"/>
                <a:ea typeface="+mn-ea"/>
                <a:cs typeface="+mn-cs"/>
              </a:rPr>
              <a:t>.</a:t>
            </a:r>
          </a:p>
          <a:p>
            <a:pPr>
              <a:buNone/>
            </a:pPr>
            <a:r>
              <a:rPr lang="ar-SA" sz="1100" kern="1200" dirty="0" smtClean="0">
                <a:solidFill>
                  <a:schemeClr val="tx1"/>
                </a:solidFill>
                <a:effectLst/>
                <a:latin typeface="+mn-lt"/>
                <a:ea typeface="+mn-ea"/>
                <a:cs typeface="+mn-cs"/>
              </a:rPr>
              <a:t>في قبرص ، يتم تقديم دورات اللغة بشكل رئيسي من خلال</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وزارة التربية والتعليم من خلال مراكز تعليم الكبار ومعاهد الدولة للتعليم الإضافي</a:t>
            </a:r>
            <a:endParaRPr lang="en-US" dirty="0" smtClean="0">
              <a:effectLst/>
            </a:endParaRPr>
          </a:p>
          <a:p>
            <a:pPr lvl="0" rtl="1"/>
            <a:r>
              <a:rPr lang="ar-SA" sz="1100" kern="1200" dirty="0" smtClean="0">
                <a:solidFill>
                  <a:schemeClr val="tx1"/>
                </a:solidFill>
                <a:effectLst/>
                <a:latin typeface="+mn-lt"/>
                <a:ea typeface="+mn-ea"/>
                <a:cs typeface="+mn-cs"/>
              </a:rPr>
              <a:t>مؤسسات التعليم العالي مثل كلية</a:t>
            </a:r>
            <a:r>
              <a:rPr lang="en-GB" dirty="0" smtClean="0">
                <a:effectLst/>
              </a:rPr>
              <a:t> KES </a:t>
            </a:r>
            <a:r>
              <a:rPr lang="ar-SA" sz="1100" kern="1200" dirty="0" smtClean="0">
                <a:solidFill>
                  <a:schemeClr val="tx1"/>
                </a:solidFill>
                <a:effectLst/>
                <a:latin typeface="+mn-lt"/>
                <a:ea typeface="+mn-ea"/>
                <a:cs typeface="+mn-cs"/>
              </a:rPr>
              <a:t>وجامعة قبرص</a:t>
            </a:r>
            <a:endParaRPr lang="en-US" dirty="0" smtClean="0">
              <a:effectLst/>
            </a:endParaRPr>
          </a:p>
          <a:p>
            <a:pPr lvl="0" rtl="1"/>
            <a:r>
              <a:rPr lang="ar-SA" sz="1100" kern="1200" dirty="0" smtClean="0">
                <a:solidFill>
                  <a:schemeClr val="tx1"/>
                </a:solidFill>
                <a:effectLst/>
                <a:latin typeface="+mn-lt"/>
                <a:ea typeface="+mn-ea"/>
                <a:cs typeface="+mn-cs"/>
              </a:rPr>
              <a:t>مشاريع اللغة</a:t>
            </a:r>
            <a:endParaRPr lang="en-US" dirty="0" smtClean="0">
              <a:effectLst/>
            </a:endParaRPr>
          </a:p>
          <a:p>
            <a:pPr lvl="0" rtl="1"/>
            <a:r>
              <a:rPr lang="ar-SA" sz="1100" kern="1200" dirty="0" smtClean="0">
                <a:solidFill>
                  <a:schemeClr val="tx1"/>
                </a:solidFill>
                <a:effectLst/>
                <a:latin typeface="+mn-lt"/>
                <a:ea typeface="+mn-ea"/>
                <a:cs typeface="+mn-cs"/>
              </a:rPr>
              <a:t>المنظمات غير الحكومية ومنظمات المجتمع المدني </a:t>
            </a:r>
            <a:endParaRPr lang="en-US" dirty="0" smtClean="0">
              <a:effectLst/>
            </a:endParaRPr>
          </a:p>
          <a:p>
            <a:pPr lvl="0" rtl="1"/>
            <a:r>
              <a:rPr lang="ar-SA" sz="1100" kern="1200" dirty="0" smtClean="0">
                <a:solidFill>
                  <a:schemeClr val="tx1"/>
                </a:solidFill>
                <a:effectLst/>
                <a:latin typeface="+mn-lt"/>
                <a:ea typeface="+mn-ea"/>
                <a:cs typeface="+mn-cs"/>
              </a:rPr>
              <a:t>بعض البلديات</a:t>
            </a:r>
            <a:r>
              <a:rPr lang="en-GB" dirty="0" smtClean="0">
                <a:effectLst/>
              </a:rPr>
              <a:t>.</a:t>
            </a:r>
            <a:endParaRPr lang="en-US" dirty="0" smtClean="0">
              <a:effectLst/>
            </a:endParaRPr>
          </a:p>
          <a:p>
            <a:pPr>
              <a:buNone/>
            </a:pPr>
            <a:endParaRPr lang="en-US" dirty="0" smtClean="0"/>
          </a:p>
          <a:p>
            <a:pPr>
              <a:buNone/>
            </a:pPr>
            <a:r>
              <a:rPr lang="ar-SA" sz="1100" kern="1200" dirty="0" smtClean="0">
                <a:solidFill>
                  <a:schemeClr val="tx1"/>
                </a:solidFill>
                <a:effectLst/>
                <a:latin typeface="+mn-lt"/>
                <a:ea typeface="+mn-ea"/>
                <a:cs typeface="+mn-cs"/>
              </a:rPr>
              <a:t>توفر الفقرة الأخيرة من هذا المورد قائمة بمواقع الويب الخاصة بالمؤسسات والمشروعات التي تقدم حاليًا دورات في اللغة اليونانية</a:t>
            </a:r>
            <a:r>
              <a:rPr lang="en-GB" sz="1100" kern="1200" dirty="0" smtClean="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3291345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بالإضافة إلى ما ذكر أعلاه ، هناك العديد من المنظمات الأخرى في قبرص التي تقدم تدريبات وتنظيم أنشطة ثقافية أو غيرها لدعم المهاجرين واللاجئين وتعزيز اندماجهم في المجتمع المحلي. أدناه ، يمكنك العثور على قائمة ببعض منها. عادة ما يقدمون تدريبات وأحداث في أوقات مختلفة من السنة - وقد لا يكون لديهم شيء محدد يجري في الوقت الحالي. لذلك ، فإن أفضل طريقة للبقاء على اطلاع وإمكانية الاستفادة من أنشطتهم هو متابعتهم على وسائل الإعلام الاجتماعية ، وخاصة من خلال الفيسبوك وتويتر والتسجيل في النشرات الإخبارية الخاصة بهم</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بعض هذه المنظمات غير الحكومية تشمل</a:t>
            </a:r>
            <a:r>
              <a:rPr lang="en-GB" sz="1100" kern="1200" dirty="0" smtClean="0">
                <a:solidFill>
                  <a:schemeClr val="tx1"/>
                </a:solidFill>
                <a:effectLst/>
                <a:latin typeface="+mn-lt"/>
                <a:ea typeface="+mn-ea"/>
                <a:cs typeface="+mn-cs"/>
              </a:rPr>
              <a:t>:</a:t>
            </a:r>
          </a:p>
          <a:p>
            <a:pPr lvl="0" rtl="1"/>
            <a:r>
              <a:rPr lang="ar-SA" sz="1100" kern="1200" dirty="0" smtClean="0">
                <a:solidFill>
                  <a:schemeClr val="tx1"/>
                </a:solidFill>
                <a:effectLst/>
                <a:latin typeface="+mn-lt"/>
                <a:ea typeface="+mn-ea"/>
                <a:cs typeface="+mn-cs"/>
              </a:rPr>
              <a:t>كارديت </a:t>
            </a:r>
            <a:endParaRPr lang="en-US" dirty="0" smtClean="0">
              <a:effectLst/>
            </a:endParaRPr>
          </a:p>
          <a:p>
            <a:pPr lvl="0" rtl="1"/>
            <a:r>
              <a:rPr lang="ar-SA" sz="1100" kern="1200" dirty="0" smtClean="0">
                <a:solidFill>
                  <a:schemeClr val="tx1"/>
                </a:solidFill>
                <a:effectLst/>
                <a:latin typeface="+mn-lt"/>
                <a:ea typeface="+mn-ea"/>
                <a:cs typeface="+mn-cs"/>
              </a:rPr>
              <a:t>مركز سنثسز</a:t>
            </a:r>
            <a:endParaRPr lang="en-US" dirty="0" smtClean="0">
              <a:effectLst/>
            </a:endParaRPr>
          </a:p>
          <a:p>
            <a:pPr lvl="0" rtl="1"/>
            <a:r>
              <a:rPr lang="ar-SA" sz="1100" kern="1200" dirty="0" smtClean="0">
                <a:solidFill>
                  <a:schemeClr val="tx1"/>
                </a:solidFill>
                <a:effectLst/>
                <a:latin typeface="+mn-lt"/>
                <a:ea typeface="+mn-ea"/>
                <a:cs typeface="+mn-cs"/>
              </a:rPr>
              <a:t>ايكتاس</a:t>
            </a:r>
            <a:endParaRPr lang="en-US" dirty="0" smtClean="0">
              <a:effectLst/>
            </a:endParaRPr>
          </a:p>
          <a:p>
            <a:pPr lvl="0" rtl="1"/>
            <a:r>
              <a:rPr lang="ar-SA" sz="1100" kern="1200" dirty="0" smtClean="0">
                <a:solidFill>
                  <a:schemeClr val="tx1"/>
                </a:solidFill>
                <a:effectLst/>
                <a:latin typeface="+mn-lt"/>
                <a:ea typeface="+mn-ea"/>
                <a:cs typeface="+mn-cs"/>
              </a:rPr>
              <a:t>مركز دعم المنظمات غير الحكومية</a:t>
            </a:r>
            <a:endParaRPr lang="en-US" dirty="0" smtClean="0">
              <a:effectLst/>
            </a:endParaRPr>
          </a:p>
          <a:p>
            <a:pPr lvl="0" rtl="1"/>
            <a:r>
              <a:rPr lang="ar-SA" sz="1100" kern="1200" dirty="0" smtClean="0">
                <a:solidFill>
                  <a:schemeClr val="tx1"/>
                </a:solidFill>
                <a:effectLst/>
                <a:latin typeface="+mn-lt"/>
                <a:ea typeface="+mn-ea"/>
                <a:cs typeface="+mn-cs"/>
              </a:rPr>
              <a:t>قبرص أوير</a:t>
            </a:r>
            <a:r>
              <a:rPr lang="ar-JO" sz="1100" kern="1200" dirty="0" smtClean="0">
                <a:solidFill>
                  <a:schemeClr val="tx1"/>
                </a:solidFill>
                <a:effectLst/>
                <a:latin typeface="+mn-lt"/>
                <a:ea typeface="+mn-ea"/>
                <a:cs typeface="+mn-cs"/>
              </a:rPr>
              <a:t>   </a:t>
            </a:r>
            <a:endParaRPr lang="en-US" dirty="0" smtClean="0">
              <a:effectLst/>
            </a:endParaRPr>
          </a:p>
          <a:p>
            <a:pPr>
              <a:buNone/>
            </a:pPr>
            <a:endParaRPr lang="en-US" dirty="0" smtClean="0"/>
          </a:p>
          <a:p>
            <a:pPr>
              <a:buNone/>
            </a:pPr>
            <a:r>
              <a:rPr lang="ar-SA" sz="1100" kern="1200" dirty="0" smtClean="0">
                <a:solidFill>
                  <a:schemeClr val="tx1"/>
                </a:solidFill>
                <a:effectLst/>
                <a:latin typeface="+mn-lt"/>
                <a:ea typeface="+mn-ea"/>
                <a:cs typeface="+mn-cs"/>
              </a:rPr>
              <a:t>لمزيد من المعلومات حول كل منظمات المجتمع المدني والمنظمات التطوعية المسجلة في قبرص يمكنك التحقق من قواعد البيانات من المجلس التنسيقي الطوعي بانكبريان والمنظمات غير الحكومية في قبرص</a:t>
            </a:r>
            <a:r>
              <a:rPr lang="en-GB" sz="1100" kern="1200" dirty="0" smtClean="0">
                <a:solidFill>
                  <a:schemeClr val="tx1"/>
                </a:solidFill>
                <a:effectLst/>
                <a:latin typeface="+mn-lt"/>
                <a:ea typeface="+mn-ea"/>
                <a:cs typeface="+mn-cs"/>
              </a:rPr>
              <a:t>.</a:t>
            </a:r>
          </a:p>
          <a:p>
            <a:pPr>
              <a:buNone/>
            </a:pPr>
            <a:endParaRPr lang="en-US" dirty="0"/>
          </a:p>
        </p:txBody>
      </p:sp>
    </p:spTree>
    <p:extLst>
      <p:ext uri="{BB962C8B-B14F-4D97-AF65-F5344CB8AC3E}">
        <p14:creationId xmlns:p14="http://schemas.microsoft.com/office/powerpoint/2010/main" val="165780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أخيرًا ، ما الذي تحتاج إلى فعله لتبقى على اطلاع بأحدث المعلومات أو الأحداث التي قد تهمك؟</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هذه بعض الاقتراحات</a:t>
            </a:r>
            <a:r>
              <a:rPr lang="en-GB" sz="1100" kern="1200" dirty="0" smtClean="0">
                <a:solidFill>
                  <a:schemeClr val="tx1"/>
                </a:solidFill>
                <a:effectLst/>
                <a:latin typeface="+mn-lt"/>
                <a:ea typeface="+mn-ea"/>
                <a:cs typeface="+mn-cs"/>
              </a:rPr>
              <a:t>:</a:t>
            </a:r>
          </a:p>
          <a:p>
            <a:pPr lvl="0" rtl="1"/>
            <a:r>
              <a:rPr lang="ar-SA" sz="1100" kern="1200" dirty="0" smtClean="0">
                <a:solidFill>
                  <a:schemeClr val="tx1"/>
                </a:solidFill>
                <a:effectLst/>
                <a:latin typeface="+mn-lt"/>
                <a:ea typeface="+mn-ea"/>
                <a:cs typeface="+mn-cs"/>
              </a:rPr>
              <a:t>اتبع حسابات وسائل الاعلام الاجتماعية والتسجيل في النشرات الإخبارية الخاصة بهم</a:t>
            </a:r>
            <a:endParaRPr lang="en-US" dirty="0" smtClean="0">
              <a:effectLst/>
            </a:endParaRPr>
          </a:p>
          <a:p>
            <a:pPr lvl="0" rtl="1"/>
            <a:r>
              <a:rPr lang="ar-SA" sz="1100" kern="1200" dirty="0" smtClean="0">
                <a:solidFill>
                  <a:schemeClr val="tx1"/>
                </a:solidFill>
                <a:effectLst/>
                <a:latin typeface="+mn-lt"/>
                <a:ea typeface="+mn-ea"/>
                <a:cs typeface="+mn-cs"/>
              </a:rPr>
              <a:t>حضور الأحداث العامة التي ينظمونها</a:t>
            </a:r>
            <a:endParaRPr lang="en-US" dirty="0" smtClean="0">
              <a:effectLst/>
            </a:endParaRPr>
          </a:p>
          <a:p>
            <a:pPr lvl="0" rtl="1"/>
            <a:r>
              <a:rPr lang="ar-SA" sz="1100" kern="1200" dirty="0" smtClean="0">
                <a:solidFill>
                  <a:schemeClr val="tx1"/>
                </a:solidFill>
                <a:effectLst/>
                <a:latin typeface="+mn-lt"/>
                <a:ea typeface="+mn-ea"/>
                <a:cs typeface="+mn-cs"/>
              </a:rPr>
              <a:t>حضور الأحداث المتخصصة حيث يناقشون هذه القضايا</a:t>
            </a:r>
            <a:endParaRPr lang="en-US" dirty="0" smtClean="0">
              <a:effectLst/>
            </a:endParaRPr>
          </a:p>
          <a:p>
            <a:pPr lvl="0" rtl="1"/>
            <a:r>
              <a:rPr lang="ar-SA" sz="1100" kern="1200" dirty="0" smtClean="0">
                <a:solidFill>
                  <a:schemeClr val="tx1"/>
                </a:solidFill>
                <a:effectLst/>
                <a:latin typeface="+mn-lt"/>
                <a:ea typeface="+mn-ea"/>
                <a:cs typeface="+mn-cs"/>
              </a:rPr>
              <a:t>انخرط أكثر مع مجتمعك ، والمجموعات التطوعية والمجتمعية</a:t>
            </a:r>
            <a:endParaRPr lang="en-US" dirty="0" smtClean="0">
              <a:effectLst/>
            </a:endParaRPr>
          </a:p>
          <a:p>
            <a:pPr lvl="0" rtl="1"/>
            <a:r>
              <a:rPr lang="ar-SA" sz="1100" kern="1200" dirty="0" smtClean="0">
                <a:solidFill>
                  <a:schemeClr val="tx1"/>
                </a:solidFill>
                <a:effectLst/>
                <a:latin typeface="+mn-lt"/>
                <a:ea typeface="+mn-ea"/>
                <a:cs typeface="+mn-cs"/>
              </a:rPr>
              <a:t>اﺗﺒﻊ اﻟﻤﻮاﻗﻊ اﻷﺧﺮى اﻟﻤﻌﺮوﻓﺔ ﺑﺸﻜﻞ ﺟﻴﺪ اﻟﺘﻲ ﺗﻌﺰز اﻷﺣﺪاث</a:t>
            </a:r>
            <a:endParaRPr lang="en-US" dirty="0" smtClean="0">
              <a:effectLst/>
            </a:endParaRPr>
          </a:p>
          <a:p>
            <a:pPr>
              <a:buNone/>
            </a:pPr>
            <a:endParaRPr lang="en-US" dirty="0" smtClean="0"/>
          </a:p>
          <a:p>
            <a:pPr>
              <a:buNone/>
            </a:pPr>
            <a:endParaRPr lang="en-US" dirty="0"/>
          </a:p>
        </p:txBody>
      </p:sp>
    </p:spTree>
    <p:extLst>
      <p:ext uri="{BB962C8B-B14F-4D97-AF65-F5344CB8AC3E}">
        <p14:creationId xmlns:p14="http://schemas.microsoft.com/office/powerpoint/2010/main" val="1271694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فانيسا عمرها 26 سنة. إنها تقيم مؤقتًا مع صديقك. لقد كانت في البلاد لمدة عامين تعمل مع صاحب العمل المسيئ. قررت ترك وظيفتها ولكنها تحتاج إلى مواصلة العمل هنا من أجل دعم عائلتها في بلدها. لا تعرف ماذا تفعل الآن وتخشى أن يتم إعادتها إلى بلدها منذ تركت عملها</a:t>
            </a:r>
            <a:r>
              <a:rPr lang="en-GB"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إنها تحتاج إلى مزيد من المعلومات والمساعدة لمعرفة حقوقها وما الذي عليها أن تفعله بعد ذلك</a:t>
            </a:r>
            <a:r>
              <a:rPr lang="en-GB" sz="1100" kern="1200" dirty="0" smtClean="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10348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ناقش في مجموعة صغيرة وضع خطة حول الخطوات التالية التي يجب أن تتخذها. خذ بالاعتبار أمور مثل</a:t>
            </a:r>
            <a:r>
              <a:rPr lang="en-GB" sz="1100" kern="1200" dirty="0" smtClean="0">
                <a:solidFill>
                  <a:schemeClr val="tx1"/>
                </a:solidFill>
                <a:effectLst/>
                <a:latin typeface="+mn-lt"/>
                <a:ea typeface="+mn-ea"/>
                <a:cs typeface="+mn-cs"/>
              </a:rPr>
              <a:t>:</a:t>
            </a:r>
            <a:endParaRPr lang="en-IE"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ما هي أهم المعلومات التي تحتاجها على الفور؟</a:t>
            </a:r>
            <a:endParaRPr lang="en-US"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ما هي الاحتياجات الأخرى التي ستحتاجها في الأشهر القليلة القادمة؟</a:t>
            </a:r>
            <a:endParaRPr lang="en-US"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ما هي المنظمات أو الخدمات التي يمكن أن تساعدها؟</a:t>
            </a:r>
            <a:endParaRPr lang="en-US"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ما هي الخطوات الأولى التي يجب أن تتخذها؟</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ماذا يمكن أن يكون دور المنظمات المختلفة: مثل أ) السلطات العامة ب) المنظمات غير الحكومية  ج) المتطوعين ومجموعات المجتمع د) السلطات المحلية هـ) الهيئات الإشرافية المستقلة و) أخرى؟</a:t>
            </a:r>
            <a:endParaRPr lang="en-US" sz="1100" kern="1200" dirty="0" smtClean="0">
              <a:solidFill>
                <a:schemeClr val="tx1"/>
              </a:solidFill>
              <a:effectLst/>
              <a:latin typeface="+mn-lt"/>
              <a:ea typeface="+mn-ea"/>
              <a:cs typeface="+mn-cs"/>
            </a:endParaRPr>
          </a:p>
          <a:p>
            <a:pPr>
              <a:buNone/>
            </a:pPr>
            <a:endParaRPr lang="en-US" dirty="0"/>
          </a:p>
        </p:txBody>
      </p:sp>
    </p:spTree>
    <p:extLst>
      <p:ext uri="{BB962C8B-B14F-4D97-AF65-F5344CB8AC3E}">
        <p14:creationId xmlns:p14="http://schemas.microsoft.com/office/powerpoint/2010/main" val="1285213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معلومات إضافية - مواقع الانترنت الخاصة بالخدمات </a:t>
            </a: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هذه هي مواقع الإدارات والخدمات الحكومية</a:t>
            </a:r>
            <a:r>
              <a:rPr lang="en-GB" sz="1100" kern="1200" dirty="0" smtClean="0">
                <a:solidFill>
                  <a:schemeClr val="tx1"/>
                </a:solidFill>
                <a:effectLst/>
                <a:latin typeface="+mn-lt"/>
                <a:ea typeface="+mn-ea"/>
                <a:cs typeface="+mn-cs"/>
              </a:rPr>
              <a:t>.</a:t>
            </a:r>
          </a:p>
          <a:p>
            <a:pPr>
              <a:buNone/>
            </a:pPr>
            <a:endParaRPr lang="en-US" dirty="0"/>
          </a:p>
        </p:txBody>
      </p:sp>
    </p:spTree>
    <p:extLst>
      <p:ext uri="{BB962C8B-B14F-4D97-AF65-F5344CB8AC3E}">
        <p14:creationId xmlns:p14="http://schemas.microsoft.com/office/powerpoint/2010/main" val="127680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هذه بعض المنظمات والمشاريع التي تقدم دروس اللغة اليونانية للمهاجرين واللاجئين</a:t>
            </a:r>
            <a:r>
              <a:rPr lang="en-GB" sz="1100" kern="1200" dirty="0" smtClean="0">
                <a:solidFill>
                  <a:schemeClr val="tx1"/>
                </a:solidFill>
                <a:effectLst/>
                <a:latin typeface="+mn-lt"/>
                <a:ea typeface="+mn-ea"/>
                <a:cs typeface="+mn-cs"/>
              </a:rPr>
              <a:t>.</a:t>
            </a:r>
          </a:p>
          <a:p>
            <a:pPr>
              <a:buNone/>
            </a:pPr>
            <a:endParaRPr lang="en-US" dirty="0"/>
          </a:p>
        </p:txBody>
      </p:sp>
    </p:spTree>
    <p:extLst>
      <p:ext uri="{BB962C8B-B14F-4D97-AF65-F5344CB8AC3E}">
        <p14:creationId xmlns:p14="http://schemas.microsoft.com/office/powerpoint/2010/main" val="167523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يحتاج الجميع إلى معلومات حول القانون والتوظيف والتعليم والصحة والإسكان والرياضة والثقافة في المكان الذي يعيشون فيه ، بغض النظر عما إذا كانوا مهاجرين أو محليين. يتصفح الناس الإنترنت باستمرار للعثور على أحدث المعلومات ، سواء من أجل التوظيف أو التعليم العالي أو لمعرفة أحدث فرص الانشطة  أو الأحداث الثقافية</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إن الانتقال إلى بلد جديد كعامل مهاجر أو طالب أو لاجئ دائمًا ما يواجه تحديات. أنت في بيئة جديدة ، غير معروف</a:t>
            </a:r>
            <a:r>
              <a:rPr lang="ar-JO" sz="1100" kern="1200" dirty="0" smtClean="0">
                <a:solidFill>
                  <a:schemeClr val="tx1"/>
                </a:solidFill>
                <a:effectLst/>
                <a:latin typeface="+mn-lt"/>
                <a:ea typeface="+mn-ea"/>
                <a:cs typeface="+mn-cs"/>
              </a:rPr>
              <a:t>ة</a:t>
            </a:r>
            <a:r>
              <a:rPr lang="ar-SA" sz="1100" kern="1200" dirty="0" smtClean="0">
                <a:solidFill>
                  <a:schemeClr val="tx1"/>
                </a:solidFill>
                <a:effectLst/>
                <a:latin typeface="+mn-lt"/>
                <a:ea typeface="+mn-ea"/>
                <a:cs typeface="+mn-cs"/>
              </a:rPr>
              <a:t> لك تمامًا ، على الأرجح بدون نظام دعم قوي وشبكة محلية من حولك. سواء أتيحت لك الفرصة للبحث عن معلومات قبل رحلتك أم لا ، فستظل بحاجة إلى معرفة الكثير من المعلومات الجديدة في البلد الجديد الى ان تستقر فيه. حتى إذا كنت مستقر فيه ستستمرفي البحث لفترة طويلة من الزمن عن معلومات مهمة بالنسبة لحياتك اليومية.</a:t>
            </a:r>
            <a:endParaRPr lang="en-US" dirty="0" smtClean="0"/>
          </a:p>
          <a:p>
            <a:pPr>
              <a:buNone/>
            </a:pPr>
            <a:endParaRPr lang="en-US" dirty="0"/>
          </a:p>
        </p:txBody>
      </p:sp>
    </p:spTree>
    <p:extLst>
      <p:ext uri="{BB962C8B-B14F-4D97-AF65-F5344CB8AC3E}">
        <p14:creationId xmlns:p14="http://schemas.microsoft.com/office/powerpoint/2010/main" val="1348499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51"/>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8" name="Shape 25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buFontTx/>
              <a:buNone/>
            </a:pPr>
            <a:endParaRPr lang="en-US" altLang="en-US" smtClean="0"/>
          </a:p>
        </p:txBody>
      </p:sp>
    </p:spTree>
    <p:extLst>
      <p:ext uri="{BB962C8B-B14F-4D97-AF65-F5344CB8AC3E}">
        <p14:creationId xmlns:p14="http://schemas.microsoft.com/office/powerpoint/2010/main" val="289841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ar-SA" sz="1100" kern="1200" dirty="0" smtClean="0">
                <a:solidFill>
                  <a:schemeClr val="tx1"/>
                </a:solidFill>
                <a:effectLst/>
                <a:latin typeface="+mn-lt"/>
                <a:ea typeface="+mn-ea"/>
                <a:cs typeface="+mn-cs"/>
              </a:rPr>
              <a:t>من المهم للغاية أن يعرف المهاجرون واللاجئون مختلف الإجراءات الرسمية التي يتعين عليهم اتباعها بمجرد وصولهم إلى بلد جديد. إن الوصول إلى هذه المعلومات ، وإلى دليل بسيط يشرح الإجراءات المختلفة ، فإن حقوقهم ومسؤولياتهم يمكن ان تنعكس  بشكل إيجابي على استقرارهم. من ناحية أخرى فان نقص المعلومات يسبب الكثير من الضغط الإضافي ويخلق لهم الصعوبات</a:t>
            </a:r>
            <a:r>
              <a:rPr lang="en-GB" sz="1100" kern="1200" dirty="0" smtClean="0">
                <a:solidFill>
                  <a:schemeClr val="tx1"/>
                </a:solidFill>
                <a:effectLst/>
                <a:latin typeface="+mn-lt"/>
                <a:ea typeface="+mn-ea"/>
                <a:cs typeface="+mn-cs"/>
              </a:rPr>
              <a:t>.</a:t>
            </a:r>
            <a:endParaRPr lang="en-GB" dirty="0"/>
          </a:p>
        </p:txBody>
      </p:sp>
    </p:spTree>
    <p:extLst>
      <p:ext uri="{BB962C8B-B14F-4D97-AF65-F5344CB8AC3E}">
        <p14:creationId xmlns:p14="http://schemas.microsoft.com/office/powerpoint/2010/main" val="188042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وفقا للبحوث التي أجريت في قبرص مع المهاجرين واللاجئين ، فإن أهم المجالات التي يحتاجون إليها للحصول على مزيد من المعلومات هي</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حقوقهم ومسؤولياتهم</a:t>
            </a:r>
            <a:endParaRPr lang="en-US" dirty="0" smtClean="0">
              <a:effectLst/>
            </a:endParaRPr>
          </a:p>
          <a:p>
            <a:pPr lvl="0" rtl="1"/>
            <a:r>
              <a:rPr lang="ar-SA" sz="1100" kern="1200" dirty="0" smtClean="0">
                <a:solidFill>
                  <a:schemeClr val="tx1"/>
                </a:solidFill>
                <a:effectLst/>
                <a:latin typeface="+mn-lt"/>
                <a:ea typeface="+mn-ea"/>
                <a:cs typeface="+mn-cs"/>
              </a:rPr>
              <a:t>الإجراءات الحكومية في كل قسم</a:t>
            </a:r>
            <a:endParaRPr lang="en-US" dirty="0" smtClean="0">
              <a:effectLst/>
            </a:endParaRPr>
          </a:p>
          <a:p>
            <a:pPr lvl="0" rtl="1"/>
            <a:r>
              <a:rPr lang="ar-SA" sz="1100" kern="1200" dirty="0" smtClean="0">
                <a:solidFill>
                  <a:schemeClr val="tx1"/>
                </a:solidFill>
                <a:effectLst/>
                <a:latin typeface="+mn-lt"/>
                <a:ea typeface="+mn-ea"/>
                <a:cs typeface="+mn-cs"/>
              </a:rPr>
              <a:t>التوظيف</a:t>
            </a:r>
            <a:endParaRPr lang="en-US" dirty="0" smtClean="0">
              <a:effectLst/>
            </a:endParaRPr>
          </a:p>
          <a:p>
            <a:pPr lvl="0" rtl="1"/>
            <a:r>
              <a:rPr lang="ar-SA" sz="1100" kern="1200" dirty="0" smtClean="0">
                <a:solidFill>
                  <a:schemeClr val="tx1"/>
                </a:solidFill>
                <a:effectLst/>
                <a:latin typeface="+mn-lt"/>
                <a:ea typeface="+mn-ea"/>
                <a:cs typeface="+mn-cs"/>
              </a:rPr>
              <a:t>الإسكان</a:t>
            </a:r>
            <a:endParaRPr lang="en-US" dirty="0" smtClean="0">
              <a:effectLst/>
            </a:endParaRPr>
          </a:p>
          <a:p>
            <a:pPr lvl="0" rtl="1"/>
            <a:r>
              <a:rPr lang="ar-SA" sz="1100" kern="1200" dirty="0" smtClean="0">
                <a:solidFill>
                  <a:schemeClr val="tx1"/>
                </a:solidFill>
                <a:effectLst/>
                <a:latin typeface="+mn-lt"/>
                <a:ea typeface="+mn-ea"/>
                <a:cs typeface="+mn-cs"/>
              </a:rPr>
              <a:t>تعليم الأطفال</a:t>
            </a:r>
            <a:endParaRPr lang="en-US" dirty="0" smtClean="0">
              <a:effectLst/>
            </a:endParaRPr>
          </a:p>
          <a:p>
            <a:pPr lvl="0" rtl="1"/>
            <a:r>
              <a:rPr lang="ar-SA" sz="1100" kern="1200" dirty="0" smtClean="0">
                <a:solidFill>
                  <a:schemeClr val="tx1"/>
                </a:solidFill>
                <a:effectLst/>
                <a:latin typeface="+mn-lt"/>
                <a:ea typeface="+mn-ea"/>
                <a:cs typeface="+mn-cs"/>
              </a:rPr>
              <a:t>الصحة</a:t>
            </a:r>
            <a:endParaRPr lang="en-US" dirty="0" smtClean="0">
              <a:effectLst/>
            </a:endParaRPr>
          </a:p>
          <a:p>
            <a:pPr lvl="0" rtl="1"/>
            <a:r>
              <a:rPr lang="ar-SA" sz="1100" kern="1200" dirty="0" smtClean="0">
                <a:solidFill>
                  <a:schemeClr val="tx1"/>
                </a:solidFill>
                <a:effectLst/>
                <a:latin typeface="+mn-lt"/>
                <a:ea typeface="+mn-ea"/>
                <a:cs typeface="+mn-cs"/>
              </a:rPr>
              <a:t>تعليم اللغة</a:t>
            </a:r>
            <a:endParaRPr lang="en-US" dirty="0" smtClean="0">
              <a:effectLst/>
            </a:endParaRPr>
          </a:p>
          <a:p>
            <a:pPr lvl="0" rtl="1"/>
            <a:r>
              <a:rPr lang="ar-SA" sz="1100" kern="1200" dirty="0" smtClean="0">
                <a:solidFill>
                  <a:schemeClr val="tx1"/>
                </a:solidFill>
                <a:effectLst/>
                <a:latin typeface="+mn-lt"/>
                <a:ea typeface="+mn-ea"/>
                <a:cs typeface="+mn-cs"/>
              </a:rPr>
              <a:t>الثقافة المحلية والمجتمع</a:t>
            </a:r>
            <a:endParaRPr lang="en-US" dirty="0" smtClean="0">
              <a:effectLst/>
            </a:endParaRPr>
          </a:p>
          <a:p>
            <a:pPr>
              <a:buNone/>
            </a:pPr>
            <a:endParaRPr lang="en-US" dirty="0"/>
          </a:p>
        </p:txBody>
      </p:sp>
    </p:spTree>
    <p:extLst>
      <p:ext uri="{BB962C8B-B14F-4D97-AF65-F5344CB8AC3E}">
        <p14:creationId xmlns:p14="http://schemas.microsoft.com/office/powerpoint/2010/main" val="28221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كونك في بلد جديد ، فإن سؤالك الأول هو من يستطيع أن يزودك بهذا النوع من المعلومات؟</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عادة ، أول مايخطر لذهنك اللجوء الى الأشخاص الأوائل الذين هم من مجتمعك. ومع ذلك ، قد لا يكون لديهم دائمًا جميع الإجابات على وضعك المحدد ، وحتى لو فعلوا ذلك ، فقد لا يتمكنون دائمًا من مساعدتك</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أهم المنظمات التي تقدم هذه المعلومات هي نفسها التي تقدم الخدمات مباشرة أو تقدم المساعدة للمهاجرين ولللاجئين. هذه المنظمات قد تكون</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الدوائر الخدمية العامة</a:t>
            </a:r>
            <a:endParaRPr lang="en-US" dirty="0" smtClean="0">
              <a:effectLst/>
            </a:endParaRPr>
          </a:p>
          <a:p>
            <a:pPr lvl="0" rtl="1"/>
            <a:r>
              <a:rPr lang="ar-SA" sz="1100" kern="1200" dirty="0" smtClean="0">
                <a:solidFill>
                  <a:schemeClr val="tx1"/>
                </a:solidFill>
                <a:effectLst/>
                <a:latin typeface="+mn-lt"/>
                <a:ea typeface="+mn-ea"/>
                <a:cs typeface="+mn-cs"/>
              </a:rPr>
              <a:t>المنظمات الغير حكومية</a:t>
            </a:r>
            <a:endParaRPr lang="en-US" dirty="0" smtClean="0">
              <a:effectLst/>
            </a:endParaRPr>
          </a:p>
          <a:p>
            <a:pPr lvl="0" rtl="1"/>
            <a:r>
              <a:rPr lang="ar-SA" sz="1100" kern="1200" dirty="0" smtClean="0">
                <a:solidFill>
                  <a:schemeClr val="tx1"/>
                </a:solidFill>
                <a:effectLst/>
                <a:latin typeface="+mn-lt"/>
                <a:ea typeface="+mn-ea"/>
                <a:cs typeface="+mn-cs"/>
              </a:rPr>
              <a:t>مواقع الانترنت المتخصصة التي تقدم معلومات عن مشكلة محددة</a:t>
            </a:r>
            <a:r>
              <a:rPr lang="en-GB" dirty="0" smtClean="0">
                <a:effectLst/>
              </a:rPr>
              <a:t>.</a:t>
            </a:r>
            <a:endParaRPr lang="en-US" dirty="0" smtClean="0">
              <a:effectLst/>
            </a:endParaRPr>
          </a:p>
          <a:p>
            <a:pPr lvl="0" rtl="1"/>
            <a:r>
              <a:rPr lang="ar-SA" sz="1100" kern="1200" dirty="0" smtClean="0">
                <a:solidFill>
                  <a:schemeClr val="tx1"/>
                </a:solidFill>
                <a:effectLst/>
                <a:latin typeface="+mn-lt"/>
                <a:ea typeface="+mn-ea"/>
                <a:cs typeface="+mn-cs"/>
              </a:rPr>
              <a:t>السلطات المحلية</a:t>
            </a:r>
            <a:endParaRPr lang="en-US" dirty="0" smtClean="0">
              <a:effectLst/>
            </a:endParaRPr>
          </a:p>
          <a:p>
            <a:pPr lvl="0" rtl="1"/>
            <a:r>
              <a:rPr lang="ar-SA" sz="1100" kern="1200" dirty="0" smtClean="0">
                <a:solidFill>
                  <a:schemeClr val="tx1"/>
                </a:solidFill>
                <a:effectLst/>
                <a:latin typeface="+mn-lt"/>
                <a:ea typeface="+mn-ea"/>
                <a:cs typeface="+mn-cs"/>
              </a:rPr>
              <a:t>المنظمات التي ينظمها المهاجرون</a:t>
            </a:r>
            <a:endParaRPr lang="en-US" dirty="0" smtClean="0">
              <a:effectLst/>
            </a:endParaRPr>
          </a:p>
          <a:p>
            <a:pPr lvl="0" rtl="1"/>
            <a:r>
              <a:rPr lang="ar-SA" sz="1100" kern="1200" dirty="0" smtClean="0">
                <a:solidFill>
                  <a:schemeClr val="tx1"/>
                </a:solidFill>
                <a:effectLst/>
                <a:latin typeface="+mn-lt"/>
                <a:ea typeface="+mn-ea"/>
                <a:cs typeface="+mn-cs"/>
              </a:rPr>
              <a:t>مجموعات المتطوعين</a:t>
            </a:r>
            <a:endParaRPr lang="en-US" dirty="0" smtClean="0">
              <a:effectLst/>
            </a:endParaRPr>
          </a:p>
          <a:p>
            <a:pPr>
              <a:buNone/>
            </a:pPr>
            <a:endParaRPr lang="en-US" dirty="0"/>
          </a:p>
        </p:txBody>
      </p:sp>
    </p:spTree>
    <p:extLst>
      <p:ext uri="{BB962C8B-B14F-4D97-AF65-F5344CB8AC3E}">
        <p14:creationId xmlns:p14="http://schemas.microsoft.com/office/powerpoint/2010/main" val="2899981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هناك بعض الطرق التي يمكنك من خلالها العثور على المعلومات من هذه المؤسسات</a:t>
            </a:r>
            <a:r>
              <a:rPr lang="en-GB" sz="11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أفضل طريقة للحصول على معلومات أولية هي التحقق من مواقع النت وصفحات الفيسبوك الخاصة بهذه المؤسسات لأي معلومات لديها وكذلك مواقع النت الأخرى ذات الصلة. سيساعدك هذا أيضًا في الحصول على فهم واسع للمشكلة التي تهتم بها</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إذا لم يكن لديهم معلومات كافية على موقعهم على الانترنت ، أو إذا كنت بحاجة إلى مزيد من التفاصيل ، فيمكنك الاتصال بهم. اعتمادًا على نوع المنظمة ، قد يكون من الأفضل لك الاتصال أولاً ومحاولة الحصول على المعلومات التي تحتاج إليها ثم زيارة مكاتبها</a:t>
            </a:r>
            <a:r>
              <a:rPr lang="en-GB" sz="11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إذا كنت ترى أنك بحاجة إلى المساعدة في فهم الإجراءات الحكومية وحقوقك ، أو إذا واجهت صعوبات ، أو إذا لم تتمكن من التواصل مع السلطات العامة على الإطلاق بسبب عقبات لغوية ، فيمكنك الاتصال بالمنظمات غير الحكومية وطلب مساعدتهم</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60577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هل تتساءل عن هذه المنظمات ومواقعها على الانترنت؟</a:t>
            </a:r>
            <a:endParaRPr lang="en-US" dirty="0" smtClean="0"/>
          </a:p>
          <a:p>
            <a:pPr>
              <a:buNone/>
            </a:pPr>
            <a:endParaRPr lang="en-US" dirty="0" smtClean="0"/>
          </a:p>
          <a:p>
            <a:pPr>
              <a:buNone/>
            </a:pPr>
            <a:r>
              <a:rPr lang="ar-SA" sz="1100" kern="1200" dirty="0" smtClean="0">
                <a:solidFill>
                  <a:schemeClr val="tx1"/>
                </a:solidFill>
                <a:effectLst/>
                <a:latin typeface="+mn-lt"/>
                <a:ea typeface="+mn-ea"/>
                <a:cs typeface="+mn-cs"/>
              </a:rPr>
              <a:t>ستقدم الشرائح التالية نظرة عامة على المواقع والخدمات والمنظمات ذات الصلة التي تعمل في مجال الهجرة والحماية الدولية في قبرص أو التي يمكن أن توفر لك المزيد من المعلومات عن حياتك في قبرص</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تتضمن مواقع الانترنت التي تقدم معلومات شاملة للمهاجرين أو اللاجئين حول جوانب مختلفة من الحياة في قبرص ، بما في ذلك حقوقهم وكيفية الوصول إلى الخدمات العامة كالتالي</a:t>
            </a:r>
            <a:r>
              <a:rPr lang="en-GB"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الموقع </a:t>
            </a:r>
            <a:r>
              <a:rPr lang="ar-JO" sz="1100" kern="1200" dirty="0" smtClean="0">
                <a:solidFill>
                  <a:schemeClr val="tx1"/>
                </a:solidFill>
                <a:effectLst/>
                <a:latin typeface="+mn-lt"/>
                <a:ea typeface="+mn-ea"/>
                <a:cs typeface="+mn-cs"/>
              </a:rPr>
              <a:t>الالكتروني </a:t>
            </a:r>
            <a:r>
              <a:rPr lang="ar-SA" sz="1100" kern="1200" dirty="0" smtClean="0">
                <a:solidFill>
                  <a:schemeClr val="tx1"/>
                </a:solidFill>
                <a:effectLst/>
                <a:latin typeface="+mn-lt"/>
                <a:ea typeface="+mn-ea"/>
                <a:cs typeface="+mn-cs"/>
              </a:rPr>
              <a:t>لمراكز معلومات المهاجرين</a:t>
            </a:r>
            <a:endParaRPr lang="en-US" sz="1100" kern="1200" dirty="0" smtClean="0">
              <a:solidFill>
                <a:schemeClr val="tx1"/>
              </a:solidFill>
              <a:effectLst/>
              <a:latin typeface="+mn-lt"/>
              <a:ea typeface="+mn-ea"/>
              <a:cs typeface="+mn-cs"/>
            </a:endParaRPr>
          </a:p>
          <a:p>
            <a:pPr lvl="0" rtl="1"/>
            <a:r>
              <a:rPr lang="en-GB" sz="1100" u="sng" kern="1200" dirty="0" smtClean="0">
                <a:solidFill>
                  <a:schemeClr val="tx1"/>
                </a:solidFill>
                <a:effectLst/>
                <a:latin typeface="+mn-lt"/>
                <a:ea typeface="+mn-ea"/>
                <a:cs typeface="+mn-cs"/>
              </a:rPr>
              <a:t>help.unhcr.org/</a:t>
            </a:r>
            <a:r>
              <a:rPr lang="en-GB" sz="1100" u="sng" kern="1200" dirty="0" err="1" smtClean="0">
                <a:solidFill>
                  <a:schemeClr val="tx1"/>
                </a:solidFill>
                <a:effectLst/>
                <a:latin typeface="+mn-lt"/>
                <a:ea typeface="+mn-ea"/>
                <a:cs typeface="+mn-cs"/>
              </a:rPr>
              <a:t>cyprus</a:t>
            </a:r>
            <a:r>
              <a:rPr lang="en-GB" sz="1100" u="sng"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بدعم من قبل مكتب مفوض الأمم المتحدة السامي لشؤون اللاجئين في قبرص</a:t>
            </a:r>
            <a:endParaRPr lang="en-US" sz="1100" kern="1200" dirty="0" smtClean="0">
              <a:solidFill>
                <a:schemeClr val="tx1"/>
              </a:solidFill>
              <a:effectLst/>
              <a:latin typeface="+mn-lt"/>
              <a:ea typeface="+mn-ea"/>
              <a:cs typeface="+mn-cs"/>
            </a:endParaRPr>
          </a:p>
          <a:p>
            <a:pPr lvl="0" rtl="1"/>
            <a:r>
              <a:rPr lang="en-IE" sz="1100" i="1" u="sng" kern="1200" dirty="0" smtClean="0">
                <a:solidFill>
                  <a:schemeClr val="tx1"/>
                </a:solidFill>
                <a:effectLst/>
                <a:latin typeface="+mn-lt"/>
                <a:ea typeface="+mn-ea"/>
                <a:cs typeface="+mn-cs"/>
              </a:rPr>
              <a:t>cyprus-guide.org/</a:t>
            </a:r>
            <a:r>
              <a:rPr lang="en-IE" sz="1100" i="1" u="sng" kern="1200" dirty="0" err="1" smtClean="0">
                <a:solidFill>
                  <a:schemeClr val="tx1"/>
                </a:solidFill>
                <a:effectLst/>
                <a:latin typeface="+mn-lt"/>
                <a:ea typeface="+mn-ea"/>
                <a:cs typeface="+mn-cs"/>
              </a:rPr>
              <a:t>en</a:t>
            </a:r>
            <a:r>
              <a:rPr lang="en-IE" sz="1100" i="1" u="sng"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بدعم من قبل </a:t>
            </a:r>
            <a:r>
              <a:rPr lang="en-GB" sz="1100" kern="1200" dirty="0" smtClean="0">
                <a:solidFill>
                  <a:schemeClr val="tx1"/>
                </a:solidFill>
                <a:effectLst/>
                <a:latin typeface="+mn-lt"/>
                <a:ea typeface="+mn-ea"/>
                <a:cs typeface="+mn-cs"/>
              </a:rPr>
              <a:t>INNOVADE </a:t>
            </a:r>
            <a:r>
              <a:rPr lang="ar-JO" sz="1100" kern="1200" dirty="0" smtClean="0">
                <a:solidFill>
                  <a:schemeClr val="tx1"/>
                </a:solidFill>
                <a:effectLst/>
                <a:latin typeface="+mn-lt"/>
                <a:ea typeface="+mn-ea"/>
                <a:cs typeface="+mn-cs"/>
              </a:rPr>
              <a:t>  و</a:t>
            </a:r>
            <a:r>
              <a:rPr lang="en-US" sz="1100" kern="1200" dirty="0" smtClean="0">
                <a:solidFill>
                  <a:schemeClr val="tx1"/>
                </a:solidFill>
                <a:effectLst/>
                <a:latin typeface="+mn-lt"/>
                <a:ea typeface="+mn-ea"/>
                <a:cs typeface="+mn-cs"/>
              </a:rPr>
              <a:t>CARDET</a:t>
            </a:r>
          </a:p>
          <a:p>
            <a:pPr lvl="0" rtl="1"/>
            <a:r>
              <a:rPr lang="ar-SA" sz="1100" kern="1200" dirty="0" smtClean="0">
                <a:solidFill>
                  <a:schemeClr val="tx1"/>
                </a:solidFill>
                <a:effectLst/>
                <a:latin typeface="+mn-lt"/>
                <a:ea typeface="+mn-ea"/>
                <a:cs typeface="+mn-cs"/>
              </a:rPr>
              <a:t>الموقع</a:t>
            </a:r>
            <a:r>
              <a:rPr lang="en-GB" sz="1100" u="sng" kern="1200" dirty="0" smtClean="0">
                <a:solidFill>
                  <a:schemeClr val="tx1"/>
                </a:solidFill>
                <a:effectLst/>
                <a:latin typeface="+mn-lt"/>
                <a:ea typeface="+mn-ea"/>
                <a:cs typeface="+mn-cs"/>
              </a:rPr>
              <a:t> www.helprefugeeswork.org</a:t>
            </a:r>
            <a:r>
              <a:rPr lang="en-GB"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 وهو موقع جديد للتوظيف يوفر منبرا للاجئين المعترف بهم و</a:t>
            </a:r>
            <a:r>
              <a:rPr lang="ar-JO" sz="1100" kern="1200" dirty="0" smtClean="0">
                <a:solidFill>
                  <a:schemeClr val="tx1"/>
                </a:solidFill>
                <a:effectLst/>
                <a:latin typeface="+mn-lt"/>
                <a:ea typeface="+mn-ea"/>
                <a:cs typeface="+mn-cs"/>
              </a:rPr>
              <a:t>كل </a:t>
            </a:r>
            <a:r>
              <a:rPr lang="ar-SA" sz="1100" kern="1200" dirty="0" smtClean="0">
                <a:solidFill>
                  <a:schemeClr val="tx1"/>
                </a:solidFill>
                <a:effectLst/>
                <a:latin typeface="+mn-lt"/>
                <a:ea typeface="+mn-ea"/>
                <a:cs typeface="+mn-cs"/>
              </a:rPr>
              <a:t>شخص يتمتع بحماية ثانوية في قبرص للاتصال بأرباب العمل الذين لديهم وظائف شاغرة</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ﺳﻮف ﻳﻮﻓﺮ الموقع الالكتروني </a:t>
            </a:r>
            <a:endParaRPr lang="en-US" sz="1100" kern="1200" dirty="0" smtClean="0">
              <a:solidFill>
                <a:schemeClr val="tx1"/>
              </a:solidFill>
              <a:effectLst/>
              <a:latin typeface="+mn-lt"/>
              <a:ea typeface="+mn-ea"/>
              <a:cs typeface="+mn-cs"/>
            </a:endParaRPr>
          </a:p>
          <a:p>
            <a:pPr rtl="1"/>
            <a:r>
              <a:rPr lang="en-IE" sz="1100" u="sng" kern="1200" dirty="0" smtClean="0">
                <a:solidFill>
                  <a:schemeClr val="tx1"/>
                </a:solidFill>
                <a:effectLst/>
                <a:latin typeface="+mn-lt"/>
                <a:ea typeface="+mn-ea"/>
                <a:cs typeface="+mn-cs"/>
                <a:hlinkClick r:id="rId3"/>
              </a:rPr>
              <a:t>www.support-refugees.eu</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ﺧﺮﻳﻄﺔ ﺗﻔﺎﻋﻠﻴﺔ ﺣﻴﺚ ﻳﻤﻜﻨﻚ اﻟﻌﺜﻮر ﻋﻠﻰ اﻟﻤﻜﺎﺗﺐ واﻟﻤﺮاﻓﻖ اﻷﺧﺮى القريبة ﻣﻦ ﻣﻜﺎن ﻣﻌﻴﺸﺘﻚ</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rtl="1"/>
            <a:r>
              <a:rPr lang="ar-SA" sz="1100" kern="1200" dirty="0" smtClean="0">
                <a:solidFill>
                  <a:schemeClr val="tx1"/>
                </a:solidFill>
                <a:effectLst/>
                <a:latin typeface="+mn-lt"/>
                <a:ea typeface="+mn-ea"/>
                <a:cs typeface="+mn-cs"/>
              </a:rPr>
              <a:t>كذلك قامت مجموعة من المتطوعين بجمع كل المواقع المعروفة على خريطة جوجل من المنظمات والمتطوعين الذين يقدمون المساعدة للاجئين في قبرص</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a:buNone/>
            </a:pPr>
            <a:endParaRPr lang="en-US" dirty="0"/>
          </a:p>
        </p:txBody>
      </p:sp>
    </p:spTree>
    <p:extLst>
      <p:ext uri="{BB962C8B-B14F-4D97-AF65-F5344CB8AC3E}">
        <p14:creationId xmlns:p14="http://schemas.microsoft.com/office/powerpoint/2010/main" val="166478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Tx/>
              <a:buNone/>
            </a:pPr>
            <a:r>
              <a:rPr lang="ar-SA" sz="1100" kern="1200" dirty="0" smtClean="0">
                <a:solidFill>
                  <a:schemeClr val="tx1"/>
                </a:solidFill>
                <a:effectLst/>
                <a:latin typeface="+mn-lt"/>
                <a:ea typeface="+mn-ea"/>
                <a:cs typeface="+mn-cs"/>
              </a:rPr>
              <a:t>الإدارة الحكومية الرئيسية المسؤولة عن قضايا الهجرة ، هي دائرة السجل المدني والهجرة التابعة لوزارة الداخلية</a:t>
            </a:r>
            <a:r>
              <a:rPr lang="en-GB" sz="1100" kern="1200" dirty="0" smtClean="0">
                <a:solidFill>
                  <a:schemeClr val="tx1"/>
                </a:solidFill>
                <a:effectLst/>
                <a:latin typeface="+mn-lt"/>
                <a:ea typeface="+mn-ea"/>
                <a:cs typeface="+mn-cs"/>
              </a:rPr>
              <a:t>.</a:t>
            </a:r>
          </a:p>
          <a:p>
            <a:pPr>
              <a:buFontTx/>
              <a:buNone/>
            </a:pPr>
            <a:r>
              <a:rPr lang="ar-SA" sz="1100" kern="1200" dirty="0" smtClean="0">
                <a:solidFill>
                  <a:schemeClr val="tx1"/>
                </a:solidFill>
                <a:effectLst/>
                <a:latin typeface="+mn-lt"/>
                <a:ea typeface="+mn-ea"/>
                <a:cs typeface="+mn-cs"/>
              </a:rPr>
              <a:t>بالنسبة لملتمسي اللجوء ونظام اللجوء ، تكون السلطات المختصة هي دائرة اللجوء التابعة لوزارة الداخلية والتي تدرس جميع طلبات اللجوء ومكاتب شرطة الهجرة في المنطقة حيث يمكن لشخص ما تقديم طلب اللجوء</a:t>
            </a:r>
            <a:r>
              <a:rPr lang="en-GB" sz="1100" kern="1200" dirty="0" smtClean="0">
                <a:solidFill>
                  <a:schemeClr val="tx1"/>
                </a:solidFill>
                <a:effectLst/>
                <a:latin typeface="+mn-lt"/>
                <a:ea typeface="+mn-ea"/>
                <a:cs typeface="+mn-cs"/>
              </a:rPr>
              <a:t>.</a:t>
            </a:r>
          </a:p>
          <a:p>
            <a:pPr>
              <a:buFontTx/>
              <a:buNone/>
            </a:pPr>
            <a:r>
              <a:rPr lang="ar-SA" sz="1100" kern="1200" dirty="0" smtClean="0">
                <a:solidFill>
                  <a:schemeClr val="tx1"/>
                </a:solidFill>
                <a:effectLst/>
                <a:latin typeface="+mn-lt"/>
                <a:ea typeface="+mn-ea"/>
                <a:cs typeface="+mn-cs"/>
              </a:rPr>
              <a:t>وتتناول خدمات الرعاية الاجتماعية القضايا المتعلقة برفاهية طالبي اللجوء واللاجئين والأشخاص ذوي الحماية الدولية</a:t>
            </a:r>
            <a:r>
              <a:rPr lang="en-GB" sz="1100" kern="1200" dirty="0" smtClean="0">
                <a:solidFill>
                  <a:schemeClr val="tx1"/>
                </a:solidFill>
                <a:effectLst/>
                <a:latin typeface="+mn-lt"/>
                <a:ea typeface="+mn-ea"/>
                <a:cs typeface="+mn-cs"/>
              </a:rPr>
              <a:t>.</a:t>
            </a:r>
          </a:p>
          <a:p>
            <a:pPr>
              <a:buFontTx/>
              <a:buNone/>
            </a:pPr>
            <a:r>
              <a:rPr lang="ar-SA" sz="1100" kern="1200" dirty="0" smtClean="0">
                <a:solidFill>
                  <a:schemeClr val="tx1"/>
                </a:solidFill>
                <a:effectLst/>
                <a:latin typeface="+mn-lt"/>
                <a:ea typeface="+mn-ea"/>
                <a:cs typeface="+mn-cs"/>
              </a:rPr>
              <a:t>للإبلاغ عن حالة الاتجار بالبشر ، يمكن للضحية أو الممثل الاتصال بمكتب مكافحة الاتجار بالبشر التابع للشرطة القبرصية</a:t>
            </a:r>
            <a:r>
              <a:rPr lang="en-GB" sz="1100" kern="1200" dirty="0" smtClean="0">
                <a:solidFill>
                  <a:schemeClr val="tx1"/>
                </a:solidFill>
                <a:effectLst/>
                <a:latin typeface="+mn-lt"/>
                <a:ea typeface="+mn-ea"/>
                <a:cs typeface="+mn-cs"/>
              </a:rPr>
              <a:t>.</a:t>
            </a:r>
          </a:p>
          <a:p>
            <a:pPr>
              <a:buFontTx/>
              <a:buNone/>
            </a:pPr>
            <a:r>
              <a:rPr lang="ar-SA" sz="1100" kern="1200" dirty="0" smtClean="0">
                <a:solidFill>
                  <a:schemeClr val="tx1"/>
                </a:solidFill>
                <a:effectLst/>
                <a:latin typeface="+mn-lt"/>
                <a:ea typeface="+mn-ea"/>
                <a:cs typeface="+mn-cs"/>
              </a:rPr>
              <a:t>في حالة السماح لك قانونًا بالبحث عن عمل (على سبيل المثال إذا كنت لاجئًا معترفًا به أو شخصًا يتمتع بحماية دولية ، أو إذا كنت قد تقدمت بطلب للجوء قبل أكثر من 6 أشهر) ، فيمكنك التسجيل في مكاتب العمل في المقاطعة</a:t>
            </a:r>
            <a:r>
              <a:rPr lang="en-GB" sz="1100" kern="1200" dirty="0" smtClean="0">
                <a:solidFill>
                  <a:schemeClr val="tx1"/>
                </a:solidFill>
                <a:effectLst/>
                <a:latin typeface="+mn-lt"/>
                <a:ea typeface="+mn-ea"/>
                <a:cs typeface="+mn-cs"/>
              </a:rPr>
              <a:t>.</a:t>
            </a:r>
          </a:p>
          <a:p>
            <a:pPr>
              <a:buFontTx/>
              <a:buNone/>
            </a:pPr>
            <a:r>
              <a:rPr lang="ar-SA" sz="1100" kern="1200" dirty="0" smtClean="0">
                <a:solidFill>
                  <a:schemeClr val="tx1"/>
                </a:solidFill>
                <a:effectLst/>
                <a:latin typeface="+mn-lt"/>
                <a:ea typeface="+mn-ea"/>
                <a:cs typeface="+mn-cs"/>
              </a:rPr>
              <a:t>وأخيراً ، تعالج وزارة الصحة قضايا الرعاية الصحية ، في حين أن تعليم الأطفال ودورات اللغة المقدمة للعامة تقع تحت إشراف وزارة التعليم</a:t>
            </a:r>
            <a:r>
              <a:rPr lang="en-GB" sz="1100" kern="1200" dirty="0" smtClean="0">
                <a:solidFill>
                  <a:schemeClr val="tx1"/>
                </a:solidFill>
                <a:effectLst/>
                <a:latin typeface="+mn-lt"/>
                <a:ea typeface="+mn-ea"/>
                <a:cs typeface="+mn-cs"/>
              </a:rPr>
              <a:t>.</a:t>
            </a:r>
          </a:p>
          <a:p>
            <a:pPr rtl="1"/>
            <a:r>
              <a:rPr lang="ar-SA" sz="1100" kern="1200" dirty="0" smtClean="0">
                <a:solidFill>
                  <a:schemeClr val="tx1"/>
                </a:solidFill>
                <a:effectLst/>
                <a:latin typeface="+mn-lt"/>
                <a:ea typeface="+mn-ea"/>
                <a:cs typeface="+mn-cs"/>
              </a:rPr>
              <a:t>يتم توفير روابط لجميع هذه الخدمات في نهاية هذا المورد. يمكن العثور على معلومات الاتصال الخاصة بمعظم هذه الخدمات على الموقع التالي</a:t>
            </a:r>
            <a:r>
              <a:rPr lang="en-GB"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 </a:t>
            </a:r>
            <a:r>
              <a:rPr lang="en-GB" sz="1100" u="sng" kern="1200" dirty="0" smtClean="0">
                <a:solidFill>
                  <a:schemeClr val="tx1"/>
                </a:solidFill>
                <a:effectLst/>
                <a:latin typeface="+mn-lt"/>
                <a:ea typeface="+mn-ea"/>
                <a:cs typeface="+mn-cs"/>
              </a:rPr>
              <a:t>help.unhcr.org/</a:t>
            </a:r>
            <a:r>
              <a:rPr lang="en-GB" sz="1100" u="sng" kern="1200" dirty="0" err="1" smtClean="0">
                <a:solidFill>
                  <a:schemeClr val="tx1"/>
                </a:solidFill>
                <a:effectLst/>
                <a:latin typeface="+mn-lt"/>
                <a:ea typeface="+mn-ea"/>
                <a:cs typeface="+mn-cs"/>
              </a:rPr>
              <a:t>cyprus</a:t>
            </a:r>
            <a:r>
              <a:rPr lang="en-GB" sz="1100" u="sng" kern="1200" dirty="0" smtClean="0">
                <a:solidFill>
                  <a:schemeClr val="tx1"/>
                </a:solidFill>
                <a:effectLst/>
                <a:latin typeface="+mn-lt"/>
                <a:ea typeface="+mn-ea"/>
                <a:cs typeface="+mn-cs"/>
              </a:rPr>
              <a:t>/</a:t>
            </a:r>
          </a:p>
          <a:p>
            <a:endParaRPr lang="en-GB" sz="1100" u="sng" kern="1200" dirty="0" smtClean="0">
              <a:solidFill>
                <a:schemeClr val="tx1"/>
              </a:solidFill>
              <a:effectLst/>
              <a:latin typeface="+mn-lt"/>
              <a:ea typeface="+mn-ea"/>
              <a:cs typeface="+mn-cs"/>
            </a:endParaRPr>
          </a:p>
          <a:p>
            <a:pPr>
              <a:buNone/>
            </a:pPr>
            <a:endParaRPr lang="en-US" dirty="0"/>
          </a:p>
        </p:txBody>
      </p:sp>
    </p:spTree>
    <p:extLst>
      <p:ext uri="{BB962C8B-B14F-4D97-AF65-F5344CB8AC3E}">
        <p14:creationId xmlns:p14="http://schemas.microsoft.com/office/powerpoint/2010/main" val="46314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بالإضافة إلى الخدمات الحكومية ، هناك العديد من المنظمات غير الحكومية التي تعمل لمساعدة المهاجرين واللاجئين للوصول إلى حقوقهم والقدرة على الاستقرار في قبرص. أهم المنظمات التي تقدم خدمات للمهاجرين واللاجئين مدرجة أدناه. يمكن أن تقدم هذه المنظمات لك المشورة بشأن جميع جوانب التكامل في قبرص</a:t>
            </a:r>
            <a:r>
              <a:rPr lang="en-GB" sz="11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mn-cs"/>
            </a:endParaRPr>
          </a:p>
          <a:p>
            <a:pPr rtl="1"/>
            <a:r>
              <a:rPr lang="en-GB" sz="1100" kern="1200" dirty="0" smtClean="0">
                <a:solidFill>
                  <a:schemeClr val="tx1"/>
                </a:solidFill>
                <a:effectLst/>
                <a:latin typeface="+mn-lt"/>
                <a:ea typeface="+mn-ea"/>
                <a:cs typeface="+mn-cs"/>
              </a:rPr>
              <a:t>MIHUB  </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مايهاب _مراكز معلومات المهاجرين (التي تعمل في جميع المدن).</a:t>
            </a:r>
            <a:endParaRPr lang="en-US" sz="1100" kern="1200" dirty="0" smtClean="0">
              <a:solidFill>
                <a:schemeClr val="tx1"/>
              </a:solidFill>
              <a:effectLst/>
              <a:latin typeface="+mn-lt"/>
              <a:ea typeface="+mn-ea"/>
              <a:cs typeface="+mn-cs"/>
            </a:endParaRPr>
          </a:p>
          <a:p>
            <a:pPr rtl="1"/>
            <a:r>
              <a:rPr lang="en-IE" sz="1100" kern="1200" dirty="0" smtClean="0">
                <a:solidFill>
                  <a:schemeClr val="tx1"/>
                </a:solidFill>
                <a:effectLst/>
                <a:latin typeface="+mn-lt"/>
                <a:ea typeface="+mn-ea"/>
                <a:cs typeface="+mn-cs"/>
              </a:rPr>
              <a:t>Caritas Cyprus</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كاريتاس قبرص ، ومقرها في نيقوسيا ، تتواجد أيضا في لارنكا وبافوس</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GB" sz="1100" kern="1200" dirty="0" smtClean="0">
                <a:solidFill>
                  <a:schemeClr val="tx1"/>
                </a:solidFill>
                <a:effectLst/>
                <a:latin typeface="+mn-lt"/>
                <a:ea typeface="+mn-ea"/>
                <a:cs typeface="+mn-cs"/>
              </a:rPr>
              <a:t>KISA</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كيسا حركة المساواة والدعم ضد العنصرية ومقرها نيقوسيا</a:t>
            </a:r>
            <a:endParaRPr lang="en-US" sz="1100" kern="1200" dirty="0" smtClean="0">
              <a:solidFill>
                <a:schemeClr val="tx1"/>
              </a:solidFill>
              <a:effectLst/>
              <a:latin typeface="+mn-lt"/>
              <a:ea typeface="+mn-ea"/>
              <a:cs typeface="+mn-cs"/>
            </a:endParaRPr>
          </a:p>
          <a:p>
            <a:pPr rtl="1"/>
            <a:r>
              <a:rPr lang="en-IE" sz="1100" kern="1200" dirty="0" smtClean="0">
                <a:solidFill>
                  <a:schemeClr val="tx1"/>
                </a:solidFill>
                <a:effectLst/>
                <a:latin typeface="+mn-lt"/>
                <a:ea typeface="+mn-ea"/>
                <a:cs typeface="+mn-cs"/>
              </a:rPr>
              <a:t>Cyprus Red Cross Society</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جمعية الصليب الأحمر القبرصي تعمل في جميع المدن</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IE" sz="1100" kern="1200" dirty="0" smtClean="0">
                <a:solidFill>
                  <a:schemeClr val="tx1"/>
                </a:solidFill>
                <a:effectLst/>
                <a:latin typeface="+mn-lt"/>
                <a:ea typeface="+mn-ea"/>
                <a:cs typeface="+mn-cs"/>
              </a:rPr>
              <a:t>Cyprus Refugee Council</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مجلس اللاجئين القبرصي ، ومقره نيقوسيا ، والذي يركز على طالبي اللجوء واللاجئين والأشخاص ذوي الحماية الثانوية وضحايا التعذيب</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IE" sz="1100" kern="1200" dirty="0" smtClean="0">
                <a:solidFill>
                  <a:schemeClr val="tx1"/>
                </a:solidFill>
                <a:effectLst/>
                <a:latin typeface="+mn-lt"/>
                <a:ea typeface="+mn-ea"/>
                <a:cs typeface="+mn-cs"/>
              </a:rPr>
              <a:t>Hope for Children CRC Policy </a:t>
            </a:r>
            <a:r>
              <a:rPr lang="en-IE" sz="1100" kern="1200" dirty="0" err="1" smtClean="0">
                <a:solidFill>
                  <a:schemeClr val="tx1"/>
                </a:solidFill>
                <a:effectLst/>
                <a:latin typeface="+mn-lt"/>
                <a:ea typeface="+mn-ea"/>
                <a:cs typeface="+mn-cs"/>
              </a:rPr>
              <a:t>Center</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مركز سياسات الأمل للأطفال</a:t>
            </a:r>
            <a:r>
              <a:rPr lang="en-GB" sz="1100" kern="1200" dirty="0" smtClean="0">
                <a:solidFill>
                  <a:schemeClr val="tx1"/>
                </a:solidFill>
                <a:effectLst/>
                <a:latin typeface="+mn-lt"/>
                <a:ea typeface="+mn-ea"/>
                <a:cs typeface="+mn-cs"/>
              </a:rPr>
              <a:t> CRC </a:t>
            </a:r>
            <a:r>
              <a:rPr lang="ar-SA" sz="1100" kern="1200" dirty="0" smtClean="0">
                <a:solidFill>
                  <a:schemeClr val="tx1"/>
                </a:solidFill>
                <a:effectLst/>
                <a:latin typeface="+mn-lt"/>
                <a:ea typeface="+mn-ea"/>
                <a:cs typeface="+mn-cs"/>
              </a:rPr>
              <a:t>، ومقره نيقوسيا ، يدير الملاجئ للقاصرين الغير مصحوبين بوصي يتواجد في المدن المختلفة. يركز عمل مركز الامل للاطفال (</a:t>
            </a:r>
            <a:r>
              <a:rPr lang="en-GB" sz="1100" kern="1200" dirty="0" smtClean="0">
                <a:solidFill>
                  <a:schemeClr val="tx1"/>
                </a:solidFill>
                <a:effectLst/>
                <a:latin typeface="+mn-lt"/>
                <a:ea typeface="+mn-ea"/>
                <a:cs typeface="+mn-cs"/>
              </a:rPr>
              <a:t> Hope for Children</a:t>
            </a:r>
            <a:r>
              <a:rPr lang="ar-SA" sz="1100" kern="1200" dirty="0" smtClean="0">
                <a:solidFill>
                  <a:schemeClr val="tx1"/>
                </a:solidFill>
                <a:effectLst/>
                <a:latin typeface="+mn-lt"/>
                <a:ea typeface="+mn-ea"/>
                <a:cs typeface="+mn-cs"/>
              </a:rPr>
              <a:t>) على حقوق الأطفال ، بغض النظر عن حالة هجرتهم</a:t>
            </a:r>
            <a:r>
              <a:rPr lang="en-GB" sz="11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67074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0" y="0"/>
            <a:ext cx="27678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
        <p:nvSpPr>
          <p:cNvPr id="20" name="Shape 20"/>
          <p:cNvSpPr txBox="1">
            <a:spLocks noGrp="1"/>
          </p:cNvSpPr>
          <p:nvPr>
            <p:ph type="body" idx="1"/>
          </p:nvPr>
        </p:nvSpPr>
        <p:spPr>
          <a:xfrm>
            <a:off x="3165234" y="1528066"/>
            <a:ext cx="4809000" cy="4335000"/>
          </a:xfrm>
          <a:prstGeom prst="rect">
            <a:avLst/>
          </a:prstGeom>
        </p:spPr>
        <p:txBody>
          <a:bodyPr wrap="square" lIns="91425" tIns="91425" rIns="91425" bIns="91425" anchor="t" anchorCtr="0"/>
          <a:lstStyle>
            <a:lvl1pPr lvl="0" rtl="0">
              <a:spcBef>
                <a:spcPts val="0"/>
              </a:spcBef>
              <a:buClr>
                <a:srgbClr val="D5D85A"/>
              </a:buClr>
              <a:buSzPct val="100000"/>
              <a:defRPr sz="3000"/>
            </a:lvl1pPr>
            <a:lvl2pPr lvl="1" rtl="0">
              <a:spcBef>
                <a:spcPts val="0"/>
              </a:spcBef>
              <a:buClr>
                <a:srgbClr val="608643"/>
              </a:buClr>
              <a:buSzPct val="100000"/>
              <a:defRPr sz="3000"/>
            </a:lvl2pPr>
            <a:lvl3pPr lvl="2" rtl="0">
              <a:spcBef>
                <a:spcPts val="0"/>
              </a:spcBef>
              <a:buClr>
                <a:srgbClr val="D5D85A"/>
              </a:buClr>
              <a:buSzPct val="100000"/>
              <a:defRPr sz="3000"/>
            </a:lvl3pPr>
            <a:lvl4pPr lvl="3" rtl="0">
              <a:spcBef>
                <a:spcPts val="0"/>
              </a:spcBef>
              <a:buClr>
                <a:srgbClr val="608643"/>
              </a:buClr>
              <a:buSzPct val="100000"/>
              <a:defRPr sz="3000"/>
            </a:lvl4pPr>
            <a:lvl5pPr lvl="4" rtl="0">
              <a:spcBef>
                <a:spcPts val="0"/>
              </a:spcBef>
              <a:buClr>
                <a:srgbClr val="D5D85A"/>
              </a:buClr>
              <a:buSzPct val="100000"/>
              <a:defRPr sz="3000"/>
            </a:lvl5pPr>
            <a:lvl6pPr lvl="5" rtl="0">
              <a:spcBef>
                <a:spcPts val="0"/>
              </a:spcBef>
              <a:buClr>
                <a:srgbClr val="608643"/>
              </a:buClr>
              <a:buSzPct val="100000"/>
              <a:defRPr sz="3000"/>
            </a:lvl6pPr>
            <a:lvl7pPr lvl="6" rtl="0">
              <a:spcBef>
                <a:spcPts val="0"/>
              </a:spcBef>
              <a:buClr>
                <a:srgbClr val="D5D85A"/>
              </a:buClr>
              <a:buSzPct val="100000"/>
              <a:defRPr sz="3000"/>
            </a:lvl7pPr>
            <a:lvl8pPr lvl="7" rtl="0">
              <a:spcBef>
                <a:spcPts val="0"/>
              </a:spcBef>
              <a:buClr>
                <a:srgbClr val="608643"/>
              </a:buClr>
              <a:buSzPct val="100000"/>
              <a:defRPr sz="3000"/>
            </a:lvl8pPr>
            <a:lvl9pPr lvl="8">
              <a:spcBef>
                <a:spcPts val="0"/>
              </a:spcBef>
              <a:buClr>
                <a:srgbClr val="D5D85A"/>
              </a:buClr>
              <a:buSzPct val="100000"/>
              <a:defRPr sz="3000"/>
            </a:lvl9pPr>
          </a:lstStyle>
          <a:p>
            <a:pPr lvl="0"/>
            <a:r>
              <a:rPr lang="en-US" smtClean="0"/>
              <a:t>Click to edit Master text styles</a:t>
            </a:r>
          </a:p>
        </p:txBody>
      </p:sp>
      <p:grpSp>
        <p:nvGrpSpPr>
          <p:cNvPr id="21" name="Shape 21"/>
          <p:cNvGrpSpPr/>
          <p:nvPr/>
        </p:nvGrpSpPr>
        <p:grpSpPr>
          <a:xfrm>
            <a:off x="801025" y="1672320"/>
            <a:ext cx="1957200" cy="947980"/>
            <a:chOff x="801025" y="1367520"/>
            <a:chExt cx="1957200" cy="947980"/>
          </a:xfrm>
        </p:grpSpPr>
        <p:sp>
          <p:nvSpPr>
            <p:cNvPr id="22" name="Shape 22"/>
            <p:cNvSpPr txBox="1"/>
            <p:nvPr/>
          </p:nvSpPr>
          <p:spPr>
            <a:xfrm>
              <a:off x="801025" y="1367520"/>
              <a:ext cx="1957200" cy="871500"/>
            </a:xfrm>
            <a:prstGeom prst="rect">
              <a:avLst/>
            </a:prstGeom>
            <a:noFill/>
            <a:ln>
              <a:noFill/>
            </a:ln>
          </p:spPr>
          <p:txBody>
            <a:bodyPr wrap="square" lIns="91425" tIns="91425" rIns="91425" bIns="91425" anchor="t" anchorCtr="0">
              <a:noAutofit/>
            </a:bodyPr>
            <a:lstStyle/>
            <a:p>
              <a:pPr lvl="0" algn="ctr" rtl="0">
                <a:spcBef>
                  <a:spcPts val="0"/>
                </a:spcBef>
                <a:buNone/>
              </a:pPr>
              <a:r>
                <a:rPr lang="en" sz="9400" b="1">
                  <a:solidFill>
                    <a:srgbClr val="454F5B"/>
                  </a:solidFill>
                </a:rPr>
                <a:t>‘’</a:t>
              </a:r>
            </a:p>
          </p:txBody>
        </p:sp>
        <p:sp>
          <p:nvSpPr>
            <p:cNvPr id="23" name="Shape 23"/>
            <p:cNvSpPr/>
            <p:nvPr/>
          </p:nvSpPr>
          <p:spPr>
            <a:xfrm>
              <a:off x="1397399" y="1543300"/>
              <a:ext cx="772200" cy="772200"/>
            </a:xfrm>
            <a:prstGeom prst="rect">
              <a:avLst/>
            </a:prstGeom>
            <a:noFill/>
            <a:ln w="76200" cap="flat" cmpd="sng">
              <a:solidFill>
                <a:srgbClr val="454F5B"/>
              </a:solidFill>
              <a:prstDash val="solid"/>
              <a:miter lim="8000"/>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mbudsman.gov.c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iaiacap.gov.cy/" TargetMode="External"/><Relationship Id="rId4" Type="http://schemas.openxmlformats.org/officeDocument/2006/relationships/hyperlink" Target="http://www.childcom.org.c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www.volunteerism-cc.org.cy/pan_cyprian_voluntary_organisations" TargetMode="External"/><Relationship Id="rId3" Type="http://schemas.openxmlformats.org/officeDocument/2006/relationships/hyperlink" Target="http://www.cardet.org" TargetMode="External"/><Relationship Id="rId7" Type="http://schemas.openxmlformats.org/officeDocument/2006/relationships/hyperlink" Target="http://www.cyprusaware.e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www.ngo-sc.org" TargetMode="External"/><Relationship Id="rId5" Type="http://schemas.openxmlformats.org/officeDocument/2006/relationships/hyperlink" Target="http://www.aequitas-humanrights.org" TargetMode="External"/><Relationship Id="rId4" Type="http://schemas.openxmlformats.org/officeDocument/2006/relationships/hyperlink" Target="http://www.synthesis-center.org" TargetMode="External"/><Relationship Id="rId9" Type="http://schemas.openxmlformats.org/officeDocument/2006/relationships/hyperlink" Target="https://www.ngosincyprus.org/All-NGO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www.mlsi.gov.cy/mlsi/dl/dl.nsf/All/CDC4767871307868C22580E50031DD2C?OpenDocument" TargetMode="External"/><Relationship Id="rId3" Type="http://schemas.openxmlformats.org/officeDocument/2006/relationships/hyperlink" Target="http://www.moi.gov.cy/moi/crmd/crmd.nsf/index_en/index_en?OpenDocument" TargetMode="External"/><Relationship Id="rId7" Type="http://schemas.openxmlformats.org/officeDocument/2006/relationships/hyperlink" Target="http://www.police.gov.cy/police/police.nsf/All/B62C14B4889EC3A3C22578A900271B28?OpenDocumen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mlsi.gov.cy/mlsi/sws/sws.nsf/dmlcontactus_en/dmlcontactus_en?OpenDocument" TargetMode="External"/><Relationship Id="rId5" Type="http://schemas.openxmlformats.org/officeDocument/2006/relationships/hyperlink" Target="http://www.police.gov.cy/police/police.nsf/dmldept15_en/dmldept15_en?OpenDocument" TargetMode="External"/><Relationship Id="rId10" Type="http://schemas.openxmlformats.org/officeDocument/2006/relationships/hyperlink" Target="http://www.moec.gov.cy/en/index.html" TargetMode="External"/><Relationship Id="rId4" Type="http://schemas.openxmlformats.org/officeDocument/2006/relationships/hyperlink" Target="http://www.moi.gov.cy/moi/asylum/asylumservice.nsf/" TargetMode="External"/><Relationship Id="rId9" Type="http://schemas.openxmlformats.org/officeDocument/2006/relationships/hyperlink" Target="http://www.moh.gov.cy"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caritascyprus.org" TargetMode="External"/><Relationship Id="rId3" Type="http://schemas.openxmlformats.org/officeDocument/2006/relationships/hyperlink" Target="http://www.ilearngreek.eu" TargetMode="External"/><Relationship Id="rId7" Type="http://schemas.openxmlformats.org/officeDocument/2006/relationships/hyperlink" Target="https://www.facebook.com/learningrefuge/" TargetMode="External"/><Relationship Id="rId12" Type="http://schemas.openxmlformats.org/officeDocument/2006/relationships/hyperlink" Target="http://www.ucy.ac.cy/mogr/en/course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moec.gov.cy/epimorfotika/en/index.html" TargetMode="External"/><Relationship Id="rId11" Type="http://schemas.openxmlformats.org/officeDocument/2006/relationships/hyperlink" Target="http://www.synthesis-center.org" TargetMode="External"/><Relationship Id="rId5" Type="http://schemas.openxmlformats.org/officeDocument/2006/relationships/hyperlink" Target="http://www.moec.gov.cy/en/state_institutes.html" TargetMode="External"/><Relationship Id="rId10" Type="http://schemas.openxmlformats.org/officeDocument/2006/relationships/hyperlink" Target="http://www.mihub.eu" TargetMode="External"/><Relationship Id="rId4" Type="http://schemas.openxmlformats.org/officeDocument/2006/relationships/hyperlink" Target="http://www.geiaxara.eu" TargetMode="External"/><Relationship Id="rId9" Type="http://schemas.openxmlformats.org/officeDocument/2006/relationships/hyperlink" Target="http://www.facebook.com/oasislarna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hyperlink" Target="http://www.goo.gl/QPeMLH" TargetMode="External"/><Relationship Id="rId3" Type="http://schemas.openxmlformats.org/officeDocument/2006/relationships/hyperlink" Target="http://www.mihub.eu/en/info/info-by-topic" TargetMode="External"/><Relationship Id="rId7" Type="http://schemas.openxmlformats.org/officeDocument/2006/relationships/hyperlink" Target="http://www.support-refugees.e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helprefugeeswork.org" TargetMode="External"/><Relationship Id="rId5" Type="http://schemas.openxmlformats.org/officeDocument/2006/relationships/hyperlink" Target="http://www.cyprus-guide.org/en" TargetMode="External"/><Relationship Id="rId4" Type="http://schemas.openxmlformats.org/officeDocument/2006/relationships/hyperlink" Target="http://help.unhcr.org/cypru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uncrcpc.org" TargetMode="External"/><Relationship Id="rId3" Type="http://schemas.openxmlformats.org/officeDocument/2006/relationships/hyperlink" Target="http://www.mihub.eu/en" TargetMode="External"/><Relationship Id="rId7" Type="http://schemas.openxmlformats.org/officeDocument/2006/relationships/hyperlink" Target="http://www.cyrefugeecouncil.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redcross.org.cy" TargetMode="External"/><Relationship Id="rId5" Type="http://schemas.openxmlformats.org/officeDocument/2006/relationships/hyperlink" Target="http://www.kisa.org.cy" TargetMode="External"/><Relationship Id="rId4" Type="http://schemas.openxmlformats.org/officeDocument/2006/relationships/hyperlink" Target="http://www.caritascypru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r>
              <a:rPr lang="ar-SA" dirty="0"/>
              <a:t>الوصول إلى </a:t>
            </a:r>
            <a:r>
              <a:rPr lang="ar-JO" dirty="0"/>
              <a:t>ال</a:t>
            </a:r>
            <a:r>
              <a:rPr lang="ar-SA" dirty="0"/>
              <a:t>معلومات حول بلدك الجديد - قبرص</a:t>
            </a:r>
            <a:endParaRPr lang="en"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125" y="2762250"/>
            <a:ext cx="1936750" cy="1200329"/>
          </a:xfrm>
          <a:prstGeom prst="rect">
            <a:avLst/>
          </a:prstGeom>
          <a:noFill/>
        </p:spPr>
        <p:txBody>
          <a:bodyPr wrap="square" rtlCol="0">
            <a:spAutoFit/>
          </a:bodyPr>
          <a:lstStyle/>
          <a:p>
            <a:pPr algn="r"/>
            <a:r>
              <a:rPr lang="ar-SA" sz="2400" dirty="0"/>
              <a:t>فقرة 10 - مجموعات </a:t>
            </a:r>
            <a:r>
              <a:rPr lang="ar-SA" sz="2400" dirty="0" smtClean="0"/>
              <a:t>المتطوعين</a:t>
            </a:r>
            <a:endParaRPr lang="en-US" sz="2400" b="1" dirty="0"/>
          </a:p>
        </p:txBody>
      </p:sp>
      <p:pic>
        <p:nvPicPr>
          <p:cNvPr id="4" name="Picture 3" descr="S10_Volunteer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175" y="1270000"/>
            <a:ext cx="5486400" cy="4318000"/>
          </a:xfrm>
          <a:prstGeom prst="rect">
            <a:avLst/>
          </a:prstGeom>
        </p:spPr>
      </p:pic>
    </p:spTree>
    <p:extLst>
      <p:ext uri="{BB962C8B-B14F-4D97-AF65-F5344CB8AC3E}">
        <p14:creationId xmlns:p14="http://schemas.microsoft.com/office/powerpoint/2010/main" val="140215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الهيئات </a:t>
            </a:r>
            <a:r>
              <a:rPr lang="ar-SA" dirty="0"/>
              <a:t>الإشرافية </a:t>
            </a:r>
            <a:r>
              <a:rPr lang="ar-SA" dirty="0" smtClean="0"/>
              <a:t>المستقلة</a:t>
            </a:r>
            <a:r>
              <a:rPr lang="en-US" dirty="0" smtClean="0"/>
              <a:t> </a:t>
            </a:r>
            <a:endParaRPr lang="en-US" dirty="0"/>
          </a:p>
        </p:txBody>
      </p:sp>
      <p:sp>
        <p:nvSpPr>
          <p:cNvPr id="3" name="Text Placeholder 2"/>
          <p:cNvSpPr>
            <a:spLocks noGrp="1"/>
          </p:cNvSpPr>
          <p:nvPr>
            <p:ph type="body" idx="1"/>
          </p:nvPr>
        </p:nvSpPr>
        <p:spPr/>
        <p:txBody>
          <a:bodyPr/>
          <a:lstStyle/>
          <a:p>
            <a:r>
              <a:rPr lang="en-IE" dirty="0">
                <a:latin typeface="Arial"/>
                <a:cs typeface="Arial"/>
              </a:rPr>
              <a:t> </a:t>
            </a:r>
            <a:r>
              <a:rPr lang="ar-AE" dirty="0"/>
              <a:t>أمين المظالم - مفوض إدارة وحماية حقوق الإنسان -</a:t>
            </a:r>
            <a:br>
              <a:rPr lang="ar-AE" dirty="0"/>
            </a:br>
            <a:r>
              <a:rPr lang="en-US" dirty="0" smtClean="0">
                <a:hlinkClick r:id="rId3"/>
              </a:rPr>
              <a:t>www.ombudsman.gov.cy</a:t>
            </a:r>
            <a:endParaRPr lang="en-US" dirty="0" smtClean="0"/>
          </a:p>
          <a:p>
            <a:endParaRPr lang="en-IE" dirty="0">
              <a:latin typeface="Arial"/>
              <a:cs typeface="Arial"/>
            </a:endParaRPr>
          </a:p>
          <a:p>
            <a:r>
              <a:rPr lang="en-US" dirty="0" smtClean="0">
                <a:latin typeface="Arial"/>
                <a:cs typeface="Arial"/>
              </a:rPr>
              <a:t> </a:t>
            </a:r>
            <a:r>
              <a:rPr lang="ar-AE" dirty="0"/>
              <a:t>مفوض حقوق الطفل </a:t>
            </a:r>
            <a:r>
              <a:rPr lang="ar-AE" dirty="0" smtClean="0"/>
              <a:t>-</a:t>
            </a:r>
            <a:r>
              <a:rPr lang="en-US" dirty="0" smtClean="0"/>
              <a:t> </a:t>
            </a:r>
            <a:r>
              <a:rPr lang="ar-AE" dirty="0"/>
              <a:t/>
            </a:r>
            <a:br>
              <a:rPr lang="ar-AE" dirty="0"/>
            </a:br>
            <a:r>
              <a:rPr lang="en-US" dirty="0" smtClean="0">
                <a:hlinkClick r:id="rId4"/>
              </a:rPr>
              <a:t>www.childcom.org.cy</a:t>
            </a:r>
            <a:endParaRPr lang="en-US" dirty="0" smtClean="0"/>
          </a:p>
          <a:p>
            <a:endParaRPr lang="en-US" dirty="0">
              <a:latin typeface="Arial"/>
              <a:cs typeface="Arial"/>
            </a:endParaRPr>
          </a:p>
          <a:p>
            <a:r>
              <a:rPr lang="ar-AE" dirty="0"/>
              <a:t>الهيئة المستقلة للتحقيق في الادعاءات والشكاوى ضد الشرطة</a:t>
            </a:r>
            <a:br>
              <a:rPr lang="ar-AE" dirty="0"/>
            </a:br>
            <a:r>
              <a:rPr lang="en-US" dirty="0" smtClean="0">
                <a:hlinkClick r:id="rId5"/>
              </a:rPr>
              <a:t>www.iaiacap.gov.cy</a:t>
            </a:r>
            <a:endParaRPr lang="en-US" dirty="0" smtClean="0"/>
          </a:p>
          <a:p>
            <a:endParaRPr lang="en-US" dirty="0">
              <a:latin typeface="Arial"/>
              <a:cs typeface="Arial"/>
            </a:endParaRPr>
          </a:p>
        </p:txBody>
      </p:sp>
    </p:spTree>
    <p:extLst>
      <p:ext uri="{BB962C8B-B14F-4D97-AF65-F5344CB8AC3E}">
        <p14:creationId xmlns:p14="http://schemas.microsoft.com/office/powerpoint/2010/main" val="196695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البلديات</a:t>
            </a:r>
            <a:endParaRPr lang="en-US" dirty="0"/>
          </a:p>
        </p:txBody>
      </p:sp>
      <p:pic>
        <p:nvPicPr>
          <p:cNvPr id="5" name="Picture 4" descr="S12_Municipal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20" y="2291055"/>
            <a:ext cx="4099598" cy="2733065"/>
          </a:xfrm>
          <a:prstGeom prst="rect">
            <a:avLst/>
          </a:prstGeom>
        </p:spPr>
      </p:pic>
      <p:pic>
        <p:nvPicPr>
          <p:cNvPr id="7" name="Picture 6" descr="S12_City Lif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315" y="2291055"/>
            <a:ext cx="4091559" cy="2733065"/>
          </a:xfrm>
          <a:prstGeom prst="rect">
            <a:avLst/>
          </a:prstGeom>
        </p:spPr>
      </p:pic>
    </p:spTree>
    <p:extLst>
      <p:ext uri="{BB962C8B-B14F-4D97-AF65-F5344CB8AC3E}">
        <p14:creationId xmlns:p14="http://schemas.microsoft.com/office/powerpoint/2010/main" val="377920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دورات </a:t>
            </a:r>
            <a:r>
              <a:rPr lang="ar-SA" dirty="0" smtClean="0"/>
              <a:t>اللغة</a:t>
            </a:r>
            <a:endParaRPr lang="en-US" dirty="0"/>
          </a:p>
        </p:txBody>
      </p:sp>
      <p:pic>
        <p:nvPicPr>
          <p:cNvPr id="5" name="Picture 4" descr="Langu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49" y="2166207"/>
            <a:ext cx="4124325" cy="3048414"/>
          </a:xfrm>
          <a:prstGeom prst="rect">
            <a:avLst/>
          </a:prstGeom>
        </p:spPr>
      </p:pic>
    </p:spTree>
    <p:extLst>
      <p:ext uri="{BB962C8B-B14F-4D97-AF65-F5344CB8AC3E}">
        <p14:creationId xmlns:p14="http://schemas.microsoft.com/office/powerpoint/2010/main" val="21350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4" y="0"/>
            <a:ext cx="8305316" cy="1292100"/>
          </a:xfrm>
        </p:spPr>
        <p:txBody>
          <a:bodyPr/>
          <a:lstStyle/>
          <a:p>
            <a:r>
              <a:rPr lang="en-US" dirty="0"/>
              <a:t> </a:t>
            </a:r>
            <a:r>
              <a:rPr lang="ar-SA" dirty="0"/>
              <a:t>منظمات وشبكات المجتمع المدني </a:t>
            </a:r>
            <a:r>
              <a:rPr lang="ar-SA" dirty="0" smtClean="0"/>
              <a:t>الأخرى</a:t>
            </a:r>
            <a:r>
              <a:rPr lang="en-US" dirty="0" smtClean="0"/>
              <a:t> </a:t>
            </a:r>
            <a:endParaRPr lang="en-US" dirty="0"/>
          </a:p>
        </p:txBody>
      </p:sp>
      <p:sp>
        <p:nvSpPr>
          <p:cNvPr id="3" name="Text Placeholder 2"/>
          <p:cNvSpPr>
            <a:spLocks noGrp="1"/>
          </p:cNvSpPr>
          <p:nvPr>
            <p:ph type="body" idx="1"/>
          </p:nvPr>
        </p:nvSpPr>
        <p:spPr>
          <a:xfrm>
            <a:off x="691200" y="1651000"/>
            <a:ext cx="7761600" cy="4572704"/>
          </a:xfrm>
        </p:spPr>
        <p:txBody>
          <a:bodyPr/>
          <a:lstStyle/>
          <a:p>
            <a:pPr lvl="0"/>
            <a:r>
              <a:rPr lang="en-IE" sz="2200" dirty="0" smtClean="0"/>
              <a:t>CARDET (</a:t>
            </a:r>
            <a:r>
              <a:rPr lang="en-IE" sz="2200" dirty="0" smtClean="0">
                <a:hlinkClick r:id="rId3"/>
              </a:rPr>
              <a:t>www.cardet.org</a:t>
            </a:r>
            <a:r>
              <a:rPr lang="en-IE" sz="2200" dirty="0" smtClean="0"/>
              <a:t> ) </a:t>
            </a:r>
            <a:endParaRPr lang="en-US" sz="2200" dirty="0"/>
          </a:p>
          <a:p>
            <a:pPr lvl="0"/>
            <a:r>
              <a:rPr lang="en-IE" sz="2200" dirty="0"/>
              <a:t>Synthesis </a:t>
            </a:r>
            <a:r>
              <a:rPr lang="en-IE" sz="2200" dirty="0" smtClean="0"/>
              <a:t>(</a:t>
            </a:r>
            <a:r>
              <a:rPr lang="en-IE" sz="2200" dirty="0" smtClean="0">
                <a:hlinkClick r:id="rId4"/>
              </a:rPr>
              <a:t>www.synthesis</a:t>
            </a:r>
            <a:r>
              <a:rPr lang="en-IE" sz="2200" dirty="0">
                <a:hlinkClick r:id="rId4"/>
              </a:rPr>
              <a:t>-</a:t>
            </a:r>
            <a:r>
              <a:rPr lang="en-IE" sz="2200" dirty="0" smtClean="0">
                <a:hlinkClick r:id="rId4"/>
              </a:rPr>
              <a:t>center.org</a:t>
            </a:r>
            <a:r>
              <a:rPr lang="en-IE" sz="2200" dirty="0" smtClean="0"/>
              <a:t> )</a:t>
            </a:r>
            <a:endParaRPr lang="en-US" sz="2200" dirty="0"/>
          </a:p>
          <a:p>
            <a:pPr lvl="0"/>
            <a:r>
              <a:rPr lang="en-IE" sz="2200" dirty="0"/>
              <a:t>Aequitas </a:t>
            </a:r>
            <a:r>
              <a:rPr lang="en-IE" sz="2200" dirty="0" smtClean="0"/>
              <a:t>(</a:t>
            </a:r>
            <a:r>
              <a:rPr lang="en-IE" sz="2200" dirty="0" smtClean="0">
                <a:hlinkClick r:id="rId5"/>
              </a:rPr>
              <a:t>www.aequitas</a:t>
            </a:r>
            <a:r>
              <a:rPr lang="en-IE" sz="2200" dirty="0">
                <a:hlinkClick r:id="rId5"/>
              </a:rPr>
              <a:t>-</a:t>
            </a:r>
            <a:r>
              <a:rPr lang="en-IE" sz="2200" dirty="0" smtClean="0">
                <a:hlinkClick r:id="rId5"/>
              </a:rPr>
              <a:t>humanrights.org</a:t>
            </a:r>
            <a:r>
              <a:rPr lang="en-IE" sz="2200" dirty="0"/>
              <a:t> </a:t>
            </a:r>
            <a:r>
              <a:rPr lang="en-IE" sz="2200" dirty="0" smtClean="0"/>
              <a:t>)</a:t>
            </a:r>
            <a:endParaRPr lang="en-US" sz="2200" dirty="0"/>
          </a:p>
          <a:p>
            <a:pPr lvl="0"/>
            <a:r>
              <a:rPr lang="en-IE" sz="2200" dirty="0"/>
              <a:t>NGO Support Centre </a:t>
            </a:r>
            <a:r>
              <a:rPr lang="en-IE" sz="2200" dirty="0" smtClean="0"/>
              <a:t>(</a:t>
            </a:r>
            <a:r>
              <a:rPr lang="en-IE" sz="2200" dirty="0" smtClean="0">
                <a:hlinkClick r:id="rId6"/>
              </a:rPr>
              <a:t>www.ngo</a:t>
            </a:r>
            <a:r>
              <a:rPr lang="en-IE" sz="2200" dirty="0">
                <a:hlinkClick r:id="rId6"/>
              </a:rPr>
              <a:t>-</a:t>
            </a:r>
            <a:r>
              <a:rPr lang="en-IE" sz="2200" dirty="0" smtClean="0">
                <a:hlinkClick r:id="rId6"/>
              </a:rPr>
              <a:t>sc.org</a:t>
            </a:r>
            <a:r>
              <a:rPr lang="en-IE" sz="2200" dirty="0" smtClean="0"/>
              <a:t> )</a:t>
            </a:r>
            <a:endParaRPr lang="en-US" sz="2200" dirty="0"/>
          </a:p>
          <a:p>
            <a:pPr lvl="0"/>
            <a:r>
              <a:rPr lang="en-IE" sz="2200" dirty="0"/>
              <a:t>Cyprus Aware </a:t>
            </a:r>
            <a:r>
              <a:rPr lang="en-IE" sz="2200" dirty="0" smtClean="0"/>
              <a:t>(</a:t>
            </a:r>
            <a:r>
              <a:rPr lang="en-IE" sz="2200" dirty="0" smtClean="0">
                <a:hlinkClick r:id="rId7"/>
              </a:rPr>
              <a:t>www.cyprusaware.eu</a:t>
            </a:r>
            <a:r>
              <a:rPr lang="en-IE" sz="2200" dirty="0" smtClean="0"/>
              <a:t> )</a:t>
            </a:r>
          </a:p>
          <a:p>
            <a:pPr lvl="0"/>
            <a:endParaRPr lang="en-IE" sz="2200" dirty="0" smtClean="0"/>
          </a:p>
          <a:p>
            <a:pPr lvl="0">
              <a:buNone/>
            </a:pPr>
            <a:endParaRPr lang="en-IE" sz="2200" dirty="0"/>
          </a:p>
          <a:p>
            <a:pPr marL="342900" indent="-342900">
              <a:buFont typeface="Wingdings" charset="2"/>
              <a:buChar char="Ø"/>
            </a:pPr>
            <a:r>
              <a:rPr lang="en-US" sz="2200" dirty="0" smtClean="0"/>
              <a:t>Pan Cyprian Voluntary </a:t>
            </a:r>
            <a:r>
              <a:rPr lang="en-US" sz="2200" dirty="0" err="1" smtClean="0"/>
              <a:t>Organisations</a:t>
            </a:r>
            <a:r>
              <a:rPr lang="en-US" sz="2200" dirty="0"/>
              <a:t> </a:t>
            </a:r>
            <a:r>
              <a:rPr lang="en-US" sz="2200" dirty="0">
                <a:hlinkClick r:id="rId8"/>
              </a:rPr>
              <a:t>http://www.volunteerism-cc.org.cy/</a:t>
            </a:r>
            <a:r>
              <a:rPr lang="en-US" sz="2200" dirty="0" smtClean="0">
                <a:hlinkClick r:id="rId8"/>
              </a:rPr>
              <a:t>pan_cyprian_voluntary_organisations</a:t>
            </a:r>
            <a:r>
              <a:rPr lang="en-US" sz="2200" dirty="0" smtClean="0"/>
              <a:t> </a:t>
            </a:r>
          </a:p>
          <a:p>
            <a:pPr marL="342900" indent="-342900">
              <a:buFont typeface="Wingdings" charset="2"/>
              <a:buChar char="Ø"/>
            </a:pPr>
            <a:r>
              <a:rPr lang="en-US" sz="2200" dirty="0" smtClean="0"/>
              <a:t>All NGOs </a:t>
            </a:r>
            <a:r>
              <a:rPr lang="en-US" sz="2200" dirty="0"/>
              <a:t>in Cyprus  </a:t>
            </a:r>
            <a:r>
              <a:rPr lang="en-US" sz="2200" dirty="0">
                <a:hlinkClick r:id="rId9"/>
              </a:rPr>
              <a:t>https://www.ngosincyprus.org/All-</a:t>
            </a:r>
            <a:r>
              <a:rPr lang="en-US" sz="2200" dirty="0" smtClean="0">
                <a:hlinkClick r:id="rId9"/>
              </a:rPr>
              <a:t>NGOs</a:t>
            </a:r>
            <a:r>
              <a:rPr lang="en-US" sz="2200" dirty="0" smtClean="0"/>
              <a:t> </a:t>
            </a:r>
            <a:endParaRPr lang="en-US" sz="2200" dirty="0"/>
          </a:p>
          <a:p>
            <a:pPr>
              <a:buNone/>
            </a:pPr>
            <a:endParaRPr lang="en-US" sz="2200" dirty="0" smtClean="0"/>
          </a:p>
          <a:p>
            <a:pPr>
              <a:buNone/>
            </a:pPr>
            <a:endParaRPr lang="en-US" sz="2200" dirty="0"/>
          </a:p>
        </p:txBody>
      </p:sp>
    </p:spTree>
    <p:extLst>
      <p:ext uri="{BB962C8B-B14F-4D97-AF65-F5344CB8AC3E}">
        <p14:creationId xmlns:p14="http://schemas.microsoft.com/office/powerpoint/2010/main" val="200361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ابق على </a:t>
            </a:r>
            <a:r>
              <a:rPr lang="ar-SA" dirty="0" smtClean="0"/>
              <a:t>اطلاع</a:t>
            </a:r>
            <a:r>
              <a:rPr lang="en-US" dirty="0" smtClean="0"/>
              <a:t> </a:t>
            </a:r>
            <a:endParaRPr lang="en-US" dirty="0"/>
          </a:p>
        </p:txBody>
      </p:sp>
      <p:pic>
        <p:nvPicPr>
          <p:cNvPr id="4" name="Picture 3" descr="S14_Social m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25" y="1730375"/>
            <a:ext cx="2571750" cy="1714500"/>
          </a:xfrm>
          <a:prstGeom prst="rect">
            <a:avLst/>
          </a:prstGeom>
        </p:spPr>
      </p:pic>
      <p:pic>
        <p:nvPicPr>
          <p:cNvPr id="5" name="Picture 4" descr="S14_Newslet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625" y="1730376"/>
            <a:ext cx="2587638" cy="1721716"/>
          </a:xfrm>
          <a:prstGeom prst="rect">
            <a:avLst/>
          </a:prstGeom>
        </p:spPr>
      </p:pic>
      <p:pic>
        <p:nvPicPr>
          <p:cNvPr id="6" name="Picture 5" descr="S14_Eve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925" y="4038947"/>
            <a:ext cx="2571750" cy="1707802"/>
          </a:xfrm>
          <a:prstGeom prst="rect">
            <a:avLst/>
          </a:prstGeom>
        </p:spPr>
      </p:pic>
      <p:pic>
        <p:nvPicPr>
          <p:cNvPr id="7" name="Picture 6" descr="S14_communit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1625" y="4038947"/>
            <a:ext cx="2587638" cy="1764262"/>
          </a:xfrm>
          <a:prstGeom prst="rect">
            <a:avLst/>
          </a:prstGeom>
        </p:spPr>
      </p:pic>
      <p:sp>
        <p:nvSpPr>
          <p:cNvPr id="8" name="TextBox 7"/>
          <p:cNvSpPr txBox="1"/>
          <p:nvPr/>
        </p:nvSpPr>
        <p:spPr>
          <a:xfrm>
            <a:off x="984250" y="3452092"/>
            <a:ext cx="2779928" cy="338554"/>
          </a:xfrm>
          <a:prstGeom prst="rect">
            <a:avLst/>
          </a:prstGeom>
          <a:noFill/>
        </p:spPr>
        <p:txBody>
          <a:bodyPr wrap="none" rtlCol="0">
            <a:spAutoFit/>
          </a:bodyPr>
          <a:lstStyle/>
          <a:p>
            <a:r>
              <a:rPr lang="ar-AE" sz="1600" dirty="0"/>
              <a:t>متابعتها على وسائل التواصل الاجتماعي</a:t>
            </a:r>
            <a:endParaRPr lang="en-US" sz="1600" b="1" dirty="0"/>
          </a:p>
        </p:txBody>
      </p:sp>
      <p:sp>
        <p:nvSpPr>
          <p:cNvPr id="9" name="TextBox 8"/>
          <p:cNvSpPr txBox="1"/>
          <p:nvPr/>
        </p:nvSpPr>
        <p:spPr>
          <a:xfrm>
            <a:off x="5207000" y="3452092"/>
            <a:ext cx="2970685" cy="338554"/>
          </a:xfrm>
          <a:prstGeom prst="rect">
            <a:avLst/>
          </a:prstGeom>
          <a:noFill/>
        </p:spPr>
        <p:txBody>
          <a:bodyPr wrap="none" rtlCol="0">
            <a:spAutoFit/>
          </a:bodyPr>
          <a:lstStyle/>
          <a:p>
            <a:r>
              <a:rPr lang="ar-AE" sz="1600" dirty="0"/>
              <a:t>التسجيل في النشرات الإخبارية الخاصة بهم</a:t>
            </a:r>
            <a:endParaRPr lang="en-US" sz="1600" b="1" dirty="0"/>
          </a:p>
        </p:txBody>
      </p:sp>
      <p:sp>
        <p:nvSpPr>
          <p:cNvPr id="10" name="TextBox 9"/>
          <p:cNvSpPr txBox="1"/>
          <p:nvPr/>
        </p:nvSpPr>
        <p:spPr>
          <a:xfrm>
            <a:off x="1317625" y="5746749"/>
            <a:ext cx="1755609" cy="338554"/>
          </a:xfrm>
          <a:prstGeom prst="rect">
            <a:avLst/>
          </a:prstGeom>
          <a:noFill/>
        </p:spPr>
        <p:txBody>
          <a:bodyPr wrap="none" rtlCol="0">
            <a:spAutoFit/>
          </a:bodyPr>
          <a:lstStyle/>
          <a:p>
            <a:r>
              <a:rPr lang="ar-AE" sz="1600" dirty="0"/>
              <a:t>حضور المناسبات العامة</a:t>
            </a:r>
            <a:endParaRPr lang="en-US" sz="1600" b="1" dirty="0"/>
          </a:p>
        </p:txBody>
      </p:sp>
      <p:sp>
        <p:nvSpPr>
          <p:cNvPr id="11" name="TextBox 10"/>
          <p:cNvSpPr txBox="1"/>
          <p:nvPr/>
        </p:nvSpPr>
        <p:spPr>
          <a:xfrm>
            <a:off x="4873625" y="5803209"/>
            <a:ext cx="2888932" cy="338554"/>
          </a:xfrm>
          <a:prstGeom prst="rect">
            <a:avLst/>
          </a:prstGeom>
          <a:noFill/>
        </p:spPr>
        <p:txBody>
          <a:bodyPr wrap="none" rtlCol="0">
            <a:spAutoFit/>
          </a:bodyPr>
          <a:lstStyle/>
          <a:p>
            <a:r>
              <a:rPr lang="ar-AE" sz="1600" dirty="0"/>
              <a:t>انضم إلى مجموعات المجتمع والمتطوعين</a:t>
            </a:r>
            <a:endParaRPr lang="en-US" sz="1600" b="1" dirty="0"/>
          </a:p>
        </p:txBody>
      </p:sp>
    </p:spTree>
    <p:extLst>
      <p:ext uri="{BB962C8B-B14F-4D97-AF65-F5344CB8AC3E}">
        <p14:creationId xmlns:p14="http://schemas.microsoft.com/office/powerpoint/2010/main" val="131165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تمرين</a:t>
            </a:r>
            <a:endParaRPr lang="en-US" dirty="0"/>
          </a:p>
        </p:txBody>
      </p:sp>
      <p:sp>
        <p:nvSpPr>
          <p:cNvPr id="3" name="Text Placeholder 2"/>
          <p:cNvSpPr>
            <a:spLocks noGrp="1"/>
          </p:cNvSpPr>
          <p:nvPr>
            <p:ph type="body" idx="1"/>
          </p:nvPr>
        </p:nvSpPr>
        <p:spPr>
          <a:xfrm>
            <a:off x="4572000" y="1811604"/>
            <a:ext cx="3880800" cy="4412100"/>
          </a:xfrm>
        </p:spPr>
        <p:txBody>
          <a:bodyPr/>
          <a:lstStyle/>
          <a:p>
            <a:pPr>
              <a:lnSpc>
                <a:spcPct val="150000"/>
              </a:lnSpc>
              <a:buNone/>
            </a:pPr>
            <a:r>
              <a:rPr lang="ar-AE" b="1" dirty="0"/>
              <a:t>فانيسا</a:t>
            </a:r>
            <a:r>
              <a:rPr lang="ar-AE" dirty="0"/>
              <a:t/>
            </a:r>
            <a:br>
              <a:rPr lang="ar-AE" dirty="0"/>
            </a:br>
            <a:r>
              <a:rPr lang="ar-AE" dirty="0"/>
              <a:t>يبلغ من العمر 26 عام</a:t>
            </a:r>
            <a:br>
              <a:rPr lang="ar-AE" dirty="0"/>
            </a:br>
            <a:r>
              <a:rPr lang="ar-AE" dirty="0"/>
              <a:t>البقاء مع صديق</a:t>
            </a:r>
            <a:br>
              <a:rPr lang="ar-AE" dirty="0"/>
            </a:br>
            <a:r>
              <a:rPr lang="ar-AE" dirty="0"/>
              <a:t>2 سنوات في البلاد</a:t>
            </a:r>
            <a:br>
              <a:rPr lang="ar-AE" dirty="0"/>
            </a:br>
            <a:r>
              <a:rPr lang="ar-AE" dirty="0"/>
              <a:t>غادر صاحب العمل المسيئة</a:t>
            </a:r>
            <a:br>
              <a:rPr lang="ar-AE" dirty="0"/>
            </a:br>
            <a:r>
              <a:rPr lang="ar-AE" dirty="0"/>
              <a:t>تبحث عن وظيفة جديدة</a:t>
            </a:r>
            <a:br>
              <a:rPr lang="ar-AE" dirty="0"/>
            </a:br>
            <a:r>
              <a:rPr lang="ar-AE" dirty="0"/>
              <a:t>يخاف أن ترسل مرة أخرى</a:t>
            </a:r>
            <a:endParaRPr lang="en-US" dirty="0"/>
          </a:p>
        </p:txBody>
      </p:sp>
      <p:pic>
        <p:nvPicPr>
          <p:cNvPr id="5" name="Picture 4" descr="S15_Fema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905704"/>
            <a:ext cx="2159000" cy="4318000"/>
          </a:xfrm>
          <a:prstGeom prst="rect">
            <a:avLst/>
          </a:prstGeom>
        </p:spPr>
      </p:pic>
    </p:spTree>
    <p:extLst>
      <p:ext uri="{BB962C8B-B14F-4D97-AF65-F5344CB8AC3E}">
        <p14:creationId xmlns:p14="http://schemas.microsoft.com/office/powerpoint/2010/main" val="341491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ar-SA" dirty="0" smtClean="0"/>
              <a:t>تمرين</a:t>
            </a:r>
            <a:endParaRPr lang="en-US" dirty="0"/>
          </a:p>
        </p:txBody>
      </p:sp>
      <p:sp>
        <p:nvSpPr>
          <p:cNvPr id="3" name="Text Placeholder 2"/>
          <p:cNvSpPr>
            <a:spLocks noGrp="1"/>
          </p:cNvSpPr>
          <p:nvPr>
            <p:ph type="body" idx="1"/>
          </p:nvPr>
        </p:nvSpPr>
        <p:spPr/>
        <p:txBody>
          <a:bodyPr/>
          <a:lstStyle/>
          <a:p>
            <a:pPr>
              <a:buNone/>
            </a:pPr>
            <a:r>
              <a:rPr lang="ar-SA" dirty="0"/>
              <a:t>ناقش في مجموعة صغيرة وضع خطة حول الخطوات التالية التي يجب أن تتخذها. خذ بالاعتبار أمور مثل</a:t>
            </a:r>
            <a:r>
              <a:rPr lang="en-GB" dirty="0" smtClean="0"/>
              <a:t>:</a:t>
            </a:r>
          </a:p>
          <a:p>
            <a:pPr>
              <a:buNone/>
            </a:pPr>
            <a:endParaRPr lang="en-GB" dirty="0"/>
          </a:p>
          <a:p>
            <a:pPr>
              <a:buNone/>
            </a:pP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4231021638"/>
              </p:ext>
            </p:extLst>
          </p:nvPr>
        </p:nvGraphicFramePr>
        <p:xfrm>
          <a:off x="570271" y="2733365"/>
          <a:ext cx="8160773" cy="3374552"/>
        </p:xfrm>
        <a:graphic>
          <a:graphicData uri="http://schemas.openxmlformats.org/drawingml/2006/table">
            <a:tbl>
              <a:tblPr firstRow="1" firstCol="1" bandRow="1">
                <a:tableStyleId>{7257817E-EC5C-4880-A810-ED7F254FEA46}</a:tableStyleId>
              </a:tblPr>
              <a:tblGrid>
                <a:gridCol w="8160773"/>
              </a:tblGrid>
              <a:tr h="528170">
                <a:tc>
                  <a:txBody>
                    <a:bodyPr/>
                    <a:lstStyle/>
                    <a:p>
                      <a:pPr marL="342900" marR="0" lvl="0" indent="-342900" algn="l" rtl="1">
                        <a:lnSpc>
                          <a:spcPct val="115000"/>
                        </a:lnSpc>
                        <a:spcBef>
                          <a:spcPts val="0"/>
                        </a:spcBef>
                        <a:spcAft>
                          <a:spcPts val="1000"/>
                        </a:spcAft>
                        <a:buFont typeface="Calibri" panose="020F0502020204030204" pitchFamily="34" charset="0"/>
                        <a:buChar char="-"/>
                      </a:pPr>
                      <a:r>
                        <a:rPr lang="ar-SA" sz="2400" dirty="0">
                          <a:effectLst/>
                        </a:rPr>
                        <a:t>ما هي أهم المعلومات التي تحتاجها على الفور؟</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8170">
                <a:tc>
                  <a:txBody>
                    <a:bodyPr/>
                    <a:lstStyle/>
                    <a:p>
                      <a:pPr marL="342900" marR="0" lvl="0" indent="-342900" algn="l" rtl="1">
                        <a:lnSpc>
                          <a:spcPct val="115000"/>
                        </a:lnSpc>
                        <a:spcBef>
                          <a:spcPts val="0"/>
                        </a:spcBef>
                        <a:spcAft>
                          <a:spcPts val="1000"/>
                        </a:spcAft>
                        <a:buFont typeface="Calibri" panose="020F0502020204030204" pitchFamily="34" charset="0"/>
                        <a:buChar char="-"/>
                      </a:pPr>
                      <a:r>
                        <a:rPr lang="ar-SA" sz="2400">
                          <a:effectLst/>
                        </a:rPr>
                        <a:t>ما هي الاحتياجات الأخرى التي ستحتاجها في الأشهر القليلة القادمة؟</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8170">
                <a:tc>
                  <a:txBody>
                    <a:bodyPr/>
                    <a:lstStyle/>
                    <a:p>
                      <a:pPr marL="342900" marR="0" lvl="0" indent="-342900" algn="l" rtl="1">
                        <a:lnSpc>
                          <a:spcPct val="115000"/>
                        </a:lnSpc>
                        <a:spcBef>
                          <a:spcPts val="0"/>
                        </a:spcBef>
                        <a:spcAft>
                          <a:spcPts val="1000"/>
                        </a:spcAft>
                        <a:buFont typeface="Calibri" panose="020F0502020204030204" pitchFamily="34" charset="0"/>
                        <a:buChar char="-"/>
                      </a:pPr>
                      <a:r>
                        <a:rPr lang="ar-SA" sz="2400">
                          <a:effectLst/>
                        </a:rPr>
                        <a:t>ما هي المنظمات أو الخدمات التي يمكن أن تساعدها؟</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8170">
                <a:tc>
                  <a:txBody>
                    <a:bodyPr/>
                    <a:lstStyle/>
                    <a:p>
                      <a:pPr marL="342900" marR="0" lvl="0" indent="-342900" algn="l" rtl="1">
                        <a:lnSpc>
                          <a:spcPct val="115000"/>
                        </a:lnSpc>
                        <a:spcBef>
                          <a:spcPts val="0"/>
                        </a:spcBef>
                        <a:spcAft>
                          <a:spcPts val="1000"/>
                        </a:spcAft>
                        <a:buFont typeface="Calibri" panose="020F0502020204030204" pitchFamily="34" charset="0"/>
                        <a:buChar char="-"/>
                      </a:pPr>
                      <a:r>
                        <a:rPr lang="ar-SA" sz="2400">
                          <a:effectLst/>
                        </a:rPr>
                        <a:t>ما هي الخطوات الأولى التي يجب أن تتخذها؟</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92638">
                <a:tc>
                  <a:txBody>
                    <a:bodyPr/>
                    <a:lstStyle/>
                    <a:p>
                      <a:pPr marL="0" marR="0" algn="l" rtl="1">
                        <a:lnSpc>
                          <a:spcPct val="115000"/>
                        </a:lnSpc>
                        <a:spcBef>
                          <a:spcPts val="0"/>
                        </a:spcBef>
                        <a:spcAft>
                          <a:spcPts val="1000"/>
                        </a:spcAft>
                      </a:pPr>
                      <a:r>
                        <a:rPr lang="ar-SA" sz="2400" dirty="0">
                          <a:effectLst/>
                        </a:rPr>
                        <a:t>ماذا يمكن أن يكون دور المنظمات المختلفة: مثل أ) السلطات العامة ب) المنظمات غير الحكومية  ج) المتطوعين ومجموعات المجتمع د) السلطات المحلية هـ) الهيئات الإشرافية المستقلة و) أخرى؟</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7857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هذه هي مواقع الإدارات والخدمات </a:t>
            </a:r>
            <a:r>
              <a:rPr lang="ar-SA" dirty="0" smtClean="0"/>
              <a:t>الحكومية</a:t>
            </a:r>
            <a:endParaRPr lang="en-US" dirty="0"/>
          </a:p>
        </p:txBody>
      </p:sp>
      <p:sp>
        <p:nvSpPr>
          <p:cNvPr id="3" name="Text Placeholder 2"/>
          <p:cNvSpPr>
            <a:spLocks noGrp="1"/>
          </p:cNvSpPr>
          <p:nvPr>
            <p:ph type="body" idx="1"/>
          </p:nvPr>
        </p:nvSpPr>
        <p:spPr>
          <a:xfrm>
            <a:off x="691200" y="1619250"/>
            <a:ext cx="7761600" cy="4604454"/>
          </a:xfrm>
        </p:spPr>
        <p:txBody>
          <a:bodyPr/>
          <a:lstStyle/>
          <a:p>
            <a:pPr>
              <a:buNone/>
            </a:pPr>
            <a:r>
              <a:rPr lang="en-US" sz="1700" b="1" dirty="0" smtClean="0">
                <a:latin typeface="Arial"/>
                <a:cs typeface="Arial"/>
              </a:rPr>
              <a:t>Civil Registry and Migration Department</a:t>
            </a:r>
          </a:p>
          <a:p>
            <a:pPr>
              <a:buNone/>
            </a:pPr>
            <a:r>
              <a:rPr lang="en-US" sz="1700" dirty="0" smtClean="0">
                <a:latin typeface="Arial"/>
                <a:cs typeface="Arial"/>
                <a:hlinkClick r:id="rId3"/>
              </a:rPr>
              <a:t>http://www.moi.gov.cy/moi/crmd/crmd.nsf/index_en/index_en?OpenDocument</a:t>
            </a:r>
            <a:endParaRPr lang="en-US" sz="1700" dirty="0" smtClean="0">
              <a:latin typeface="Arial"/>
              <a:cs typeface="Arial"/>
            </a:endParaRPr>
          </a:p>
          <a:p>
            <a:pPr>
              <a:buNone/>
            </a:pPr>
            <a:r>
              <a:rPr lang="en-IE" sz="1700" b="1" dirty="0" smtClean="0">
                <a:latin typeface="Arial"/>
                <a:cs typeface="Arial"/>
              </a:rPr>
              <a:t>Asylum Service</a:t>
            </a:r>
            <a:r>
              <a:rPr lang="en-US" sz="1700" b="1" dirty="0" smtClean="0">
                <a:latin typeface="Arial"/>
                <a:cs typeface="Arial"/>
              </a:rPr>
              <a:t> </a:t>
            </a:r>
            <a:r>
              <a:rPr lang="en-US" sz="1700" dirty="0" smtClean="0">
                <a:latin typeface="Arial"/>
                <a:cs typeface="Arial"/>
                <a:hlinkClick r:id="rId4"/>
              </a:rPr>
              <a:t>http://www.moi.gov.cy/moi/asylum/asylumservice.nsf/</a:t>
            </a:r>
            <a:r>
              <a:rPr lang="en-US" sz="1700" dirty="0" smtClean="0">
                <a:latin typeface="Arial"/>
                <a:cs typeface="Arial"/>
              </a:rPr>
              <a:t> </a:t>
            </a:r>
          </a:p>
          <a:p>
            <a:pPr>
              <a:buNone/>
            </a:pPr>
            <a:r>
              <a:rPr lang="en-IE" sz="1700" b="1" dirty="0" smtClean="0">
                <a:latin typeface="Arial"/>
                <a:cs typeface="Arial"/>
              </a:rPr>
              <a:t>District Immigration Police Offices</a:t>
            </a:r>
            <a:r>
              <a:rPr lang="en-US" sz="1700" dirty="0" smtClean="0">
                <a:latin typeface="Arial"/>
                <a:cs typeface="Arial"/>
              </a:rPr>
              <a:t> </a:t>
            </a:r>
          </a:p>
          <a:p>
            <a:pPr>
              <a:buNone/>
            </a:pPr>
            <a:r>
              <a:rPr lang="en-US" sz="1700" dirty="0" smtClean="0">
                <a:latin typeface="Arial"/>
                <a:cs typeface="Arial"/>
                <a:hlinkClick r:id="rId5"/>
              </a:rPr>
              <a:t>http://www.police.gov.cy/police/police.nsf/dmldept15_en/dmldept15_en?OpenDocument</a:t>
            </a:r>
            <a:r>
              <a:rPr lang="en-US" sz="1700" dirty="0" smtClean="0">
                <a:latin typeface="Arial"/>
                <a:cs typeface="Arial"/>
              </a:rPr>
              <a:t> </a:t>
            </a:r>
          </a:p>
          <a:p>
            <a:pPr>
              <a:buNone/>
            </a:pPr>
            <a:r>
              <a:rPr lang="en-US" sz="1700" b="1" dirty="0" smtClean="0">
                <a:latin typeface="Arial"/>
                <a:cs typeface="Arial"/>
              </a:rPr>
              <a:t>Social </a:t>
            </a:r>
            <a:r>
              <a:rPr lang="en-IE" sz="1700" b="1" dirty="0" smtClean="0">
                <a:latin typeface="Arial"/>
                <a:cs typeface="Arial"/>
              </a:rPr>
              <a:t>Welfare Services</a:t>
            </a:r>
          </a:p>
          <a:p>
            <a:pPr>
              <a:buNone/>
            </a:pPr>
            <a:r>
              <a:rPr lang="en-IE" sz="1700" dirty="0" smtClean="0">
                <a:latin typeface="Arial"/>
                <a:cs typeface="Arial"/>
                <a:hlinkClick r:id="rId6"/>
              </a:rPr>
              <a:t>http://www.mlsi.gov.cy/mlsi/sws/sws.nsf/dmlcontactus_en/dmlcontactus_en?OpenDocument</a:t>
            </a:r>
            <a:r>
              <a:rPr lang="en-IE" sz="1700" dirty="0" smtClean="0">
                <a:latin typeface="Arial"/>
                <a:cs typeface="Arial"/>
              </a:rPr>
              <a:t> </a:t>
            </a:r>
          </a:p>
          <a:p>
            <a:pPr>
              <a:buNone/>
            </a:pPr>
            <a:r>
              <a:rPr lang="en-IE" sz="1700" b="1" dirty="0" smtClean="0">
                <a:latin typeface="Arial"/>
                <a:cs typeface="Arial"/>
              </a:rPr>
              <a:t>Office of Combating Trafficking in Human Beings of the Cyprus Police.</a:t>
            </a:r>
            <a:r>
              <a:rPr lang="en-IE" sz="1700" dirty="0" smtClean="0">
                <a:latin typeface="Arial"/>
                <a:cs typeface="Arial"/>
              </a:rPr>
              <a:t> </a:t>
            </a:r>
          </a:p>
          <a:p>
            <a:pPr>
              <a:buNone/>
            </a:pPr>
            <a:r>
              <a:rPr lang="en-IE" sz="1700" dirty="0" smtClean="0">
                <a:latin typeface="Arial"/>
                <a:cs typeface="Arial"/>
                <a:hlinkClick r:id="rId7"/>
              </a:rPr>
              <a:t>http://www.police.gov.cy/police/police.nsf/All/B62C14B4889EC3A3C22578A900271B28?OpenDocument</a:t>
            </a:r>
            <a:r>
              <a:rPr lang="en-IE" sz="1700" dirty="0" smtClean="0">
                <a:latin typeface="Arial"/>
                <a:cs typeface="Arial"/>
              </a:rPr>
              <a:t> </a:t>
            </a:r>
            <a:endParaRPr lang="en-US" sz="1700" dirty="0" smtClean="0">
              <a:latin typeface="Arial"/>
              <a:cs typeface="Arial"/>
            </a:endParaRPr>
          </a:p>
          <a:p>
            <a:pPr>
              <a:buNone/>
            </a:pPr>
            <a:r>
              <a:rPr lang="en-IE" sz="1700" b="1" dirty="0" smtClean="0">
                <a:latin typeface="Arial"/>
                <a:cs typeface="Arial"/>
              </a:rPr>
              <a:t>District Labour Offices</a:t>
            </a:r>
            <a:r>
              <a:rPr lang="en-US" sz="1700" dirty="0" smtClean="0">
                <a:latin typeface="Arial"/>
                <a:cs typeface="Arial"/>
              </a:rPr>
              <a:t> </a:t>
            </a:r>
            <a:r>
              <a:rPr lang="en-US" sz="1700" dirty="0" smtClean="0">
                <a:latin typeface="Arial"/>
                <a:cs typeface="Arial"/>
                <a:hlinkClick r:id="rId8"/>
              </a:rPr>
              <a:t>http://www.mlsi.gov.cy/mlsi/dl/dl.nsf/All/CDC4767871307868C22580E50031DD2C?OpenDocument</a:t>
            </a:r>
            <a:r>
              <a:rPr lang="en-US" sz="1700" dirty="0" smtClean="0">
                <a:latin typeface="Arial"/>
                <a:cs typeface="Arial"/>
              </a:rPr>
              <a:t> </a:t>
            </a:r>
          </a:p>
          <a:p>
            <a:pPr>
              <a:buNone/>
            </a:pPr>
            <a:r>
              <a:rPr lang="en-US" sz="1700" b="1" dirty="0" smtClean="0">
                <a:latin typeface="Arial"/>
                <a:cs typeface="Arial"/>
              </a:rPr>
              <a:t>Ministry of Health </a:t>
            </a:r>
            <a:r>
              <a:rPr lang="en-US" sz="1700" dirty="0" smtClean="0">
                <a:latin typeface="Arial"/>
                <a:cs typeface="Arial"/>
                <a:hlinkClick r:id="rId9"/>
              </a:rPr>
              <a:t>www.moh.gov.cy</a:t>
            </a:r>
            <a:r>
              <a:rPr lang="en-US" sz="1700" dirty="0" smtClean="0">
                <a:latin typeface="Arial"/>
                <a:cs typeface="Arial"/>
              </a:rPr>
              <a:t> </a:t>
            </a:r>
          </a:p>
          <a:p>
            <a:pPr>
              <a:buNone/>
            </a:pPr>
            <a:r>
              <a:rPr lang="en-US" sz="1700" b="1" dirty="0" smtClean="0">
                <a:latin typeface="Arial"/>
                <a:cs typeface="Arial"/>
              </a:rPr>
              <a:t>Ministry of Education </a:t>
            </a:r>
            <a:r>
              <a:rPr lang="en-US" sz="1700" dirty="0" smtClean="0">
                <a:latin typeface="Arial"/>
                <a:cs typeface="Arial"/>
                <a:hlinkClick r:id="rId10"/>
              </a:rPr>
              <a:t>http://www.moec.gov.cy/en/index.html</a:t>
            </a:r>
            <a:r>
              <a:rPr lang="en-US" sz="1700" dirty="0" smtClean="0">
                <a:latin typeface="Arial"/>
                <a:cs typeface="Arial"/>
              </a:rPr>
              <a:t> </a:t>
            </a:r>
            <a:endParaRPr lang="en-IE" sz="1700" dirty="0" smtClean="0">
              <a:latin typeface="Arial"/>
              <a:cs typeface="Arial"/>
            </a:endParaRPr>
          </a:p>
          <a:p>
            <a:pPr>
              <a:buNone/>
            </a:pPr>
            <a:endParaRPr lang="en-US" sz="1700" dirty="0">
              <a:latin typeface="Arial"/>
              <a:cs typeface="Arial"/>
            </a:endParaRPr>
          </a:p>
        </p:txBody>
      </p:sp>
    </p:spTree>
    <p:extLst>
      <p:ext uri="{BB962C8B-B14F-4D97-AF65-F5344CB8AC3E}">
        <p14:creationId xmlns:p14="http://schemas.microsoft.com/office/powerpoint/2010/main" val="305990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دورات </a:t>
            </a:r>
            <a:r>
              <a:rPr lang="ar-AE" dirty="0" smtClean="0"/>
              <a:t>اللغة</a:t>
            </a:r>
            <a:endParaRPr lang="en-US" dirty="0"/>
          </a:p>
        </p:txBody>
      </p:sp>
      <p:sp>
        <p:nvSpPr>
          <p:cNvPr id="3" name="Text Placeholder 2"/>
          <p:cNvSpPr>
            <a:spLocks noGrp="1"/>
          </p:cNvSpPr>
          <p:nvPr>
            <p:ph type="body" idx="1"/>
          </p:nvPr>
        </p:nvSpPr>
        <p:spPr>
          <a:xfrm>
            <a:off x="691200" y="1652854"/>
            <a:ext cx="7761600" cy="4412100"/>
          </a:xfrm>
        </p:spPr>
        <p:txBody>
          <a:bodyPr/>
          <a:lstStyle/>
          <a:p>
            <a:pPr lvl="0"/>
            <a:r>
              <a:rPr lang="en-IE" sz="2000" dirty="0">
                <a:latin typeface="Arial"/>
                <a:cs typeface="Arial"/>
              </a:rPr>
              <a:t>iLearnGreek – </a:t>
            </a:r>
            <a:r>
              <a:rPr lang="en-IE" sz="2000" u="sng" dirty="0">
                <a:latin typeface="Arial"/>
                <a:cs typeface="Arial"/>
                <a:hlinkClick r:id="rId3"/>
              </a:rPr>
              <a:t>www.ilearngreek.eu</a:t>
            </a:r>
            <a:endParaRPr lang="en-US" sz="2000" dirty="0">
              <a:latin typeface="Arial"/>
              <a:cs typeface="Arial"/>
            </a:endParaRPr>
          </a:p>
          <a:p>
            <a:pPr lvl="0"/>
            <a:r>
              <a:rPr lang="en-IE" sz="2000" dirty="0">
                <a:latin typeface="Arial"/>
                <a:cs typeface="Arial"/>
              </a:rPr>
              <a:t>GeiaXara – </a:t>
            </a:r>
            <a:r>
              <a:rPr lang="en-IE" sz="2000" u="sng" dirty="0">
                <a:latin typeface="Arial"/>
                <a:cs typeface="Arial"/>
                <a:hlinkClick r:id="rId4"/>
              </a:rPr>
              <a:t>www.geiaxara.eu</a:t>
            </a:r>
            <a:endParaRPr lang="en-US" sz="2000" dirty="0">
              <a:latin typeface="Arial"/>
              <a:cs typeface="Arial"/>
            </a:endParaRPr>
          </a:p>
          <a:p>
            <a:pPr lvl="0"/>
            <a:r>
              <a:rPr lang="en-IE" sz="2000" dirty="0" smtClean="0">
                <a:latin typeface="Arial"/>
                <a:cs typeface="Arial"/>
              </a:rPr>
              <a:t>State </a:t>
            </a:r>
            <a:r>
              <a:rPr lang="en-IE" sz="2000" dirty="0">
                <a:latin typeface="Arial"/>
                <a:cs typeface="Arial"/>
              </a:rPr>
              <a:t>Institutes of Further Education, Ministry of Education - </a:t>
            </a:r>
            <a:r>
              <a:rPr lang="en-IE" sz="2000" u="sng" dirty="0">
                <a:latin typeface="Arial"/>
                <a:cs typeface="Arial"/>
                <a:hlinkClick r:id="rId5"/>
              </a:rPr>
              <a:t>http://www.moec.gov.cy/en/state_institutes.html</a:t>
            </a:r>
            <a:endParaRPr lang="en-US" sz="2000" dirty="0">
              <a:latin typeface="Arial"/>
              <a:cs typeface="Arial"/>
            </a:endParaRPr>
          </a:p>
          <a:p>
            <a:pPr lvl="0"/>
            <a:r>
              <a:rPr lang="en-IE" sz="2000" u="sng" dirty="0">
                <a:latin typeface="Arial"/>
                <a:cs typeface="Arial"/>
              </a:rPr>
              <a:t>Adult Education Centres (epimorfotika), Ministry of Education - </a:t>
            </a:r>
            <a:r>
              <a:rPr lang="en-IE" sz="2000" u="sng" dirty="0">
                <a:latin typeface="Arial"/>
                <a:cs typeface="Arial"/>
                <a:hlinkClick r:id="rId6"/>
              </a:rPr>
              <a:t>http://www.moec.gov.cy/epimorfotika/en/index.html</a:t>
            </a:r>
            <a:endParaRPr lang="en-US" sz="2000" dirty="0">
              <a:latin typeface="Arial"/>
              <a:cs typeface="Arial"/>
            </a:endParaRPr>
          </a:p>
          <a:p>
            <a:pPr lvl="0"/>
            <a:r>
              <a:rPr lang="en-IE" sz="2000" u="sng" dirty="0">
                <a:latin typeface="Arial"/>
                <a:cs typeface="Arial"/>
              </a:rPr>
              <a:t>The Learning Refuge – CARITAS Pafos - </a:t>
            </a:r>
            <a:r>
              <a:rPr lang="en-GB" sz="2000" u="sng" dirty="0">
                <a:latin typeface="Arial"/>
                <a:cs typeface="Arial"/>
                <a:hlinkClick r:id="rId7"/>
              </a:rPr>
              <a:t>https://www.facebook.com/learningrefuge/</a:t>
            </a:r>
            <a:endParaRPr lang="en-US" sz="2000" dirty="0">
              <a:latin typeface="Arial"/>
              <a:cs typeface="Arial"/>
            </a:endParaRPr>
          </a:p>
          <a:p>
            <a:pPr lvl="0"/>
            <a:r>
              <a:rPr lang="en-GB" sz="2000" u="sng" dirty="0">
                <a:latin typeface="Arial"/>
                <a:cs typeface="Arial"/>
              </a:rPr>
              <a:t>CARITAS Cyprus Migrant Centres – </a:t>
            </a:r>
            <a:r>
              <a:rPr lang="en-GB" sz="2000" u="sng" dirty="0">
                <a:latin typeface="Arial"/>
                <a:cs typeface="Arial"/>
                <a:hlinkClick r:id="rId8"/>
              </a:rPr>
              <a:t>www.caritascyprus.org</a:t>
            </a:r>
            <a:endParaRPr lang="en-US" sz="2000" dirty="0">
              <a:latin typeface="Arial"/>
              <a:cs typeface="Arial"/>
            </a:endParaRPr>
          </a:p>
          <a:p>
            <a:pPr lvl="0"/>
            <a:r>
              <a:rPr lang="en-GB" sz="2000" u="sng" dirty="0">
                <a:latin typeface="Arial"/>
                <a:cs typeface="Arial"/>
              </a:rPr>
              <a:t>OASIS – </a:t>
            </a:r>
            <a:r>
              <a:rPr lang="en-GB" sz="2000" u="sng" dirty="0">
                <a:latin typeface="Arial"/>
                <a:cs typeface="Arial"/>
                <a:hlinkClick r:id="rId9"/>
              </a:rPr>
              <a:t>www.facebook.com/oasislarnaca</a:t>
            </a:r>
            <a:endParaRPr lang="en-US" sz="2000" dirty="0">
              <a:latin typeface="Arial"/>
              <a:cs typeface="Arial"/>
            </a:endParaRPr>
          </a:p>
          <a:p>
            <a:pPr lvl="0"/>
            <a:r>
              <a:rPr lang="en-IE" sz="2000" dirty="0">
                <a:latin typeface="Arial"/>
                <a:cs typeface="Arial"/>
              </a:rPr>
              <a:t>Migrant Information Centres (MiHub) – </a:t>
            </a:r>
            <a:r>
              <a:rPr lang="en-IE" sz="2000" u="sng" dirty="0">
                <a:latin typeface="Arial"/>
                <a:cs typeface="Arial"/>
                <a:hlinkClick r:id="rId10"/>
              </a:rPr>
              <a:t>www.mihub.eu</a:t>
            </a:r>
            <a:r>
              <a:rPr lang="en-IE" sz="2000" dirty="0">
                <a:latin typeface="Arial"/>
                <a:cs typeface="Arial"/>
              </a:rPr>
              <a:t> </a:t>
            </a:r>
            <a:endParaRPr lang="en-US" sz="2000" dirty="0">
              <a:latin typeface="Arial"/>
              <a:cs typeface="Arial"/>
            </a:endParaRPr>
          </a:p>
          <a:p>
            <a:pPr lvl="0"/>
            <a:r>
              <a:rPr lang="en-IE" sz="2000" dirty="0">
                <a:latin typeface="Arial"/>
                <a:cs typeface="Arial"/>
              </a:rPr>
              <a:t>Synthesis Centre for Research and Education – </a:t>
            </a:r>
            <a:r>
              <a:rPr lang="en-IE" sz="2000" u="sng" dirty="0">
                <a:latin typeface="Arial"/>
                <a:cs typeface="Arial"/>
                <a:hlinkClick r:id="rId11"/>
              </a:rPr>
              <a:t>www.synthesis-center.org</a:t>
            </a:r>
            <a:r>
              <a:rPr lang="en-IE" sz="2000" dirty="0">
                <a:latin typeface="Arial"/>
                <a:cs typeface="Arial"/>
              </a:rPr>
              <a:t> </a:t>
            </a:r>
            <a:endParaRPr lang="en-IE" sz="2000" dirty="0" smtClean="0">
              <a:latin typeface="Arial"/>
              <a:cs typeface="Arial"/>
            </a:endParaRPr>
          </a:p>
          <a:p>
            <a:r>
              <a:rPr lang="en-IE" sz="2000" dirty="0">
                <a:latin typeface="Arial"/>
                <a:cs typeface="Arial"/>
              </a:rPr>
              <a:t>University of Cyprus – School of Modern Greek - </a:t>
            </a:r>
            <a:r>
              <a:rPr lang="en-GB" sz="2000" u="sng" dirty="0">
                <a:latin typeface="Arial"/>
                <a:cs typeface="Arial"/>
                <a:hlinkClick r:id="rId12"/>
              </a:rPr>
              <a:t>http://www.ucy.ac.cy/mogr/en/courses</a:t>
            </a:r>
            <a:r>
              <a:rPr lang="en-GB" sz="2000" u="sng" dirty="0">
                <a:latin typeface="Arial"/>
                <a:cs typeface="Arial"/>
              </a:rPr>
              <a:t> </a:t>
            </a:r>
            <a:endParaRPr lang="en-US" sz="2000" dirty="0">
              <a:latin typeface="Arial"/>
              <a:cs typeface="Arial"/>
            </a:endParaRPr>
          </a:p>
          <a:p>
            <a:pPr lvl="0"/>
            <a:endParaRPr lang="en-US" sz="2000" dirty="0">
              <a:latin typeface="Arial"/>
              <a:cs typeface="Arial"/>
            </a:endParaRPr>
          </a:p>
          <a:p>
            <a:endParaRPr lang="en-US" sz="2000" dirty="0">
              <a:latin typeface="Arial"/>
              <a:cs typeface="Arial"/>
            </a:endParaRPr>
          </a:p>
        </p:txBody>
      </p:sp>
    </p:spTree>
    <p:extLst>
      <p:ext uri="{BB962C8B-B14F-4D97-AF65-F5344CB8AC3E}">
        <p14:creationId xmlns:p14="http://schemas.microsoft.com/office/powerpoint/2010/main" val="402872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تقديم القضية</a:t>
            </a:r>
            <a:endParaRPr lang="en-US" dirty="0">
              <a:latin typeface="Arial"/>
              <a:cs typeface="Arial"/>
            </a:endParaRPr>
          </a:p>
        </p:txBody>
      </p:sp>
      <p:pic>
        <p:nvPicPr>
          <p:cNvPr id="4" name="Picture 3" descr="S2_Law.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778" y="1753772"/>
            <a:ext cx="3104444" cy="1933223"/>
          </a:xfrm>
          <a:prstGeom prst="rect">
            <a:avLst/>
          </a:prstGeom>
        </p:spPr>
      </p:pic>
      <p:pic>
        <p:nvPicPr>
          <p:cNvPr id="5" name="Picture 4" descr="S2_Health.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78" y="3894667"/>
            <a:ext cx="3104444" cy="2137127"/>
          </a:xfrm>
          <a:prstGeom prst="rect">
            <a:avLst/>
          </a:prstGeom>
        </p:spPr>
      </p:pic>
      <p:pic>
        <p:nvPicPr>
          <p:cNvPr id="7" name="Picture 6" descr="S2_Housing.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017" y="1753772"/>
            <a:ext cx="3144094" cy="1933223"/>
          </a:xfrm>
          <a:prstGeom prst="rect">
            <a:avLst/>
          </a:prstGeom>
        </p:spPr>
      </p:pic>
      <p:pic>
        <p:nvPicPr>
          <p:cNvPr id="10" name="Picture 9" descr="S2_Sport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1017" y="3894667"/>
            <a:ext cx="3144094" cy="2137126"/>
          </a:xfrm>
          <a:prstGeom prst="rect">
            <a:avLst/>
          </a:prstGeom>
        </p:spPr>
      </p:pic>
    </p:spTree>
    <p:extLst>
      <p:ext uri="{BB962C8B-B14F-4D97-AF65-F5344CB8AC3E}">
        <p14:creationId xmlns:p14="http://schemas.microsoft.com/office/powerpoint/2010/main" val="201139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54"/>
          <p:cNvSpPr>
            <a:spLocks noChangeArrowheads="1"/>
          </p:cNvSpPr>
          <p:nvPr/>
        </p:nvSpPr>
        <p:spPr bwMode="auto">
          <a:xfrm>
            <a:off x="0" y="0"/>
            <a:ext cx="9144000" cy="2619375"/>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a:p>
        </p:txBody>
      </p:sp>
      <p:sp>
        <p:nvSpPr>
          <p:cNvPr id="33795" name="Shape 258"/>
          <p:cNvSpPr>
            <a:spLocks noChangeArrowheads="1"/>
          </p:cNvSpPr>
          <p:nvPr/>
        </p:nvSpPr>
        <p:spPr bwMode="auto">
          <a:xfrm>
            <a:off x="812800" y="4100513"/>
            <a:ext cx="1533525" cy="138112"/>
          </a:xfrm>
          <a:prstGeom prst="rect">
            <a:avLst/>
          </a:prstGeom>
          <a:solidFill>
            <a:srgbClr val="454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sz="1000">
              <a:solidFill>
                <a:schemeClr val="bg1"/>
              </a:solidFill>
            </a:endParaRPr>
          </a:p>
        </p:txBody>
      </p:sp>
      <p:pic>
        <p:nvPicPr>
          <p:cNvPr id="3379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197225"/>
            <a:ext cx="290671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2"/>
          <p:cNvSpPr txBox="1">
            <a:spLocks noChangeArrowheads="1"/>
          </p:cNvSpPr>
          <p:nvPr/>
        </p:nvSpPr>
        <p:spPr bwMode="auto">
          <a:xfrm>
            <a:off x="190500" y="5492750"/>
            <a:ext cx="51877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rtl="1"/>
            <a:r>
              <a:rPr lang="en-US" sz="1100" dirty="0" err="1"/>
              <a:t>تم</a:t>
            </a:r>
            <a:r>
              <a:rPr lang="en-US" sz="1100" dirty="0"/>
              <a:t> </a:t>
            </a:r>
            <a:r>
              <a:rPr lang="en-US" sz="1100" dirty="0" err="1"/>
              <a:t>تمويل</a:t>
            </a:r>
            <a:r>
              <a:rPr lang="en-US" sz="1100" dirty="0"/>
              <a:t> </a:t>
            </a:r>
            <a:r>
              <a:rPr lang="en-US" sz="1100" dirty="0" err="1"/>
              <a:t>المشروع</a:t>
            </a:r>
            <a:r>
              <a:rPr lang="en-US" sz="1100" dirty="0"/>
              <a:t> </a:t>
            </a:r>
            <a:r>
              <a:rPr lang="en-US" sz="1100" dirty="0" err="1"/>
              <a:t>بدعم</a:t>
            </a:r>
            <a:r>
              <a:rPr lang="en-US" sz="1100" dirty="0"/>
              <a:t> </a:t>
            </a:r>
            <a:r>
              <a:rPr lang="en-US" sz="1100" dirty="0" err="1"/>
              <a:t>من</a:t>
            </a:r>
            <a:r>
              <a:rPr lang="en-US" sz="1100" dirty="0"/>
              <a:t> </a:t>
            </a:r>
            <a:r>
              <a:rPr lang="en-US" sz="1100" dirty="0" err="1"/>
              <a:t>المفوضية</a:t>
            </a:r>
            <a:r>
              <a:rPr lang="en-US" sz="1100" dirty="0"/>
              <a:t> </a:t>
            </a:r>
            <a:r>
              <a:rPr lang="en-US" sz="1100" dirty="0" err="1"/>
              <a:t>الأوروبية</a:t>
            </a:r>
            <a:r>
              <a:rPr lang="en-US" sz="1100" dirty="0"/>
              <a:t>.</a:t>
            </a:r>
          </a:p>
          <a:p>
            <a:pPr rtl="1"/>
            <a:r>
              <a:rPr lang="en-US" sz="1100" dirty="0"/>
              <a:t> </a:t>
            </a:r>
          </a:p>
          <a:p>
            <a:pPr rtl="1"/>
            <a:r>
              <a:rPr lang="en-US" sz="1100" dirty="0" err="1"/>
              <a:t>لا</a:t>
            </a:r>
            <a:r>
              <a:rPr lang="en-US" sz="1100" dirty="0"/>
              <a:t> </a:t>
            </a:r>
            <a:r>
              <a:rPr lang="en-US" sz="1100" dirty="0" err="1"/>
              <a:t>يمثل</a:t>
            </a:r>
            <a:r>
              <a:rPr lang="en-US" sz="1100" dirty="0"/>
              <a:t> </a:t>
            </a:r>
            <a:r>
              <a:rPr lang="en-US" sz="1100" dirty="0" err="1"/>
              <a:t>هذا</a:t>
            </a:r>
            <a:r>
              <a:rPr lang="en-US" sz="1100" dirty="0"/>
              <a:t> </a:t>
            </a:r>
            <a:r>
              <a:rPr lang="en-US" sz="1100" dirty="0" err="1"/>
              <a:t>المنشور</a:t>
            </a:r>
            <a:r>
              <a:rPr lang="en-US" sz="1100" dirty="0"/>
              <a:t> </a:t>
            </a:r>
            <a:r>
              <a:rPr lang="en-US" sz="1100" dirty="0" err="1"/>
              <a:t>سوى</a:t>
            </a:r>
            <a:r>
              <a:rPr lang="en-US" sz="1100" dirty="0"/>
              <a:t> </a:t>
            </a:r>
            <a:r>
              <a:rPr lang="en-US" sz="1100" dirty="0" err="1"/>
              <a:t>آراء</a:t>
            </a:r>
            <a:r>
              <a:rPr lang="en-US" sz="1100" dirty="0"/>
              <a:t> </a:t>
            </a:r>
            <a:r>
              <a:rPr lang="en-US" sz="1100" dirty="0" err="1"/>
              <a:t>المؤلف</a:t>
            </a:r>
            <a:r>
              <a:rPr lang="en-US" sz="1100" dirty="0"/>
              <a:t> </a:t>
            </a:r>
            <a:r>
              <a:rPr lang="en-US" sz="1100" dirty="0" err="1"/>
              <a:t>ولا</a:t>
            </a:r>
            <a:r>
              <a:rPr lang="en-US" sz="1100" dirty="0"/>
              <a:t> </a:t>
            </a:r>
            <a:r>
              <a:rPr lang="en-US" sz="1100" dirty="0" err="1"/>
              <a:t>يمكن</a:t>
            </a:r>
            <a:r>
              <a:rPr lang="en-US" sz="1100" dirty="0"/>
              <a:t> </a:t>
            </a:r>
            <a:r>
              <a:rPr lang="en-US" sz="1100" dirty="0" err="1"/>
              <a:t>اعتبار</a:t>
            </a:r>
            <a:r>
              <a:rPr lang="en-US" sz="1100" dirty="0"/>
              <a:t> </a:t>
            </a:r>
            <a:r>
              <a:rPr lang="en-US" sz="1100" dirty="0" err="1"/>
              <a:t>اللجنة</a:t>
            </a:r>
            <a:r>
              <a:rPr lang="en-US" sz="1100" dirty="0"/>
              <a:t> </a:t>
            </a:r>
            <a:r>
              <a:rPr lang="en-US" sz="1100" dirty="0" err="1"/>
              <a:t>مسؤولة</a:t>
            </a:r>
            <a:r>
              <a:rPr lang="en-US" sz="1100" dirty="0"/>
              <a:t> </a:t>
            </a:r>
            <a:r>
              <a:rPr lang="en-US" sz="1100" dirty="0" err="1"/>
              <a:t>عن</a:t>
            </a:r>
            <a:r>
              <a:rPr lang="en-US" sz="1100" dirty="0"/>
              <a:t> </a:t>
            </a:r>
            <a:r>
              <a:rPr lang="en-US" sz="1100" dirty="0" err="1"/>
              <a:t>أي</a:t>
            </a:r>
            <a:r>
              <a:rPr lang="en-US" sz="1100" dirty="0"/>
              <a:t> </a:t>
            </a:r>
            <a:r>
              <a:rPr lang="en-US" sz="1100" dirty="0" err="1"/>
              <a:t>استخدام</a:t>
            </a:r>
            <a:r>
              <a:rPr lang="en-US" sz="1100" dirty="0"/>
              <a:t> </a:t>
            </a:r>
            <a:r>
              <a:rPr lang="en-US" sz="1100" dirty="0" err="1"/>
              <a:t>قد</a:t>
            </a:r>
            <a:r>
              <a:rPr lang="en-US" sz="1100" dirty="0"/>
              <a:t> </a:t>
            </a:r>
            <a:r>
              <a:rPr lang="en-US" sz="1100" dirty="0" err="1"/>
              <a:t>يكون</a:t>
            </a:r>
            <a:r>
              <a:rPr lang="en-US" sz="1100" dirty="0"/>
              <a:t> </a:t>
            </a:r>
            <a:r>
              <a:rPr lang="en-US" sz="1100" dirty="0" err="1"/>
              <a:t>لهذا</a:t>
            </a:r>
            <a:r>
              <a:rPr lang="en-US" sz="1100" dirty="0"/>
              <a:t> </a:t>
            </a:r>
            <a:r>
              <a:rPr lang="en-US" sz="1100" dirty="0" err="1"/>
              <a:t>النص</a:t>
            </a:r>
            <a:r>
              <a:rPr lang="en-US" sz="1100" dirty="0"/>
              <a:t>.</a:t>
            </a:r>
          </a:p>
          <a:p>
            <a:pPr rtl="1"/>
            <a:r>
              <a:rPr lang="en-US" sz="1100" dirty="0"/>
              <a:t> </a:t>
            </a:r>
          </a:p>
          <a:p>
            <a:pPr rtl="1"/>
            <a:r>
              <a:rPr lang="en-US" sz="1100" dirty="0" err="1"/>
              <a:t>رقم</a:t>
            </a:r>
            <a:r>
              <a:rPr lang="en-US" sz="1100" dirty="0"/>
              <a:t> </a:t>
            </a:r>
            <a:r>
              <a:rPr lang="en-US" sz="1100" dirty="0" err="1"/>
              <a:t>المشروع</a:t>
            </a:r>
            <a:r>
              <a:rPr lang="en-US" sz="1100" dirty="0"/>
              <a:t>: 2017-1-FR01-KA204-037126</a:t>
            </a:r>
          </a:p>
          <a:p>
            <a:endParaRPr lang="de-AT" altLang="en-US" sz="1100" dirty="0"/>
          </a:p>
        </p:txBody>
      </p:sp>
      <p:sp>
        <p:nvSpPr>
          <p:cNvPr id="7" name="Shape 255"/>
          <p:cNvSpPr txBox="1">
            <a:spLocks/>
          </p:cNvSpPr>
          <p:nvPr/>
        </p:nvSpPr>
        <p:spPr>
          <a:xfrm>
            <a:off x="678426" y="1650475"/>
            <a:ext cx="3972232"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ar-AE" sz="9600" smtClean="0">
                <a:solidFill>
                  <a:schemeClr val="bg1"/>
                </a:solidFill>
              </a:rPr>
              <a:t>شكرا!</a:t>
            </a:r>
            <a:endParaRPr lang="en" sz="12000" dirty="0">
              <a:solidFill>
                <a:schemeClr val="bg1"/>
              </a:solidFill>
            </a:endParaRPr>
          </a:p>
        </p:txBody>
      </p:sp>
    </p:spTree>
    <p:extLst>
      <p:ext uri="{BB962C8B-B14F-4D97-AF65-F5344CB8AC3E}">
        <p14:creationId xmlns:p14="http://schemas.microsoft.com/office/powerpoint/2010/main" val="4029479464"/>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idx="4294967295"/>
          </p:nvPr>
        </p:nvSpPr>
        <p:spPr>
          <a:xfrm>
            <a:off x="972900" y="3101724"/>
            <a:ext cx="7198200" cy="2331054"/>
          </a:xfrm>
          <a:prstGeom prst="rect">
            <a:avLst/>
          </a:prstGeom>
        </p:spPr>
        <p:txBody>
          <a:bodyPr wrap="square" lIns="91425" tIns="91425" rIns="91425" bIns="91425" anchor="b" anchorCtr="0">
            <a:noAutofit/>
          </a:bodyPr>
          <a:lstStyle/>
          <a:p>
            <a:pPr lvl="0" algn="ctr" rtl="0">
              <a:spcBef>
                <a:spcPts val="0"/>
              </a:spcBef>
              <a:buNone/>
            </a:pPr>
            <a:r>
              <a:rPr lang="en-US" sz="7200" dirty="0" smtClean="0">
                <a:solidFill>
                  <a:schemeClr val="tx1"/>
                </a:solidFill>
                <a:latin typeface="Arial"/>
                <a:cs typeface="Arial"/>
              </a:rPr>
              <a:t/>
            </a:r>
            <a:br>
              <a:rPr lang="en-US" sz="7200" dirty="0" smtClean="0">
                <a:solidFill>
                  <a:schemeClr val="tx1"/>
                </a:solidFill>
                <a:latin typeface="Arial"/>
                <a:cs typeface="Arial"/>
              </a:rPr>
            </a:br>
            <a:endParaRPr lang="en" sz="7200" dirty="0">
              <a:solidFill>
                <a:schemeClr val="tx1"/>
              </a:solidFill>
              <a:latin typeface="Arial"/>
              <a:cs typeface="Arial"/>
            </a:endParaRPr>
          </a:p>
        </p:txBody>
      </p:sp>
      <p:grpSp>
        <p:nvGrpSpPr>
          <p:cNvPr id="89" name="Shape 89"/>
          <p:cNvGrpSpPr/>
          <p:nvPr/>
        </p:nvGrpSpPr>
        <p:grpSpPr>
          <a:xfrm>
            <a:off x="3568956" y="1105062"/>
            <a:ext cx="2006085" cy="2006085"/>
            <a:chOff x="3782700" y="1538287"/>
            <a:chExt cx="1578600" cy="1578600"/>
          </a:xfrm>
        </p:grpSpPr>
        <p:sp>
          <p:nvSpPr>
            <p:cNvPr id="90" name="Shape 90"/>
            <p:cNvSpPr/>
            <p:nvPr/>
          </p:nvSpPr>
          <p:spPr>
            <a:xfrm>
              <a:off x="3782700" y="27574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rot="-5400000">
              <a:off x="5001900" y="27574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rot="5400000">
              <a:off x="3782700" y="15382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rot="10800000">
              <a:off x="5001900" y="15382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gr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137" y="1366794"/>
            <a:ext cx="1483364" cy="1469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000" b="0" i="0" u="none" strike="noStrike" cap="none" normalizeH="0" baseline="0" smtClean="0">
                <a:ln>
                  <a:noFill/>
                </a:ln>
                <a:solidFill>
                  <a:schemeClr val="tx1"/>
                </a:solidFill>
                <a:effectLst/>
                <a:latin typeface="Arial Unicode MS" panose="020B0604020202020204" pitchFamily="34" charset="-128"/>
                <a:cs typeface="Arial" panose="020B0604020202020204" pitchFamily="34" charset="0"/>
              </a:rPr>
              <a:t>ضائع او مشوش؟</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1710813" y="4354107"/>
            <a:ext cx="61599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5400" b="0" i="0" u="none" strike="noStrike" cap="none" normalizeH="0" baseline="0" dirty="0" smtClean="0">
                <a:ln>
                  <a:noFill/>
                </a:ln>
                <a:solidFill>
                  <a:schemeClr val="bg1"/>
                </a:solidFill>
                <a:effectLst/>
                <a:latin typeface="Arial Unicode MS" panose="020B0604020202020204" pitchFamily="34" charset="-128"/>
                <a:cs typeface="Arial" panose="020B0604020202020204" pitchFamily="34" charset="0"/>
              </a:rPr>
              <a:t>ضائع او مشوش؟</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6628735"/>
              </p:ext>
            </p:extLst>
          </p:nvPr>
        </p:nvGraphicFramePr>
        <p:xfrm>
          <a:off x="3057832" y="1553497"/>
          <a:ext cx="5614220" cy="4267200"/>
        </p:xfrm>
        <a:graphic>
          <a:graphicData uri="http://schemas.openxmlformats.org/drawingml/2006/table">
            <a:tbl>
              <a:tblPr firstRow="1" firstCol="1" bandRow="1">
                <a:tableStyleId>{7257817E-EC5C-4880-A810-ED7F254FEA46}</a:tableStyleId>
              </a:tblPr>
              <a:tblGrid>
                <a:gridCol w="5614220"/>
              </a:tblGrid>
              <a:tr h="533400">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dirty="0">
                          <a:effectLst/>
                        </a:rPr>
                        <a:t>حقوقهم ومسؤولياتهم</a:t>
                      </a:r>
                      <a:endParaRPr lang="en-US" sz="2800" dirty="0">
                        <a:effectLst/>
                        <a:latin typeface="Calibri" panose="020F0502020204030204" pitchFamily="34" charset="0"/>
                        <a:cs typeface="Times New Roman" panose="02020603050405020304" pitchFamily="18" charset="0"/>
                      </a:endParaRPr>
                    </a:p>
                  </a:txBody>
                  <a:tcPr marL="68580" marR="68580" marT="0" marB="0"/>
                </a:tc>
              </a:tr>
              <a:tr h="533400">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a:effectLst/>
                        </a:rPr>
                        <a:t>الإجراءات الحكومية في كل قسم</a:t>
                      </a:r>
                      <a:endParaRPr lang="en-US" sz="2800">
                        <a:effectLst/>
                        <a:latin typeface="Calibri" panose="020F0502020204030204" pitchFamily="34" charset="0"/>
                        <a:cs typeface="Times New Roman" panose="02020603050405020304" pitchFamily="18" charset="0"/>
                      </a:endParaRPr>
                    </a:p>
                  </a:txBody>
                  <a:tcPr marL="68580" marR="68580" marT="0" marB="0"/>
                </a:tc>
              </a:tr>
              <a:tr h="533400">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dirty="0">
                          <a:effectLst/>
                        </a:rPr>
                        <a:t>التوظيف</a:t>
                      </a:r>
                      <a:endParaRPr lang="en-US" sz="2800" dirty="0">
                        <a:effectLst/>
                        <a:latin typeface="Calibri" panose="020F0502020204030204" pitchFamily="34" charset="0"/>
                        <a:cs typeface="Times New Roman" panose="02020603050405020304" pitchFamily="18" charset="0"/>
                      </a:endParaRPr>
                    </a:p>
                  </a:txBody>
                  <a:tcPr marL="68580" marR="68580" marT="0" marB="0"/>
                </a:tc>
              </a:tr>
              <a:tr h="533400">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a:effectLst/>
                        </a:rPr>
                        <a:t>الإسكان</a:t>
                      </a:r>
                      <a:endParaRPr lang="en-US" sz="2800">
                        <a:effectLst/>
                        <a:latin typeface="Calibri" panose="020F0502020204030204" pitchFamily="34" charset="0"/>
                        <a:cs typeface="Times New Roman" panose="02020603050405020304" pitchFamily="18" charset="0"/>
                      </a:endParaRPr>
                    </a:p>
                  </a:txBody>
                  <a:tcPr marL="68580" marR="68580" marT="0" marB="0"/>
                </a:tc>
              </a:tr>
              <a:tr h="533400">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a:effectLst/>
                        </a:rPr>
                        <a:t>تعليم الأطفال</a:t>
                      </a:r>
                      <a:endParaRPr lang="en-US" sz="2800">
                        <a:effectLst/>
                        <a:latin typeface="Calibri" panose="020F0502020204030204" pitchFamily="34" charset="0"/>
                        <a:cs typeface="Times New Roman" panose="02020603050405020304" pitchFamily="18" charset="0"/>
                      </a:endParaRPr>
                    </a:p>
                  </a:txBody>
                  <a:tcPr marL="68580" marR="68580" marT="0" marB="0"/>
                </a:tc>
              </a:tr>
              <a:tr h="533400">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a:effectLst/>
                        </a:rPr>
                        <a:t>الصحة</a:t>
                      </a:r>
                      <a:endParaRPr lang="en-US" sz="2800">
                        <a:effectLst/>
                        <a:latin typeface="Calibri" panose="020F0502020204030204" pitchFamily="34" charset="0"/>
                        <a:cs typeface="Times New Roman" panose="02020603050405020304" pitchFamily="18" charset="0"/>
                      </a:endParaRPr>
                    </a:p>
                  </a:txBody>
                  <a:tcPr marL="68580" marR="68580" marT="0" marB="0"/>
                </a:tc>
              </a:tr>
              <a:tr h="533400">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a:effectLst/>
                        </a:rPr>
                        <a:t>تعليم اللغة</a:t>
                      </a:r>
                      <a:endParaRPr lang="en-US" sz="2800">
                        <a:effectLst/>
                        <a:latin typeface="Calibri" panose="020F0502020204030204" pitchFamily="34" charset="0"/>
                        <a:cs typeface="Times New Roman" panose="02020603050405020304" pitchFamily="18" charset="0"/>
                      </a:endParaRPr>
                    </a:p>
                  </a:txBody>
                  <a:tcPr marL="68580" marR="68580" marT="0" marB="0"/>
                </a:tc>
              </a:tr>
              <a:tr h="533400">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dirty="0">
                          <a:effectLst/>
                        </a:rPr>
                        <a:t>الثقافة المحلية والمجتمع</a:t>
                      </a:r>
                      <a:endParaRPr lang="en-US" sz="2800" dirty="0">
                        <a:effectLst/>
                        <a:latin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7179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3969269"/>
              </p:ext>
            </p:extLst>
          </p:nvPr>
        </p:nvGraphicFramePr>
        <p:xfrm>
          <a:off x="2792361" y="1854972"/>
          <a:ext cx="6272981" cy="3447716"/>
        </p:xfrm>
        <a:graphic>
          <a:graphicData uri="http://schemas.openxmlformats.org/drawingml/2006/table">
            <a:tbl>
              <a:tblPr firstRow="1" firstCol="1" bandRow="1">
                <a:tableStyleId>{7257817E-EC5C-4880-A810-ED7F254FEA46}</a:tableStyleId>
              </a:tblPr>
              <a:tblGrid>
                <a:gridCol w="6272981"/>
              </a:tblGrid>
              <a:tr h="493252">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dirty="0">
                          <a:effectLst/>
                        </a:rPr>
                        <a:t>الدوائر الخدمية العامة</a:t>
                      </a:r>
                      <a:endParaRPr lang="en-US" sz="2800" dirty="0">
                        <a:effectLst/>
                        <a:latin typeface="Calibri" panose="020F0502020204030204" pitchFamily="34" charset="0"/>
                        <a:cs typeface="Times New Roman" panose="02020603050405020304" pitchFamily="18" charset="0"/>
                      </a:endParaRPr>
                    </a:p>
                  </a:txBody>
                  <a:tcPr marL="68580" marR="68580" marT="0" marB="0"/>
                </a:tc>
              </a:tr>
              <a:tr h="493252">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dirty="0">
                          <a:effectLst/>
                        </a:rPr>
                        <a:t>المنظمات الغير حكومية</a:t>
                      </a:r>
                      <a:endParaRPr lang="en-US" sz="2800" dirty="0">
                        <a:effectLst/>
                        <a:latin typeface="Calibri" panose="020F0502020204030204" pitchFamily="34" charset="0"/>
                        <a:cs typeface="Times New Roman" panose="02020603050405020304" pitchFamily="18" charset="0"/>
                      </a:endParaRPr>
                    </a:p>
                  </a:txBody>
                  <a:tcPr marL="68580" marR="68580" marT="0" marB="0"/>
                </a:tc>
              </a:tr>
              <a:tr h="493252">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dirty="0">
                          <a:effectLst/>
                        </a:rPr>
                        <a:t>مواقع الانترنت المتخصصة التي تقدم معلومات عن مشكلة محددة</a:t>
                      </a:r>
                      <a:r>
                        <a:rPr lang="en-GB" sz="2800" dirty="0">
                          <a:effectLst/>
                        </a:rPr>
                        <a:t>.</a:t>
                      </a:r>
                      <a:endParaRPr lang="en-US" sz="2800" dirty="0">
                        <a:effectLst/>
                        <a:latin typeface="Calibri" panose="020F0502020204030204" pitchFamily="34" charset="0"/>
                        <a:cs typeface="Times New Roman" panose="02020603050405020304" pitchFamily="18" charset="0"/>
                      </a:endParaRPr>
                    </a:p>
                  </a:txBody>
                  <a:tcPr marL="68580" marR="68580" marT="0" marB="0"/>
                </a:tc>
              </a:tr>
              <a:tr h="493252">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dirty="0">
                          <a:effectLst/>
                        </a:rPr>
                        <a:t>السلطات المحلية</a:t>
                      </a:r>
                      <a:endParaRPr lang="en-US" sz="2800" dirty="0">
                        <a:effectLst/>
                        <a:latin typeface="Calibri" panose="020F0502020204030204" pitchFamily="34" charset="0"/>
                        <a:cs typeface="Times New Roman" panose="02020603050405020304" pitchFamily="18" charset="0"/>
                      </a:endParaRPr>
                    </a:p>
                  </a:txBody>
                  <a:tcPr marL="68580" marR="68580" marT="0" marB="0"/>
                </a:tc>
              </a:tr>
              <a:tr h="493252">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dirty="0">
                          <a:effectLst/>
                        </a:rPr>
                        <a:t>المنظمات التي ينظمها المهاجرون</a:t>
                      </a:r>
                      <a:endParaRPr lang="en-US" sz="2800" dirty="0">
                        <a:effectLst/>
                        <a:latin typeface="Calibri" panose="020F0502020204030204" pitchFamily="34" charset="0"/>
                        <a:cs typeface="Times New Roman" panose="02020603050405020304" pitchFamily="18" charset="0"/>
                      </a:endParaRPr>
                    </a:p>
                  </a:txBody>
                  <a:tcPr marL="68580" marR="68580" marT="0" marB="0"/>
                </a:tc>
              </a:tr>
              <a:tr h="493252">
                <a:tc>
                  <a:txBody>
                    <a:bodyPr/>
                    <a:lstStyle/>
                    <a:p>
                      <a:pPr marL="342900" marR="0" lvl="0" indent="-342900" algn="just" rtl="1">
                        <a:lnSpc>
                          <a:spcPct val="115000"/>
                        </a:lnSpc>
                        <a:spcBef>
                          <a:spcPts val="0"/>
                        </a:spcBef>
                        <a:spcAft>
                          <a:spcPts val="1000"/>
                        </a:spcAft>
                        <a:buFont typeface="Symbol" panose="05050102010706020507" pitchFamily="18" charset="2"/>
                        <a:buChar char=""/>
                      </a:pPr>
                      <a:r>
                        <a:rPr lang="ar-SA" sz="2800" dirty="0">
                          <a:effectLst/>
                        </a:rPr>
                        <a:t>مجموعات المتطوعين</a:t>
                      </a:r>
                      <a:endParaRPr lang="en-US" sz="2800" dirty="0">
                        <a:effectLst/>
                        <a:latin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TextBox 5"/>
          <p:cNvSpPr txBox="1"/>
          <p:nvPr/>
        </p:nvSpPr>
        <p:spPr>
          <a:xfrm>
            <a:off x="629264" y="3002154"/>
            <a:ext cx="1828801" cy="1384995"/>
          </a:xfrm>
          <a:prstGeom prst="rect">
            <a:avLst/>
          </a:prstGeom>
          <a:noFill/>
        </p:spPr>
        <p:txBody>
          <a:bodyPr wrap="square" rtlCol="0">
            <a:spAutoFit/>
          </a:bodyPr>
          <a:lstStyle/>
          <a:p>
            <a:r>
              <a:rPr lang="ar-SA" altLang="en-US" sz="2800" dirty="0">
                <a:solidFill>
                  <a:schemeClr val="tx1"/>
                </a:solidFill>
                <a:latin typeface="Arial Unicode MS" panose="020B0604020202020204" pitchFamily="34" charset="-128"/>
                <a:cs typeface="Arial" panose="020B0604020202020204" pitchFamily="34" charset="0"/>
              </a:rPr>
              <a:t>أين يمكنك أن تجد هذه المعلومات؟</a:t>
            </a:r>
            <a:endParaRPr lang="en-US" sz="2800" dirty="0"/>
          </a:p>
        </p:txBody>
      </p:sp>
    </p:spTree>
    <p:extLst>
      <p:ext uri="{BB962C8B-B14F-4D97-AF65-F5344CB8AC3E}">
        <p14:creationId xmlns:p14="http://schemas.microsoft.com/office/powerpoint/2010/main" val="314247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6_Hel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312" y="2143125"/>
            <a:ext cx="2143124" cy="2143124"/>
          </a:xfrm>
          <a:prstGeom prst="rect">
            <a:avLst/>
          </a:prstGeom>
        </p:spPr>
      </p:pic>
      <p:pic>
        <p:nvPicPr>
          <p:cNvPr id="7" name="Picture 6" descr="S6_ conta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626" y="2143125"/>
            <a:ext cx="3214686" cy="2143124"/>
          </a:xfrm>
          <a:prstGeom prst="rect">
            <a:avLst/>
          </a:prstGeom>
        </p:spPr>
      </p:pic>
      <p:sp>
        <p:nvSpPr>
          <p:cNvPr id="4" name="Rectangle 2"/>
          <p:cNvSpPr>
            <a:spLocks noChangeArrowheads="1"/>
          </p:cNvSpPr>
          <p:nvPr/>
        </p:nvSpPr>
        <p:spPr bwMode="auto">
          <a:xfrm>
            <a:off x="255638" y="863006"/>
            <a:ext cx="28906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400" b="0" i="0" u="none" strike="noStrike" cap="none" normalizeH="0" baseline="0" dirty="0" smtClean="0">
                <a:ln>
                  <a:noFill/>
                </a:ln>
                <a:solidFill>
                  <a:schemeClr val="tx1"/>
                </a:solidFill>
                <a:effectLst/>
                <a:latin typeface="Arial Unicode MS" panose="020B0604020202020204" pitchFamily="34" charset="-128"/>
                <a:cs typeface="Arial" panose="020B0604020202020204" pitchFamily="34" charset="0"/>
              </a:rPr>
              <a:t>الحصول على المعلومات</a:t>
            </a:r>
            <a:r>
              <a:rPr kumimoji="0" lang="en-US" altLang="en-US" sz="2400" b="0" i="0" u="none" strike="noStrike" cap="none" normalizeH="0" baseline="0" dirty="0" smtClean="0">
                <a:ln>
                  <a:noFill/>
                </a:ln>
                <a:solidFill>
                  <a:schemeClr val="tx1"/>
                </a:solidFill>
                <a:effectLst/>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139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مواقع </a:t>
            </a:r>
            <a:r>
              <a:rPr lang="ar-SA" dirty="0"/>
              <a:t>على الانترنت</a:t>
            </a:r>
            <a:endParaRPr lang="en-US" dirty="0"/>
          </a:p>
        </p:txBody>
      </p:sp>
      <p:sp>
        <p:nvSpPr>
          <p:cNvPr id="3" name="Text Placeholder 2"/>
          <p:cNvSpPr>
            <a:spLocks noGrp="1"/>
          </p:cNvSpPr>
          <p:nvPr>
            <p:ph type="body" idx="1"/>
          </p:nvPr>
        </p:nvSpPr>
        <p:spPr/>
        <p:txBody>
          <a:bodyPr/>
          <a:lstStyle/>
          <a:p>
            <a:pPr>
              <a:buNone/>
            </a:pPr>
            <a:r>
              <a:rPr lang="en-IE" sz="2000" u="sng" dirty="0" smtClean="0">
                <a:latin typeface="Arial"/>
                <a:cs typeface="Arial"/>
                <a:hlinkClick r:id="rId3"/>
              </a:rPr>
              <a:t>www.mihub.eu</a:t>
            </a:r>
            <a:r>
              <a:rPr lang="en-IE" sz="2000" u="sng" dirty="0">
                <a:latin typeface="Arial"/>
                <a:cs typeface="Arial"/>
                <a:hlinkClick r:id="rId3"/>
              </a:rPr>
              <a:t>/en/info/info-by-topic</a:t>
            </a:r>
            <a:r>
              <a:rPr lang="en-IE" sz="2000" dirty="0">
                <a:latin typeface="Arial"/>
                <a:cs typeface="Arial"/>
              </a:rPr>
              <a:t> </a:t>
            </a:r>
            <a:endParaRPr lang="en-IE" sz="2000" dirty="0" smtClean="0">
              <a:latin typeface="Arial"/>
              <a:cs typeface="Arial"/>
            </a:endParaRPr>
          </a:p>
          <a:p>
            <a:pPr>
              <a:buNone/>
            </a:pPr>
            <a:endParaRPr lang="en-IE" sz="2000" dirty="0" smtClean="0">
              <a:latin typeface="Arial"/>
              <a:cs typeface="Arial"/>
            </a:endParaRPr>
          </a:p>
          <a:p>
            <a:pPr>
              <a:buNone/>
            </a:pPr>
            <a:r>
              <a:rPr lang="en-IE" sz="2000" u="sng" dirty="0">
                <a:latin typeface="Arial"/>
                <a:cs typeface="Arial"/>
                <a:hlinkClick r:id="rId4"/>
              </a:rPr>
              <a:t>help.unhcr.org/cyprus/</a:t>
            </a:r>
            <a:r>
              <a:rPr lang="en-US" sz="2000" dirty="0">
                <a:latin typeface="Arial"/>
                <a:cs typeface="Arial"/>
              </a:rPr>
              <a:t> </a:t>
            </a:r>
            <a:endParaRPr lang="en-US" sz="2000" dirty="0" smtClean="0">
              <a:latin typeface="Arial"/>
              <a:cs typeface="Arial"/>
            </a:endParaRPr>
          </a:p>
          <a:p>
            <a:pPr>
              <a:buNone/>
            </a:pPr>
            <a:endParaRPr lang="en-US" sz="2000" dirty="0">
              <a:latin typeface="Arial"/>
              <a:cs typeface="Arial"/>
            </a:endParaRPr>
          </a:p>
          <a:p>
            <a:pPr>
              <a:buNone/>
            </a:pPr>
            <a:r>
              <a:rPr lang="en-IE" sz="2000" dirty="0" smtClean="0">
                <a:latin typeface="Arial"/>
                <a:cs typeface="Arial"/>
                <a:hlinkClick r:id="rId5"/>
              </a:rPr>
              <a:t>www.cyprus</a:t>
            </a:r>
            <a:r>
              <a:rPr lang="en-IE" sz="2000" dirty="0">
                <a:latin typeface="Arial"/>
                <a:cs typeface="Arial"/>
                <a:hlinkClick r:id="rId5"/>
              </a:rPr>
              <a:t>-guide.org/</a:t>
            </a:r>
            <a:r>
              <a:rPr lang="en-IE" sz="2000" dirty="0" smtClean="0">
                <a:latin typeface="Arial"/>
                <a:cs typeface="Arial"/>
                <a:hlinkClick r:id="rId5"/>
              </a:rPr>
              <a:t>en</a:t>
            </a:r>
            <a:r>
              <a:rPr lang="en-IE" sz="2000" dirty="0" smtClean="0">
                <a:latin typeface="Arial"/>
                <a:cs typeface="Arial"/>
              </a:rPr>
              <a:t>  </a:t>
            </a:r>
            <a:r>
              <a:rPr lang="en-US" sz="2000" dirty="0" smtClean="0">
                <a:latin typeface="Arial"/>
                <a:cs typeface="Arial"/>
              </a:rPr>
              <a:t> </a:t>
            </a:r>
          </a:p>
          <a:p>
            <a:pPr>
              <a:buNone/>
            </a:pPr>
            <a:endParaRPr lang="en-US" sz="2000" dirty="0">
              <a:latin typeface="Arial"/>
              <a:cs typeface="Arial"/>
            </a:endParaRPr>
          </a:p>
          <a:p>
            <a:pPr>
              <a:buNone/>
            </a:pPr>
            <a:r>
              <a:rPr lang="en-IE" sz="2000" u="sng" dirty="0">
                <a:latin typeface="Arial"/>
                <a:cs typeface="Arial"/>
                <a:hlinkClick r:id="rId6"/>
              </a:rPr>
              <a:t>www.helprefugeeswork.org</a:t>
            </a:r>
            <a:r>
              <a:rPr lang="en-IE" sz="2000" dirty="0">
                <a:latin typeface="Arial"/>
                <a:cs typeface="Arial"/>
              </a:rPr>
              <a:t> </a:t>
            </a:r>
            <a:r>
              <a:rPr lang="en-IE" sz="2000" dirty="0" smtClean="0">
                <a:latin typeface="Arial"/>
                <a:cs typeface="Arial"/>
                <a:sym typeface="Wingdings"/>
              </a:rPr>
              <a:t> Employment opportunities for recognised refugees and persons with subsidiary protection</a:t>
            </a:r>
          </a:p>
          <a:p>
            <a:pPr>
              <a:buNone/>
            </a:pPr>
            <a:endParaRPr lang="en-IE" sz="2000" dirty="0">
              <a:latin typeface="Arial"/>
              <a:cs typeface="Arial"/>
              <a:sym typeface="Wingdings"/>
            </a:endParaRPr>
          </a:p>
          <a:p>
            <a:pPr>
              <a:buNone/>
            </a:pPr>
            <a:r>
              <a:rPr lang="en-IE" sz="2000" u="sng" dirty="0">
                <a:latin typeface="Arial"/>
                <a:cs typeface="Arial"/>
                <a:hlinkClick r:id="rId7"/>
              </a:rPr>
              <a:t>www.support-refugees.eu</a:t>
            </a:r>
            <a:r>
              <a:rPr lang="en-US" sz="2000" dirty="0">
                <a:latin typeface="Arial"/>
                <a:cs typeface="Arial"/>
              </a:rPr>
              <a:t> </a:t>
            </a:r>
            <a:r>
              <a:rPr lang="en-US" sz="2000" dirty="0" smtClean="0">
                <a:latin typeface="Arial"/>
                <a:cs typeface="Arial"/>
                <a:sym typeface="Wingdings"/>
              </a:rPr>
              <a:t> Interactive map where you can find services &amp; other facilities in your area</a:t>
            </a:r>
          </a:p>
          <a:p>
            <a:pPr>
              <a:buNone/>
            </a:pPr>
            <a:endParaRPr lang="en-US" sz="2000" dirty="0" smtClean="0">
              <a:latin typeface="Arial"/>
              <a:cs typeface="Arial"/>
              <a:sym typeface="Wingdings"/>
            </a:endParaRPr>
          </a:p>
          <a:p>
            <a:pPr>
              <a:buNone/>
            </a:pPr>
            <a:r>
              <a:rPr lang="en-US" sz="2000" dirty="0" smtClean="0">
                <a:latin typeface="Arial"/>
                <a:cs typeface="Arial"/>
                <a:sym typeface="Wingdings"/>
                <a:hlinkClick r:id="rId8"/>
              </a:rPr>
              <a:t>goo.gl/QPeMLH</a:t>
            </a:r>
            <a:r>
              <a:rPr lang="en-US" sz="2000" dirty="0" smtClean="0">
                <a:latin typeface="Arial"/>
                <a:cs typeface="Arial"/>
                <a:sym typeface="Wingdings"/>
              </a:rPr>
              <a:t>   Google map of locations in Cyprus where they are assisting refugees (created by volunteers)</a:t>
            </a:r>
          </a:p>
          <a:p>
            <a:pPr>
              <a:buNone/>
            </a:pPr>
            <a:endParaRPr lang="en-US" sz="2000" dirty="0" smtClean="0">
              <a:latin typeface="Arial"/>
              <a:cs typeface="Arial"/>
              <a:sym typeface="Wingdings"/>
            </a:endParaRPr>
          </a:p>
          <a:p>
            <a:pPr>
              <a:buNone/>
            </a:pPr>
            <a:endParaRPr lang="en-US" sz="2000" dirty="0">
              <a:latin typeface="Arial"/>
              <a:cs typeface="Arial"/>
              <a:sym typeface="Wingdings"/>
            </a:endParaRPr>
          </a:p>
          <a:p>
            <a:pPr>
              <a:buNone/>
            </a:pPr>
            <a:endParaRPr lang="en-US" sz="2000" dirty="0" smtClean="0">
              <a:latin typeface="Arial"/>
              <a:cs typeface="Arial"/>
              <a:sym typeface="Wingdings"/>
            </a:endParaRPr>
          </a:p>
          <a:p>
            <a:pPr>
              <a:buNone/>
            </a:pPr>
            <a:endParaRPr lang="en-US" sz="2000" dirty="0">
              <a:latin typeface="Arial"/>
              <a:cs typeface="Arial"/>
            </a:endParaRPr>
          </a:p>
        </p:txBody>
      </p:sp>
      <p:sp>
        <p:nvSpPr>
          <p:cNvPr id="4" name="Right Brace 3"/>
          <p:cNvSpPr/>
          <p:nvPr/>
        </p:nvSpPr>
        <p:spPr>
          <a:xfrm>
            <a:off x="5000625" y="1811604"/>
            <a:ext cx="539750" cy="1712646"/>
          </a:xfrm>
          <a:prstGeom prst="rightBrace">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Rectangle 1"/>
          <p:cNvSpPr>
            <a:spLocks noChangeArrowheads="1"/>
          </p:cNvSpPr>
          <p:nvPr/>
        </p:nvSpPr>
        <p:spPr bwMode="auto">
          <a:xfrm>
            <a:off x="5093111" y="1596160"/>
            <a:ext cx="351994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800" b="0" i="0" u="none" strike="noStrike" cap="none" normalizeH="0" baseline="0" dirty="0" smtClean="0">
                <a:ln>
                  <a:noFill/>
                </a:ln>
                <a:solidFill>
                  <a:schemeClr val="tx1"/>
                </a:solidFill>
                <a:effectLst/>
                <a:latin typeface="Arial Unicode MS" panose="020B0604020202020204" pitchFamily="34" charset="-128"/>
                <a:cs typeface="Arial" panose="020B0604020202020204" pitchFamily="34" charset="0"/>
              </a:rPr>
              <a:t>معلومات عامة عن جميع جوانب الحياة للاجئين والمهاجرين في قبرص</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2747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الدوائر </a:t>
            </a:r>
            <a:r>
              <a:rPr lang="ar-SA" dirty="0"/>
              <a:t>الحكومية والخدمات </a:t>
            </a:r>
            <a:endParaRPr lang="en-US" dirty="0"/>
          </a:p>
        </p:txBody>
      </p:sp>
      <p:sp>
        <p:nvSpPr>
          <p:cNvPr id="3" name="Text Placeholder 2"/>
          <p:cNvSpPr>
            <a:spLocks noGrp="1"/>
          </p:cNvSpPr>
          <p:nvPr>
            <p:ph type="body" idx="1"/>
          </p:nvPr>
        </p:nvSpPr>
        <p:spPr>
          <a:xfrm>
            <a:off x="691200" y="1619250"/>
            <a:ext cx="7761600" cy="4604454"/>
          </a:xfrm>
        </p:spPr>
        <p:txBody>
          <a:bodyPr/>
          <a:lstStyle/>
          <a:p>
            <a:pPr>
              <a:buNone/>
            </a:pPr>
            <a:r>
              <a:rPr lang="ar-AE" dirty="0"/>
              <a:t>مصلحة السجل المدني والهجرة</a:t>
            </a:r>
            <a:br>
              <a:rPr lang="ar-AE" dirty="0"/>
            </a:br>
            <a:r>
              <a:rPr lang="ar-AE" dirty="0"/>
              <a:t>خدمة اللجوء</a:t>
            </a:r>
            <a:br>
              <a:rPr lang="ar-AE" dirty="0"/>
            </a:br>
            <a:r>
              <a:rPr lang="ar-AE" dirty="0"/>
              <a:t>مكاتب شرطة الهجرة بالمقاطعة</a:t>
            </a:r>
            <a:br>
              <a:rPr lang="ar-AE" dirty="0"/>
            </a:br>
            <a:r>
              <a:rPr lang="ar-AE" dirty="0"/>
              <a:t>خدمات الرعاية الاجتماعية</a:t>
            </a:r>
            <a:br>
              <a:rPr lang="ar-AE" dirty="0"/>
            </a:br>
            <a:r>
              <a:rPr lang="ar-AE" dirty="0"/>
              <a:t>مكتب مكافحة الاتجار بالبشر في الشرطة القبرصية.</a:t>
            </a:r>
            <a:br>
              <a:rPr lang="ar-AE" dirty="0"/>
            </a:br>
            <a:r>
              <a:rPr lang="ar-AE" dirty="0"/>
              <a:t>مكاتب العمل بالمنطقة</a:t>
            </a:r>
            <a:br>
              <a:rPr lang="ar-AE" dirty="0"/>
            </a:br>
            <a:r>
              <a:rPr lang="ar-AE" dirty="0"/>
              <a:t>وزارة الصحة</a:t>
            </a:r>
            <a:br>
              <a:rPr lang="ar-AE" dirty="0"/>
            </a:br>
            <a:r>
              <a:rPr lang="ar-AE" dirty="0"/>
              <a:t>وزارة التربية </a:t>
            </a:r>
            <a:r>
              <a:rPr lang="ar-AE" dirty="0" smtClean="0"/>
              <a:t>والتعليم</a:t>
            </a:r>
            <a:endParaRPr lang="en-US" dirty="0" smtClean="0">
              <a:latin typeface="Arial"/>
              <a:cs typeface="Arial"/>
            </a:endParaRPr>
          </a:p>
          <a:p>
            <a:pPr marL="342900" indent="-342900"/>
            <a:endParaRPr lang="en-US" dirty="0">
              <a:latin typeface="Arial"/>
              <a:cs typeface="Arial"/>
            </a:endParaRPr>
          </a:p>
          <a:p>
            <a:pPr>
              <a:buNone/>
            </a:pPr>
            <a:r>
              <a:rPr lang="ar-AE" dirty="0"/>
              <a:t>يتم توفير روابط لجميع الخدمات في نهاية هذا المورد.</a:t>
            </a:r>
            <a:endParaRPr lang="en-US" dirty="0" smtClean="0">
              <a:latin typeface="Arial"/>
              <a:cs typeface="Arial"/>
            </a:endParaRPr>
          </a:p>
        </p:txBody>
      </p:sp>
    </p:spTree>
    <p:extLst>
      <p:ext uri="{BB962C8B-B14F-4D97-AF65-F5344CB8AC3E}">
        <p14:creationId xmlns:p14="http://schemas.microsoft.com/office/powerpoint/2010/main" val="112345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Box 2"/>
          <p:cNvSpPr txBox="1"/>
          <p:nvPr/>
        </p:nvSpPr>
        <p:spPr>
          <a:xfrm>
            <a:off x="393793" y="2752517"/>
            <a:ext cx="1888869" cy="1200329"/>
          </a:xfrm>
          <a:prstGeom prst="rect">
            <a:avLst/>
          </a:prstGeom>
          <a:noFill/>
        </p:spPr>
        <p:txBody>
          <a:bodyPr wrap="square" rtlCol="0">
            <a:spAutoFit/>
          </a:bodyPr>
          <a:lstStyle/>
          <a:p>
            <a:pPr algn="r"/>
            <a:r>
              <a:rPr lang="ar-SA" sz="2400" dirty="0"/>
              <a:t>فقرة 9 - المنظمات غير الحكومية</a:t>
            </a:r>
            <a:endParaRPr lang="en-GB" sz="2200" b="1" dirty="0"/>
          </a:p>
        </p:txBody>
      </p:sp>
      <p:sp>
        <p:nvSpPr>
          <p:cNvPr id="4" name="TextBox 3"/>
          <p:cNvSpPr txBox="1"/>
          <p:nvPr/>
        </p:nvSpPr>
        <p:spPr>
          <a:xfrm>
            <a:off x="2730501" y="984251"/>
            <a:ext cx="6413499" cy="5242461"/>
          </a:xfrm>
          <a:prstGeom prst="rect">
            <a:avLst/>
          </a:prstGeom>
          <a:noFill/>
        </p:spPr>
        <p:txBody>
          <a:bodyPr wrap="square" rtlCol="0">
            <a:spAutoFit/>
          </a:bodyPr>
          <a:lstStyle/>
          <a:p>
            <a:pPr marL="285750" indent="-285750">
              <a:lnSpc>
                <a:spcPct val="140000"/>
              </a:lnSpc>
              <a:buFont typeface="Arial"/>
              <a:buChar char="•"/>
            </a:pPr>
            <a:r>
              <a:rPr lang="en-US" sz="2000" dirty="0" smtClean="0"/>
              <a:t>Migrant Information </a:t>
            </a:r>
            <a:r>
              <a:rPr lang="en-US" sz="2000" dirty="0" err="1" smtClean="0"/>
              <a:t>Centres</a:t>
            </a:r>
            <a:r>
              <a:rPr lang="en-US" sz="2000" dirty="0" smtClean="0"/>
              <a:t> (</a:t>
            </a:r>
            <a:r>
              <a:rPr lang="en-US" sz="2000" dirty="0" err="1" smtClean="0"/>
              <a:t>Mihub</a:t>
            </a:r>
            <a:r>
              <a:rPr lang="en-US" sz="2000" dirty="0" smtClean="0"/>
              <a:t>)</a:t>
            </a:r>
          </a:p>
          <a:p>
            <a:pPr lvl="1">
              <a:lnSpc>
                <a:spcPct val="140000"/>
              </a:lnSpc>
            </a:pPr>
            <a:r>
              <a:rPr lang="en-IE" sz="2000" dirty="0">
                <a:hlinkClick r:id="rId3"/>
              </a:rPr>
              <a:t>www.mihub.eu/en</a:t>
            </a:r>
            <a:r>
              <a:rPr lang="en-IE" sz="2000" dirty="0"/>
              <a:t> </a:t>
            </a:r>
            <a:endParaRPr lang="en-US" sz="2000" dirty="0" smtClean="0"/>
          </a:p>
          <a:p>
            <a:pPr marL="285750" indent="-285750">
              <a:lnSpc>
                <a:spcPct val="140000"/>
              </a:lnSpc>
              <a:buFont typeface="Arial"/>
              <a:buChar char="•"/>
            </a:pPr>
            <a:r>
              <a:rPr lang="en-US" sz="2000" dirty="0" smtClean="0"/>
              <a:t>Caritas Cyprus</a:t>
            </a:r>
          </a:p>
          <a:p>
            <a:pPr>
              <a:lnSpc>
                <a:spcPct val="140000"/>
              </a:lnSpc>
            </a:pPr>
            <a:r>
              <a:rPr lang="en-US" sz="2000" dirty="0" smtClean="0">
                <a:hlinkClick r:id="rId4"/>
              </a:rPr>
              <a:t>www.caritascyprus.org</a:t>
            </a:r>
            <a:r>
              <a:rPr lang="en-US" sz="2000" dirty="0" smtClean="0"/>
              <a:t> </a:t>
            </a:r>
          </a:p>
          <a:p>
            <a:pPr marL="285750" indent="-285750">
              <a:lnSpc>
                <a:spcPct val="140000"/>
              </a:lnSpc>
              <a:buFont typeface="Arial"/>
              <a:buChar char="•"/>
            </a:pPr>
            <a:r>
              <a:rPr lang="en-US" sz="2000" dirty="0" smtClean="0"/>
              <a:t>KISA – Action for Equality, Support, </a:t>
            </a:r>
            <a:r>
              <a:rPr lang="en-US" sz="2000" dirty="0" err="1" smtClean="0"/>
              <a:t>Antirasism</a:t>
            </a:r>
            <a:endParaRPr lang="en-US" sz="2000" dirty="0" smtClean="0"/>
          </a:p>
          <a:p>
            <a:pPr>
              <a:lnSpc>
                <a:spcPct val="140000"/>
              </a:lnSpc>
            </a:pPr>
            <a:r>
              <a:rPr lang="en-US" sz="2000" dirty="0" smtClean="0">
                <a:hlinkClick r:id="rId5"/>
              </a:rPr>
              <a:t>www.kisa.org.cy</a:t>
            </a:r>
            <a:r>
              <a:rPr lang="en-US" sz="2000" dirty="0" smtClean="0"/>
              <a:t> </a:t>
            </a:r>
          </a:p>
          <a:p>
            <a:pPr marL="285750" indent="-285750">
              <a:lnSpc>
                <a:spcPct val="140000"/>
              </a:lnSpc>
              <a:buFont typeface="Arial"/>
              <a:buChar char="•"/>
            </a:pPr>
            <a:r>
              <a:rPr lang="en-US" sz="2000" dirty="0" smtClean="0"/>
              <a:t>Cyprus Red Cross Society</a:t>
            </a:r>
          </a:p>
          <a:p>
            <a:pPr>
              <a:lnSpc>
                <a:spcPct val="140000"/>
              </a:lnSpc>
            </a:pPr>
            <a:r>
              <a:rPr lang="en-US" sz="2000" dirty="0" smtClean="0">
                <a:hlinkClick r:id="rId6"/>
              </a:rPr>
              <a:t>www.redcross.org.cy</a:t>
            </a:r>
            <a:r>
              <a:rPr lang="en-US" sz="2000" dirty="0" smtClean="0"/>
              <a:t> </a:t>
            </a:r>
          </a:p>
          <a:p>
            <a:pPr marL="285750" indent="-285750">
              <a:lnSpc>
                <a:spcPct val="140000"/>
              </a:lnSpc>
              <a:buFont typeface="Arial"/>
              <a:buChar char="•"/>
            </a:pPr>
            <a:r>
              <a:rPr lang="en-US" sz="2000" dirty="0" smtClean="0"/>
              <a:t>Cyprus Refugee Council</a:t>
            </a:r>
          </a:p>
          <a:p>
            <a:pPr>
              <a:lnSpc>
                <a:spcPct val="140000"/>
              </a:lnSpc>
            </a:pPr>
            <a:r>
              <a:rPr lang="en-US" sz="2000" dirty="0" smtClean="0">
                <a:hlinkClick r:id="rId7"/>
              </a:rPr>
              <a:t>www.cyrefugeecouncil.org</a:t>
            </a:r>
            <a:r>
              <a:rPr lang="en-US" sz="2000" dirty="0" smtClean="0"/>
              <a:t> </a:t>
            </a:r>
          </a:p>
          <a:p>
            <a:pPr marL="285750" indent="-285750">
              <a:lnSpc>
                <a:spcPct val="140000"/>
              </a:lnSpc>
              <a:buFont typeface="Arial"/>
              <a:buChar char="•"/>
            </a:pPr>
            <a:r>
              <a:rPr lang="en-US" sz="2000" dirty="0" smtClean="0"/>
              <a:t>Hope For Children CRC Policy Center</a:t>
            </a:r>
          </a:p>
          <a:p>
            <a:pPr>
              <a:lnSpc>
                <a:spcPct val="140000"/>
              </a:lnSpc>
            </a:pPr>
            <a:r>
              <a:rPr lang="en-US" sz="2000" dirty="0" smtClean="0">
                <a:hlinkClick r:id="rId8"/>
              </a:rPr>
              <a:t>www.uncrcpc.org</a:t>
            </a:r>
            <a:r>
              <a:rPr lang="en-US" sz="20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3149</TotalTime>
  <Words>2524</Words>
  <Application>Microsoft Office PowerPoint</Application>
  <PresentationFormat>On-screen Show (4:3)</PresentationFormat>
  <Paragraphs>246</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Unicode MS</vt:lpstr>
      <vt:lpstr>Arial</vt:lpstr>
      <vt:lpstr>Symbol</vt:lpstr>
      <vt:lpstr>Montserrat</vt:lpstr>
      <vt:lpstr>Calibri</vt:lpstr>
      <vt:lpstr>Times New Roman</vt:lpstr>
      <vt:lpstr>Wingdings</vt:lpstr>
      <vt:lpstr>EngagePowerpoint Template</vt:lpstr>
      <vt:lpstr>الوصول إلى المعلومات حول بلدك الجديد - قبرص</vt:lpstr>
      <vt:lpstr>تقديم القضية</vt:lpstr>
      <vt:lpstr> </vt:lpstr>
      <vt:lpstr>PowerPoint Presentation</vt:lpstr>
      <vt:lpstr>PowerPoint Presentation</vt:lpstr>
      <vt:lpstr>PowerPoint Presentation</vt:lpstr>
      <vt:lpstr>مواقع على الانترنت</vt:lpstr>
      <vt:lpstr>الدوائر الحكومية والخدمات </vt:lpstr>
      <vt:lpstr>PowerPoint Presentation</vt:lpstr>
      <vt:lpstr>PowerPoint Presentation</vt:lpstr>
      <vt:lpstr>الهيئات الإشرافية المستقلة </vt:lpstr>
      <vt:lpstr>البلديات</vt:lpstr>
      <vt:lpstr>دورات اللغة</vt:lpstr>
      <vt:lpstr> منظمات وشبكات المجتمع المدني الأخرى </vt:lpstr>
      <vt:lpstr>ابق على اطلاع </vt:lpstr>
      <vt:lpstr>تمرين</vt:lpstr>
      <vt:lpstr> تمرين</vt:lpstr>
      <vt:lpstr>هذه هي مواقع الإدارات والخدمات الحكومية</vt:lpstr>
      <vt:lpstr>دورات اللغة</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Elena Xeni</cp:lastModifiedBy>
  <cp:revision>63</cp:revision>
  <dcterms:created xsi:type="dcterms:W3CDTF">2017-10-27T16:23:16Z</dcterms:created>
  <dcterms:modified xsi:type="dcterms:W3CDTF">2019-11-08T21:06:23Z</dcterms:modified>
</cp:coreProperties>
</file>