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3"/>
  </p:notesMasterIdLst>
  <p:sldIdLst>
    <p:sldId id="256" r:id="rId2"/>
    <p:sldId id="264" r:id="rId3"/>
    <p:sldId id="260" r:id="rId4"/>
    <p:sldId id="289" r:id="rId5"/>
    <p:sldId id="290" r:id="rId6"/>
    <p:sldId id="291" r:id="rId7"/>
    <p:sldId id="262" r:id="rId8"/>
    <p:sldId id="295" r:id="rId9"/>
    <p:sldId id="293" r:id="rId10"/>
    <p:sldId id="296" r:id="rId11"/>
    <p:sldId id="274"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9900"/>
    <a:srgbClr val="336600"/>
    <a:srgbClr val="608643"/>
    <a:srgbClr val="99CC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57817E-EC5C-4880-A810-ED7F254FEA46}">
  <a:tblStyle styleId="{7257817E-EC5C-4880-A810-ED7F254FEA46}"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05" autoAdjust="0"/>
  </p:normalViewPr>
  <p:slideViewPr>
    <p:cSldViewPr snapToGrid="0" snapToObjects="1">
      <p:cViewPr varScale="1">
        <p:scale>
          <a:sx n="69" d="100"/>
          <a:sy n="69" d="100"/>
        </p:scale>
        <p:origin x="185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0917590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LDn32PzN-w"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youtube.com/watch?v=By_BHbskg_E" TargetMode="External"/><Relationship Id="rId5" Type="http://schemas.openxmlformats.org/officeDocument/2006/relationships/hyperlink" Target="https://www.youtube.com/watch?v=KOKUT8mDClc" TargetMode="External"/><Relationship Id="rId4" Type="http://schemas.openxmlformats.org/officeDocument/2006/relationships/hyperlink" Target="https://www.youtube.com/watch?v=JyL58vlbvgw"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dirty="0">
                <a:solidFill>
                  <a:schemeClr val="tx1"/>
                </a:solidFill>
                <a:effectLst/>
                <a:latin typeface="+mn-lt"/>
                <a:ea typeface="+mn-ea"/>
                <a:cs typeface="+mn-cs"/>
              </a:rPr>
              <a:t>Questa risorsa introduce l’Advocacy (patrocinio legale) e l’Azione sociale come alternative efficaci per migranti e rifugiati di impegnarsi in processi decisionali e in strutture nel loro paese ospitante quando i principali sistemi di partecipazione politica non sono disponibili per loro.</a:t>
            </a:r>
          </a:p>
        </p:txBody>
      </p:sp>
    </p:spTree>
    <p:extLst>
      <p:ext uri="{BB962C8B-B14F-4D97-AF65-F5344CB8AC3E}">
        <p14:creationId xmlns:p14="http://schemas.microsoft.com/office/powerpoint/2010/main" val="2488136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it-IT" sz="1100" b="1" kern="1200" dirty="0">
                <a:solidFill>
                  <a:schemeClr val="tx1"/>
                </a:solidFill>
                <a:effectLst/>
                <a:latin typeface="+mn-lt"/>
                <a:ea typeface="+mn-ea"/>
                <a:cs typeface="+mn-cs"/>
              </a:rPr>
              <a:t>Pianifica la </a:t>
            </a:r>
            <a:r>
              <a:rPr lang="it-IT" sz="1100" b="1" kern="1200">
                <a:solidFill>
                  <a:schemeClr val="tx1"/>
                </a:solidFill>
                <a:effectLst/>
                <a:latin typeface="+mn-lt"/>
                <a:ea typeface="+mn-ea"/>
                <a:cs typeface="+mn-cs"/>
              </a:rPr>
              <a:t>tua campagna</a:t>
            </a:r>
          </a:p>
          <a:p>
            <a:pPr>
              <a:buNone/>
            </a:pPr>
            <a:r>
              <a:rPr lang="it-IT" sz="1100" kern="1200">
                <a:solidFill>
                  <a:schemeClr val="tx1"/>
                </a:solidFill>
                <a:effectLst/>
                <a:latin typeface="+mn-lt"/>
                <a:ea typeface="+mn-ea"/>
                <a:cs typeface="+mn-cs"/>
              </a:rPr>
              <a:t>Dopo </a:t>
            </a:r>
            <a:r>
              <a:rPr lang="it-IT" sz="1100" kern="1200" dirty="0">
                <a:solidFill>
                  <a:schemeClr val="tx1"/>
                </a:solidFill>
                <a:effectLst/>
                <a:latin typeface="+mn-lt"/>
                <a:ea typeface="+mn-ea"/>
                <a:cs typeface="+mn-cs"/>
              </a:rPr>
              <a:t>aver visto uno o alcuni di questi video, il gruppo avvierà un brainstorming su un argomento concordato su cui costruire la campagna di advocacy. Utilizzare un modello di Pianificazione di Campagna mediatica per supportare le partecipanti in questo processo.</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11285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it-IT" sz="1100" kern="1200" dirty="0">
                <a:solidFill>
                  <a:schemeClr val="tx1"/>
                </a:solidFill>
                <a:effectLst/>
                <a:latin typeface="+mn-lt"/>
                <a:ea typeface="+mn-ea"/>
                <a:cs typeface="+mn-cs"/>
              </a:rPr>
              <a:t>Il voto è riconosciuto come il mezzo principale di partecipazione politica nei paesi democratici. Sfortunatamente, molti migranti e rifugiati non hanno questo diritto nel loro paese di accoglienza e sono quindi spesso esclusi dai processi decisionali e dalle strutture che hanno un impatto sulle loro vite. Questo materiale didattico esamina i modi in cui i migranti possono difendere i loro diritti e far sentire la propria voce su questioni importanti.</a:t>
            </a:r>
          </a:p>
        </p:txBody>
      </p:sp>
    </p:spTree>
    <p:extLst>
      <p:ext uri="{BB962C8B-B14F-4D97-AF65-F5344CB8AC3E}">
        <p14:creationId xmlns:p14="http://schemas.microsoft.com/office/powerpoint/2010/main" val="169087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dirty="0">
                <a:solidFill>
                  <a:schemeClr val="tx1"/>
                </a:solidFill>
                <a:effectLst/>
                <a:latin typeface="+mn-lt"/>
                <a:ea typeface="+mn-ea"/>
                <a:cs typeface="+mn-cs"/>
              </a:rPr>
              <a:t>L'advocacy e l’azione politica offrono un modo per essere socialmente attivi, impegnarsi con gli altri e avere un input nei processi decisionali su questioni importanti. Riguarda il sostegno alle persone, in particolare i più vulnerabili, nell'esprimere le loro esigenze e preoccupazioni e nel preservare i loro diritti. A differenza di un servizio, la difesa e la promozione sociale comportano l'azione collettiva per raggiungere un obiettivo particolare. Può comportare lobbismo, mobilitare gli altri o semplicemente raccontare la tua storia per influenzare il cambiamento.</a:t>
            </a:r>
          </a:p>
        </p:txBody>
      </p:sp>
    </p:spTree>
    <p:extLst>
      <p:ext uri="{BB962C8B-B14F-4D97-AF65-F5344CB8AC3E}">
        <p14:creationId xmlns:p14="http://schemas.microsoft.com/office/powerpoint/2010/main" val="317790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dirty="0">
                <a:solidFill>
                  <a:schemeClr val="tx1"/>
                </a:solidFill>
                <a:effectLst/>
                <a:latin typeface="+mn-lt"/>
                <a:ea typeface="+mn-ea"/>
                <a:cs typeface="+mn-cs"/>
              </a:rPr>
              <a:t>Se si decide che l’Advocacy e l’azione sociale sono i metodi appropriati per evidenziare e risolvere un problema, è importante disporre di un piano d'azione. Affinché una campagna di advocacy abbia successo, dobbiamo cercare e comprendere il problema per difendere la tua posizione, trovare alleati per la tua causa che offrano supporto, identificare e conoscere i tuoi avversari in modo che tu possa capire la loro posizione e identificare gli strumenti affinché ciò ti aiuti nella la campagna a raggiungere il suo obiettivo o scopo.</a:t>
            </a:r>
          </a:p>
        </p:txBody>
      </p:sp>
    </p:spTree>
    <p:extLst>
      <p:ext uri="{BB962C8B-B14F-4D97-AF65-F5344CB8AC3E}">
        <p14:creationId xmlns:p14="http://schemas.microsoft.com/office/powerpoint/2010/main" val="4171576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dirty="0">
                <a:solidFill>
                  <a:schemeClr val="tx1"/>
                </a:solidFill>
                <a:effectLst/>
                <a:latin typeface="+mn-lt"/>
                <a:ea typeface="+mn-ea"/>
                <a:cs typeface="+mn-cs"/>
              </a:rPr>
              <a:t>Per un Advocacy e un’Azione sociale di successo è necessario comprendere appieno la causa e avere un'adeguata conoscenza del problema e di come influisce su di te o sulla tua comunità. È importante che vi sia un sostegno per la causa da parte di altri individui o all'interno della comunità.</a:t>
            </a:r>
          </a:p>
        </p:txBody>
      </p:sp>
    </p:spTree>
    <p:extLst>
      <p:ext uri="{BB962C8B-B14F-4D97-AF65-F5344CB8AC3E}">
        <p14:creationId xmlns:p14="http://schemas.microsoft.com/office/powerpoint/2010/main" val="39244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dirty="0">
                <a:solidFill>
                  <a:schemeClr val="tx1"/>
                </a:solidFill>
                <a:effectLst/>
                <a:latin typeface="+mn-lt"/>
                <a:ea typeface="+mn-ea"/>
                <a:cs typeface="+mn-cs"/>
              </a:rPr>
              <a:t>Gli alleati sono gruppi o individui che sono interessati al problema, hanno un interesse in esso, o hanno abilità o risorse per aiutare nella campagna. Il risultato è più probabile che sia positivo se la campagna ha il supporto di molte persone. Parte della ricerca per la campagna dovrebbe implicare la scoperta di chi nella comunità è interessato dal problema e se ci sono altri attivisti o gruppi affermati interessati ad affrontare il problema. Condurre ricerche all'interno e attraverso piattaforme di social media locali, pubblicazioni, biblioteche, chiese e centri comunitari per potenziali alleati e sostenitori.</a:t>
            </a:r>
          </a:p>
        </p:txBody>
      </p:sp>
    </p:spTree>
    <p:extLst>
      <p:ext uri="{BB962C8B-B14F-4D97-AF65-F5344CB8AC3E}">
        <p14:creationId xmlns:p14="http://schemas.microsoft.com/office/powerpoint/2010/main" val="160309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dirty="0">
                <a:solidFill>
                  <a:schemeClr val="tx1"/>
                </a:solidFill>
                <a:effectLst/>
                <a:latin typeface="+mn-lt"/>
                <a:ea typeface="+mn-ea"/>
                <a:cs typeface="+mn-cs"/>
              </a:rPr>
              <a:t>È più facile pianificare una campagna se conosci i potenziali avversari della causa e capisci cosa devono perdere se la tua campagna ha successo. Questo può informare un piano d'azione in base al potere che potrebbero avere e quali tattiche e strategie potrebbero usare in opposizione contro di voi. Conoscere e comprendere i tuoi avversari offre l'opportunità di trovare una soluzione alle loro lamentele e, se possibile, anche di arruolarli come alleati.</a:t>
            </a:r>
          </a:p>
        </p:txBody>
      </p:sp>
    </p:spTree>
    <p:extLst>
      <p:ext uri="{BB962C8B-B14F-4D97-AF65-F5344CB8AC3E}">
        <p14:creationId xmlns:p14="http://schemas.microsoft.com/office/powerpoint/2010/main" val="1228541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pPr>
              <a:buNone/>
            </a:pPr>
            <a:r>
              <a:rPr lang="it-IT" sz="1100" kern="1200" dirty="0">
                <a:solidFill>
                  <a:schemeClr val="tx1"/>
                </a:solidFill>
                <a:effectLst/>
                <a:latin typeface="+mn-lt"/>
                <a:ea typeface="+mn-ea"/>
                <a:cs typeface="+mn-cs"/>
              </a:rPr>
              <a:t>Prendere posizione su un problema può comportare a richiedere a individui o organizzazioni molto potenti di apportare dei cambiamenti che potrebbero non essere una loro priorità. La campagna spesso porta ad essere esposti pubblicamente o dover rispondere delle azioni intraprese. Tenendo questo a mente, è importante che tutti coloro che sono coinvolti siano pienamente convinti che la causa merita una campagna, che sono chiari sugli obiettivi della campagna e hanno la capacità di gestirla.</a:t>
            </a:r>
          </a:p>
          <a:p>
            <a:pPr>
              <a:buNone/>
            </a:pPr>
            <a:r>
              <a:rPr lang="it-IT" sz="1100" kern="1200" dirty="0">
                <a:solidFill>
                  <a:schemeClr val="tx1"/>
                </a:solidFill>
                <a:effectLst/>
                <a:latin typeface="+mn-lt"/>
                <a:ea typeface="+mn-ea"/>
                <a:cs typeface="+mn-cs"/>
              </a:rPr>
              <a:t>Gli obiettivi possono essere delineati in una dichiarazione di intenti che individua l'obiettivo generale della campagna, ma gli obiettivi dovrebbero anche essere suddivisi in passaggi specifici che devono essere intrapresi per raggiungerli. Questo aiuta anche a identificare le abilità, gli strumenti e le risorse necessari per ogni fase della campagna. Le risorse potrebbero includere l'accesso a volontari, finanziamenti, luoghi di incontro e trasporti, contatti con media locali e nazionali e accesso a servizi di informazione, online e in biblioteca.</a:t>
            </a:r>
          </a:p>
        </p:txBody>
      </p:sp>
    </p:spTree>
    <p:extLst>
      <p:ext uri="{BB962C8B-B14F-4D97-AF65-F5344CB8AC3E}">
        <p14:creationId xmlns:p14="http://schemas.microsoft.com/office/powerpoint/2010/main" val="1038566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it-IT" sz="1100" b="1" kern="1200" dirty="0">
                <a:solidFill>
                  <a:schemeClr val="tx1"/>
                </a:solidFill>
                <a:effectLst/>
                <a:latin typeface="+mn-lt"/>
                <a:ea typeface="+mn-ea"/>
                <a:cs typeface="+mn-cs"/>
              </a:rPr>
              <a:t>Lasciati Ispirare – Campagne di comunicazione</a:t>
            </a:r>
          </a:p>
          <a:p>
            <a:pPr>
              <a:buNone/>
            </a:pPr>
            <a:r>
              <a:rPr lang="it-IT" sz="1100" kern="1200" dirty="0">
                <a:solidFill>
                  <a:schemeClr val="tx1"/>
                </a:solidFill>
                <a:effectLst/>
                <a:latin typeface="+mn-lt"/>
                <a:ea typeface="+mn-ea"/>
                <a:cs typeface="+mn-cs"/>
              </a:rPr>
              <a:t>Guarda i seguenti video per essere ispirata. All'interno del gruppo discutete sul loro messaggio e su ciò che li rende efficaci come strumenti. Questi video sono utili a dimostrare come dovrebbe essere una campagna mediatica efficace.</a:t>
            </a:r>
          </a:p>
          <a:p>
            <a:pPr>
              <a:buNone/>
            </a:pPr>
            <a:r>
              <a:rPr lang="it-IT" sz="1100" u="sng" kern="1200" dirty="0">
                <a:solidFill>
                  <a:schemeClr val="tx1"/>
                </a:solidFill>
                <a:effectLst/>
                <a:latin typeface="+mn-lt"/>
                <a:ea typeface="+mn-ea"/>
                <a:cs typeface="+mn-cs"/>
                <a:hlinkClick r:id="rId3"/>
              </a:rPr>
              <a:t>https://www.youtube.com/watch?v=-LDn32PzN-w</a:t>
            </a:r>
            <a:endParaRPr lang="it-IT" sz="1100" kern="1200" dirty="0">
              <a:solidFill>
                <a:schemeClr val="tx1"/>
              </a:solidFill>
              <a:effectLst/>
              <a:latin typeface="+mn-lt"/>
              <a:ea typeface="+mn-ea"/>
              <a:cs typeface="+mn-cs"/>
            </a:endParaRPr>
          </a:p>
          <a:p>
            <a:pPr>
              <a:buNone/>
            </a:pPr>
            <a:r>
              <a:rPr lang="it-IT" sz="1100" u="sng" kern="1200" dirty="0">
                <a:solidFill>
                  <a:schemeClr val="tx1"/>
                </a:solidFill>
                <a:effectLst/>
                <a:latin typeface="+mn-lt"/>
                <a:ea typeface="+mn-ea"/>
                <a:cs typeface="+mn-cs"/>
                <a:hlinkClick r:id="rId4"/>
              </a:rPr>
              <a:t>https://www.youtube.com/watch?v=JyL58vlbvgw</a:t>
            </a:r>
            <a:endParaRPr lang="it-IT" sz="1100" kern="1200" dirty="0">
              <a:solidFill>
                <a:schemeClr val="tx1"/>
              </a:solidFill>
              <a:effectLst/>
              <a:latin typeface="+mn-lt"/>
              <a:ea typeface="+mn-ea"/>
              <a:cs typeface="+mn-cs"/>
            </a:endParaRPr>
          </a:p>
          <a:p>
            <a:pPr>
              <a:buNone/>
            </a:pPr>
            <a:r>
              <a:rPr lang="it-IT" sz="1100" u="sng" kern="1200" dirty="0">
                <a:solidFill>
                  <a:schemeClr val="tx1"/>
                </a:solidFill>
                <a:effectLst/>
                <a:latin typeface="+mn-lt"/>
                <a:ea typeface="+mn-ea"/>
                <a:cs typeface="+mn-cs"/>
                <a:hlinkClick r:id="rId5"/>
              </a:rPr>
              <a:t>https://www.youtube.com/watch?v=KOKUT8mDClc</a:t>
            </a:r>
            <a:endParaRPr lang="it-IT" sz="1100" kern="1200" dirty="0">
              <a:solidFill>
                <a:schemeClr val="tx1"/>
              </a:solidFill>
              <a:effectLst/>
              <a:latin typeface="+mn-lt"/>
              <a:ea typeface="+mn-ea"/>
              <a:cs typeface="+mn-cs"/>
            </a:endParaRPr>
          </a:p>
          <a:p>
            <a:pPr>
              <a:buNone/>
            </a:pPr>
            <a:r>
              <a:rPr lang="it-IT" sz="1100" u="sng" kern="1200" dirty="0">
                <a:solidFill>
                  <a:schemeClr val="tx1"/>
                </a:solidFill>
                <a:effectLst/>
                <a:latin typeface="+mn-lt"/>
                <a:ea typeface="+mn-ea"/>
                <a:cs typeface="+mn-cs"/>
                <a:hlinkClick r:id="rId6"/>
              </a:rPr>
              <a:t>https://www.youtube.com/watch?v=By_BHbskg_E</a:t>
            </a:r>
            <a:endParaRPr lang="it-IT" sz="1100" kern="1200" dirty="0">
              <a:solidFill>
                <a:schemeClr val="tx1"/>
              </a:solidFill>
              <a:effectLst/>
              <a:latin typeface="+mn-lt"/>
              <a:ea typeface="+mn-ea"/>
              <a:cs typeface="+mn-cs"/>
            </a:endParaRPr>
          </a:p>
          <a:p>
            <a:endParaRPr lang="it-IT"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D5D85A"/>
        </a:solid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012325" y="2960550"/>
            <a:ext cx="5445900" cy="2405700"/>
          </a:xfrm>
          <a:prstGeom prst="rect">
            <a:avLst/>
          </a:prstGeom>
        </p:spPr>
        <p:txBody>
          <a:bodyPr wrap="square" lIns="91425" tIns="91425" rIns="91425" bIns="91425" anchor="b" anchorCtr="0"/>
          <a:lstStyle>
            <a:lvl1pPr lvl="0" algn="r">
              <a:spcBef>
                <a:spcPts val="0"/>
              </a:spcBef>
              <a:buSzPct val="100000"/>
              <a:defRPr sz="4800"/>
            </a:lvl1pPr>
            <a:lvl2pPr lvl="1" algn="r">
              <a:spcBef>
                <a:spcPts val="0"/>
              </a:spcBef>
              <a:buSzPct val="100000"/>
              <a:defRPr sz="6000"/>
            </a:lvl2pPr>
            <a:lvl3pPr lvl="2" algn="r">
              <a:spcBef>
                <a:spcPts val="0"/>
              </a:spcBef>
              <a:buSzPct val="100000"/>
              <a:defRPr sz="6000"/>
            </a:lvl3pPr>
            <a:lvl4pPr lvl="3" algn="r">
              <a:spcBef>
                <a:spcPts val="0"/>
              </a:spcBef>
              <a:buSzPct val="100000"/>
              <a:defRPr sz="6000"/>
            </a:lvl4pPr>
            <a:lvl5pPr lvl="4" algn="r">
              <a:spcBef>
                <a:spcPts val="0"/>
              </a:spcBef>
              <a:buSzPct val="100000"/>
              <a:defRPr sz="6000"/>
            </a:lvl5pPr>
            <a:lvl6pPr lvl="5" algn="r">
              <a:spcBef>
                <a:spcPts val="0"/>
              </a:spcBef>
              <a:buSzPct val="100000"/>
              <a:defRPr sz="6000"/>
            </a:lvl6pPr>
            <a:lvl7pPr lvl="6" algn="r">
              <a:spcBef>
                <a:spcPts val="0"/>
              </a:spcBef>
              <a:buSzPct val="100000"/>
              <a:defRPr sz="6000"/>
            </a:lvl7pPr>
            <a:lvl8pPr lvl="7" algn="r">
              <a:spcBef>
                <a:spcPts val="0"/>
              </a:spcBef>
              <a:buSzPct val="100000"/>
              <a:defRPr sz="6000"/>
            </a:lvl8pPr>
            <a:lvl9pPr lvl="8" algn="r">
              <a:spcBef>
                <a:spcPts val="0"/>
              </a:spcBef>
              <a:buSzPct val="100000"/>
              <a:defRPr sz="6000"/>
            </a:lvl9pPr>
          </a:lstStyle>
          <a:p>
            <a:r>
              <a:rPr lang="en-US"/>
              <a:t>Click to edit Master title style</a:t>
            </a:r>
            <a:endParaRPr/>
          </a:p>
        </p:txBody>
      </p:sp>
      <p:sp>
        <p:nvSpPr>
          <p:cNvPr id="12" name="Shape 12"/>
          <p:cNvSpPr/>
          <p:nvPr/>
        </p:nvSpPr>
        <p:spPr>
          <a:xfrm>
            <a:off x="6208125" y="5619450"/>
            <a:ext cx="2250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91200" y="0"/>
            <a:ext cx="7761600" cy="1292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26" name="Shape 26"/>
          <p:cNvSpPr txBox="1">
            <a:spLocks noGrp="1"/>
          </p:cNvSpPr>
          <p:nvPr>
            <p:ph type="body" idx="1"/>
          </p:nvPr>
        </p:nvSpPr>
        <p:spPr>
          <a:xfrm>
            <a:off x="691200" y="1811604"/>
            <a:ext cx="7761600" cy="4412100"/>
          </a:xfrm>
          <a:prstGeom prst="rect">
            <a:avLst/>
          </a:prstGeom>
        </p:spPr>
        <p:txBody>
          <a:bodyPr wrap="square" lIns="91425" tIns="91425" rIns="91425" bIns="91425" anchor="t" anchorCtr="0"/>
          <a:lstStyle>
            <a:lvl1pPr lvl="0">
              <a:spcBef>
                <a:spcPts val="0"/>
              </a:spcBef>
              <a:buClr>
                <a:srgbClr val="D5D85A"/>
              </a:buClr>
              <a:defRPr/>
            </a:lvl1pPr>
            <a:lvl2pPr lvl="1">
              <a:spcBef>
                <a:spcPts val="0"/>
              </a:spcBef>
              <a:buClr>
                <a:srgbClr val="D5D85A"/>
              </a:buClr>
              <a:defRPr/>
            </a:lvl2pPr>
            <a:lvl3pPr lvl="2">
              <a:spcBef>
                <a:spcPts val="0"/>
              </a:spcBef>
              <a:buClr>
                <a:srgbClr val="D5D85A"/>
              </a:buClr>
              <a:defRPr/>
            </a:lvl3pPr>
            <a:lvl4pPr lvl="3">
              <a:spcBef>
                <a:spcPts val="0"/>
              </a:spcBef>
              <a:buClr>
                <a:srgbClr val="D5D85A"/>
              </a:buClr>
              <a:defRPr/>
            </a:lvl4pPr>
            <a:lvl5pPr lvl="4">
              <a:spcBef>
                <a:spcPts val="0"/>
              </a:spcBef>
              <a:buClr>
                <a:srgbClr val="D5D85A"/>
              </a:buClr>
              <a:defRPr/>
            </a:lvl5pPr>
            <a:lvl6pPr lvl="5">
              <a:spcBef>
                <a:spcPts val="0"/>
              </a:spcBef>
              <a:buClr>
                <a:srgbClr val="D5D85A"/>
              </a:buClr>
              <a:defRPr/>
            </a:lvl6pPr>
            <a:lvl7pPr lvl="6">
              <a:spcBef>
                <a:spcPts val="0"/>
              </a:spcBef>
              <a:buClr>
                <a:srgbClr val="D5D85A"/>
              </a:buClr>
              <a:defRPr/>
            </a:lvl7pPr>
            <a:lvl8pPr lvl="7">
              <a:spcBef>
                <a:spcPts val="0"/>
              </a:spcBef>
              <a:buClr>
                <a:srgbClr val="D5D85A"/>
              </a:buClr>
              <a:defRPr/>
            </a:lvl8pPr>
            <a:lvl9pPr lvl="8">
              <a:spcBef>
                <a:spcPts val="0"/>
              </a:spcBef>
              <a:buClr>
                <a:srgbClr val="D5D85A"/>
              </a:buClr>
              <a:defRPr/>
            </a:lvl9pPr>
          </a:lstStyle>
          <a:p>
            <a:pPr lvl="0"/>
            <a:r>
              <a:rPr lang="en-US"/>
              <a:t>Click to edit Master text styles</a:t>
            </a:r>
          </a:p>
        </p:txBody>
      </p:sp>
      <p:sp>
        <p:nvSpPr>
          <p:cNvPr id="27" name="Shape 27"/>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8" name="Shape 28"/>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91200" y="634300"/>
            <a:ext cx="7761600" cy="6579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31" name="Shape 31"/>
          <p:cNvSpPr txBox="1">
            <a:spLocks noGrp="1"/>
          </p:cNvSpPr>
          <p:nvPr>
            <p:ph type="body" idx="1"/>
          </p:nvPr>
        </p:nvSpPr>
        <p:spPr>
          <a:xfrm>
            <a:off x="6912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32" name="Shape 32"/>
          <p:cNvSpPr txBox="1">
            <a:spLocks noGrp="1"/>
          </p:cNvSpPr>
          <p:nvPr>
            <p:ph type="body" idx="2"/>
          </p:nvPr>
        </p:nvSpPr>
        <p:spPr>
          <a:xfrm>
            <a:off x="46855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33" name="Shape 33"/>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34" name="Shape 34"/>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bg>
      <p:bgPr>
        <a:solidFill>
          <a:srgbClr val="D5D85A"/>
        </a:solidFill>
        <a:effectLst/>
      </p:bgPr>
    </p:bg>
    <p:spTree>
      <p:nvGrpSpPr>
        <p:cNvPr id="1" name="Shape 50"/>
        <p:cNvGrpSpPr/>
        <p:nvPr/>
      </p:nvGrpSpPr>
      <p:grpSpPr>
        <a:xfrm>
          <a:off x="0" y="0"/>
          <a:ext cx="0" cy="0"/>
          <a:chOff x="0" y="0"/>
          <a:chExt cx="0" cy="0"/>
        </a:xfrm>
      </p:grpSpPr>
      <p:sp>
        <p:nvSpPr>
          <p:cNvPr id="51" name="Shape 51"/>
          <p:cNvSpPr/>
          <p:nvPr/>
        </p:nvSpPr>
        <p:spPr>
          <a:xfrm>
            <a:off x="-4" y="6720300"/>
            <a:ext cx="9144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91200" y="634300"/>
            <a:ext cx="7761600" cy="657900"/>
          </a:xfrm>
          <a:prstGeom prst="rect">
            <a:avLst/>
          </a:prstGeom>
          <a:noFill/>
          <a:ln>
            <a:noFill/>
          </a:ln>
        </p:spPr>
        <p:txBody>
          <a:bodyPr wrap="square" lIns="91425" tIns="91425" rIns="91425" bIns="91425" anchor="b" anchorCtr="0"/>
          <a:lstStyle>
            <a:lvl1pPr lvl="0">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691200" y="1811604"/>
            <a:ext cx="7761600" cy="4412100"/>
          </a:xfrm>
          <a:prstGeom prst="rect">
            <a:avLst/>
          </a:prstGeom>
          <a:noFill/>
          <a:ln>
            <a:noFill/>
          </a:ln>
        </p:spPr>
        <p:txBody>
          <a:bodyPr wrap="square" lIns="91425" tIns="91425" rIns="91425" bIns="91425" anchor="t" anchorCtr="0"/>
          <a:lstStyle>
            <a:lvl1pPr lvl="0">
              <a:spcBef>
                <a:spcPts val="600"/>
              </a:spcBef>
              <a:buClr>
                <a:srgbClr val="D5D85A"/>
              </a:buClr>
              <a:buSzPct val="100000"/>
              <a:buFont typeface="Montserrat"/>
              <a:buChar char="▣"/>
              <a:defRPr sz="2400">
                <a:solidFill>
                  <a:srgbClr val="454F5B"/>
                </a:solidFill>
                <a:latin typeface="Montserrat"/>
                <a:ea typeface="Montserrat"/>
                <a:cs typeface="Montserrat"/>
                <a:sym typeface="Montserrat"/>
              </a:defRPr>
            </a:lvl1pPr>
            <a:lvl2pPr lvl="1">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2pPr>
            <a:lvl3pPr lvl="2">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3pPr>
            <a:lvl4pPr lvl="3">
              <a:spcBef>
                <a:spcPts val="360"/>
              </a:spcBef>
              <a:buClr>
                <a:srgbClr val="608643"/>
              </a:buClr>
              <a:buSzPct val="100000"/>
              <a:buFont typeface="Montserrat"/>
              <a:buChar char="●"/>
              <a:defRPr sz="1800">
                <a:solidFill>
                  <a:srgbClr val="454F5B"/>
                </a:solidFill>
                <a:latin typeface="Montserrat"/>
                <a:ea typeface="Montserrat"/>
                <a:cs typeface="Montserrat"/>
                <a:sym typeface="Montserrat"/>
              </a:defRPr>
            </a:lvl4pPr>
            <a:lvl5pPr lvl="4">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5pPr>
            <a:lvl6pPr lvl="5">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6pPr>
            <a:lvl7pPr lvl="6">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7pPr>
            <a:lvl8pPr lvl="7">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8pPr>
            <a:lvl9pPr lvl="8">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9pPr>
          </a:lstStyle>
          <a:p>
            <a:endParaRPr/>
          </a:p>
        </p:txBody>
      </p:sp>
      <p:pic>
        <p:nvPicPr>
          <p:cNvPr id="8" name="Shape 8" descr="engage.png"/>
          <p:cNvPicPr preferRelativeResize="0"/>
          <p:nvPr/>
        </p:nvPicPr>
        <p:blipFill>
          <a:blip r:embed="rId6">
            <a:alphaModFix/>
          </a:blip>
          <a:stretch>
            <a:fillRect/>
          </a:stretch>
        </p:blipFill>
        <p:spPr>
          <a:xfrm>
            <a:off x="6595543" y="229225"/>
            <a:ext cx="2230756" cy="1062975"/>
          </a:xfrm>
          <a:prstGeom prst="rect">
            <a:avLst/>
          </a:prstGeom>
          <a:noFill/>
          <a:ln>
            <a:noFill/>
          </a:ln>
        </p:spPr>
      </p:pic>
      <p:pic>
        <p:nvPicPr>
          <p:cNvPr id="9" name="Shape 9" descr="erasmusplus.png"/>
          <p:cNvPicPr preferRelativeResize="0"/>
          <p:nvPr/>
        </p:nvPicPr>
        <p:blipFill>
          <a:blip r:embed="rId7">
            <a:alphaModFix/>
          </a:blip>
          <a:stretch>
            <a:fillRect/>
          </a:stretch>
        </p:blipFill>
        <p:spPr>
          <a:xfrm>
            <a:off x="6454563" y="5966788"/>
            <a:ext cx="2371725" cy="676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6" r:id="rId4"/>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012325" y="2960550"/>
            <a:ext cx="5445900" cy="2405700"/>
          </a:xfrm>
          <a:prstGeom prst="rect">
            <a:avLst/>
          </a:prstGeom>
        </p:spPr>
        <p:txBody>
          <a:bodyPr wrap="square" lIns="91425" tIns="91425" rIns="91425" bIns="91425" anchor="b" anchorCtr="0">
            <a:noAutofit/>
          </a:bodyPr>
          <a:lstStyle/>
          <a:p>
            <a:pPr lvl="0">
              <a:spcBef>
                <a:spcPts val="0"/>
              </a:spcBef>
              <a:buNone/>
            </a:pPr>
            <a:r>
              <a:rPr lang="it-IT" dirty="0"/>
              <a:t>Advocacy (patrocinio legale) e Azione sociale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691200" y="618978"/>
            <a:ext cx="7761600" cy="673122"/>
          </a:xfrm>
          <a:prstGeom prst="rect">
            <a:avLst/>
          </a:prstGeom>
        </p:spPr>
        <p:txBody>
          <a:bodyPr wrap="square" lIns="91425" tIns="91425" rIns="91425" bIns="91425" anchor="b" anchorCtr="0">
            <a:noAutofit/>
          </a:bodyPr>
          <a:lstStyle/>
          <a:p>
            <a:pPr lvl="0" rtl="0">
              <a:spcBef>
                <a:spcPts val="0"/>
              </a:spcBef>
              <a:buNone/>
            </a:pPr>
            <a:r>
              <a:rPr lang="it-IT" dirty="0"/>
              <a:t>Pianifica la tua campagna</a:t>
            </a:r>
          </a:p>
        </p:txBody>
      </p:sp>
      <p:pic>
        <p:nvPicPr>
          <p:cNvPr id="3" name="Picture 2" descr="vision-2372177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4179" y="2225037"/>
            <a:ext cx="4729139" cy="3155222"/>
          </a:xfrm>
          <a:prstGeom prst="rect">
            <a:avLst/>
          </a:prstGeom>
        </p:spPr>
      </p:pic>
    </p:spTree>
    <p:extLst>
      <p:ext uri="{BB962C8B-B14F-4D97-AF65-F5344CB8AC3E}">
        <p14:creationId xmlns:p14="http://schemas.microsoft.com/office/powerpoint/2010/main" val="1463482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p:nvPr/>
        </p:nvSpPr>
        <p:spPr>
          <a:xfrm>
            <a:off x="0" y="0"/>
            <a:ext cx="9144000" cy="26199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55" name="Shape 255"/>
          <p:cNvSpPr txBox="1">
            <a:spLocks noGrp="1"/>
          </p:cNvSpPr>
          <p:nvPr>
            <p:ph type="ctrTitle" idx="4294967295"/>
          </p:nvPr>
        </p:nvSpPr>
        <p:spPr>
          <a:xfrm>
            <a:off x="582500" y="1650475"/>
            <a:ext cx="6746100" cy="1546500"/>
          </a:xfrm>
          <a:prstGeom prst="rect">
            <a:avLst/>
          </a:prstGeom>
        </p:spPr>
        <p:txBody>
          <a:bodyPr wrap="square" lIns="91425" tIns="91425" rIns="91425" bIns="91425" anchor="b" anchorCtr="0">
            <a:noAutofit/>
          </a:bodyPr>
          <a:lstStyle/>
          <a:p>
            <a:pPr lvl="0" rtl="0">
              <a:spcBef>
                <a:spcPts val="0"/>
              </a:spcBef>
              <a:buNone/>
            </a:pPr>
            <a:r>
              <a:rPr lang="en" sz="12000" dirty="0">
                <a:solidFill>
                  <a:srgbClr val="FFFFFF"/>
                </a:solidFill>
              </a:rPr>
              <a:t>Grazie!</a:t>
            </a:r>
          </a:p>
        </p:txBody>
      </p:sp>
      <p:pic>
        <p:nvPicPr>
          <p:cNvPr id="2" name="Grafik 1"/>
          <p:cNvPicPr>
            <a:picLocks noChangeAspect="1"/>
          </p:cNvPicPr>
          <p:nvPr/>
        </p:nvPicPr>
        <p:blipFill>
          <a:blip r:embed="rId3"/>
          <a:stretch>
            <a:fillRect/>
          </a:stretch>
        </p:blipFill>
        <p:spPr>
          <a:xfrm>
            <a:off x="5766954" y="3196975"/>
            <a:ext cx="2906443" cy="2573220"/>
          </a:xfrm>
          <a:prstGeom prst="rect">
            <a:avLst/>
          </a:prstGeom>
        </p:spPr>
      </p:pic>
      <p:sp>
        <p:nvSpPr>
          <p:cNvPr id="7" name="Textfeld 2"/>
          <p:cNvSpPr txBox="1"/>
          <p:nvPr/>
        </p:nvSpPr>
        <p:spPr>
          <a:xfrm>
            <a:off x="189816" y="5473595"/>
            <a:ext cx="6650609" cy="1184940"/>
          </a:xfrm>
          <a:prstGeom prst="rect">
            <a:avLst/>
          </a:prstGeom>
          <a:noFill/>
        </p:spPr>
        <p:txBody>
          <a:bodyPr wrap="square" rtlCol="0">
            <a:spAutoFit/>
          </a:bodyPr>
          <a:lstStyle/>
          <a:p>
            <a:r>
              <a:rPr lang="it-IT" sz="1100" dirty="0"/>
              <a:t>Questo progetto è stato finanziato con il sostegno della Commissione europea. </a:t>
            </a:r>
          </a:p>
          <a:p>
            <a:endParaRPr lang="it-IT" sz="800" dirty="0"/>
          </a:p>
          <a:p>
            <a:r>
              <a:rPr lang="it-IT" sz="1100" dirty="0"/>
              <a:t>Questo documento riflette solo le opinioni dell'autore e la Commissione non può essere ritenuta responsabile per qualsiasi uso che potrebbe essere fatto delle informazioni contenute nel presente documento.</a:t>
            </a:r>
          </a:p>
          <a:p>
            <a:endParaRPr lang="en-GB" sz="800" dirty="0"/>
          </a:p>
          <a:p>
            <a:r>
              <a:rPr lang="it-IT" sz="1100" dirty="0"/>
              <a:t>Progetto Numero</a:t>
            </a:r>
            <a:r>
              <a:rPr lang="en-GB" sz="1100" dirty="0"/>
              <a:t>: 2017-1-FR01-KA204-037126</a:t>
            </a:r>
            <a:endParaRPr lang="de-AT" sz="1100" dirty="0"/>
          </a:p>
        </p:txBody>
      </p:sp>
      <p:sp>
        <p:nvSpPr>
          <p:cNvPr id="8" name="TextBox 3"/>
          <p:cNvSpPr txBox="1"/>
          <p:nvPr/>
        </p:nvSpPr>
        <p:spPr>
          <a:xfrm>
            <a:off x="189817" y="5165818"/>
            <a:ext cx="4323620" cy="307777"/>
          </a:xfrm>
          <a:prstGeom prst="rect">
            <a:avLst/>
          </a:prstGeom>
          <a:noFill/>
        </p:spPr>
        <p:txBody>
          <a:bodyPr wrap="none" rtlCol="0">
            <a:spAutoFit/>
          </a:bodyPr>
          <a:lstStyle/>
          <a:p>
            <a:r>
              <a:rPr lang="it-IT" dirty="0"/>
              <a:t>Tutte le foto per gentile concessione di </a:t>
            </a:r>
            <a:r>
              <a:rPr lang="en-US" dirty="0"/>
              <a:t>Pixabay.com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Shape 115"/>
          <p:cNvSpPr txBox="1">
            <a:spLocks noGrp="1"/>
          </p:cNvSpPr>
          <p:nvPr>
            <p:ph type="title"/>
          </p:nvPr>
        </p:nvSpPr>
        <p:spPr>
          <a:xfrm>
            <a:off x="691200" y="787790"/>
            <a:ext cx="5815500" cy="563925"/>
          </a:xfrm>
          <a:prstGeom prst="rect">
            <a:avLst/>
          </a:prstGeom>
        </p:spPr>
        <p:txBody>
          <a:bodyPr wrap="square" lIns="91425" tIns="91425" rIns="91425" bIns="91425" anchor="b" anchorCtr="0">
            <a:noAutofit/>
          </a:bodyPr>
          <a:lstStyle/>
          <a:p>
            <a:pPr lvl="0" rtl="0">
              <a:spcBef>
                <a:spcPts val="0"/>
              </a:spcBef>
              <a:buNone/>
            </a:pPr>
            <a:r>
              <a:rPr lang="it-IT" dirty="0"/>
              <a:t>Avere voce in capitolo</a:t>
            </a:r>
          </a:p>
        </p:txBody>
      </p:sp>
      <p:pic>
        <p:nvPicPr>
          <p:cNvPr id="2" name="Picture 1" descr="megaphone-1480342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5447" y="2011803"/>
            <a:ext cx="5321611" cy="3542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91200" y="-15240"/>
            <a:ext cx="7761600" cy="1292100"/>
          </a:xfrm>
          <a:prstGeom prst="rect">
            <a:avLst/>
          </a:prstGeom>
        </p:spPr>
        <p:txBody>
          <a:bodyPr wrap="square" lIns="91425" tIns="91425" rIns="91425" bIns="91425" anchor="b" anchorCtr="0">
            <a:noAutofit/>
          </a:bodyPr>
          <a:lstStyle/>
          <a:p>
            <a:pPr lvl="0">
              <a:spcBef>
                <a:spcPts val="0"/>
              </a:spcBef>
              <a:buNone/>
            </a:pPr>
            <a:r>
              <a:rPr lang="it-IT" dirty="0"/>
              <a:t>Cosa sono il patrocinio</a:t>
            </a:r>
            <a:br>
              <a:rPr lang="it-IT" dirty="0"/>
            </a:br>
            <a:r>
              <a:rPr lang="it-IT" dirty="0"/>
              <a:t>legale e l’azione sociale?</a:t>
            </a:r>
          </a:p>
        </p:txBody>
      </p:sp>
      <p:sp>
        <p:nvSpPr>
          <p:cNvPr id="2" name="TextBox 1"/>
          <p:cNvSpPr txBox="1"/>
          <p:nvPr/>
        </p:nvSpPr>
        <p:spPr>
          <a:xfrm>
            <a:off x="4515307" y="3990842"/>
            <a:ext cx="184666" cy="307777"/>
          </a:xfrm>
          <a:prstGeom prst="rect">
            <a:avLst/>
          </a:prstGeom>
          <a:noFill/>
        </p:spPr>
        <p:txBody>
          <a:bodyPr wrap="none" rtlCol="0">
            <a:spAutoFit/>
          </a:bodyPr>
          <a:lstStyle/>
          <a:p>
            <a:endParaRPr lang="en-US" dirty="0"/>
          </a:p>
        </p:txBody>
      </p:sp>
      <p:pic>
        <p:nvPicPr>
          <p:cNvPr id="3" name="Picture 2" descr="volunteer-422598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200" y="1276860"/>
            <a:ext cx="8128000" cy="5410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200" y="-1"/>
            <a:ext cx="7761600" cy="1165491"/>
          </a:xfrm>
        </p:spPr>
        <p:txBody>
          <a:bodyPr/>
          <a:lstStyle/>
          <a:p>
            <a:r>
              <a:rPr lang="it-IT" dirty="0"/>
              <a:t>Come pianifico il patrocinio legale</a:t>
            </a:r>
            <a:br>
              <a:rPr lang="it-IT" dirty="0"/>
            </a:br>
            <a:r>
              <a:rPr lang="it-IT" dirty="0"/>
              <a:t>e l’azione sociale?</a:t>
            </a:r>
          </a:p>
        </p:txBody>
      </p:sp>
      <p:sp>
        <p:nvSpPr>
          <p:cNvPr id="15" name="Shape 62"/>
          <p:cNvSpPr/>
          <p:nvPr/>
        </p:nvSpPr>
        <p:spPr>
          <a:xfrm>
            <a:off x="507638" y="2111057"/>
            <a:ext cx="1661795" cy="1257935"/>
          </a:xfrm>
          <a:prstGeom prst="ellipse">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spcFirstLastPara="1" wrap="square" lIns="91425" tIns="45700" rIns="91425" bIns="45700" anchor="ctr" anchorCtr="0">
            <a:noAutofit/>
          </a:bodyPr>
          <a:lstStyle/>
          <a:p>
            <a:pPr lvl="0" algn="ctr">
              <a:buClr>
                <a:srgbClr val="000000"/>
              </a:buClr>
              <a:buSzPts val="1400"/>
            </a:pPr>
            <a:r>
              <a:rPr lang="it-IT" dirty="0">
                <a:solidFill>
                  <a:schemeClr val="bg1"/>
                </a:solidFill>
                <a:ea typeface="Arial"/>
                <a:cs typeface="Arial"/>
              </a:rPr>
              <a:t>Ricerca e comprendi la tematica</a:t>
            </a:r>
          </a:p>
        </p:txBody>
      </p:sp>
      <p:sp>
        <p:nvSpPr>
          <p:cNvPr id="16" name="Shape 63"/>
          <p:cNvSpPr/>
          <p:nvPr/>
        </p:nvSpPr>
        <p:spPr>
          <a:xfrm>
            <a:off x="771958" y="4488131"/>
            <a:ext cx="1662430" cy="1265555"/>
          </a:xfrm>
          <a:prstGeom prst="ellipse">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7" name="Shape 64"/>
          <p:cNvSpPr/>
          <p:nvPr/>
        </p:nvSpPr>
        <p:spPr>
          <a:xfrm>
            <a:off x="7086104" y="2111057"/>
            <a:ext cx="1774190" cy="1257935"/>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 name="Shape 65"/>
          <p:cNvSpPr/>
          <p:nvPr/>
        </p:nvSpPr>
        <p:spPr>
          <a:xfrm>
            <a:off x="6654019" y="4046853"/>
            <a:ext cx="2206276" cy="1706833"/>
          </a:xfrm>
          <a:prstGeom prst="ellipse">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Shape 68"/>
          <p:cNvSpPr txBox="1"/>
          <p:nvPr/>
        </p:nvSpPr>
        <p:spPr>
          <a:xfrm>
            <a:off x="843713" y="4859923"/>
            <a:ext cx="1518920" cy="52197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dirty="0">
                <a:solidFill>
                  <a:schemeClr val="bg1"/>
                </a:solidFill>
                <a:latin typeface="Arial"/>
                <a:ea typeface="Arial"/>
                <a:cs typeface="Arial"/>
                <a:sym typeface="Arial"/>
              </a:rPr>
              <a:t>Trova alleati per la tua causa</a:t>
            </a:r>
          </a:p>
        </p:txBody>
      </p:sp>
      <p:sp>
        <p:nvSpPr>
          <p:cNvPr id="22" name="Shape 69"/>
          <p:cNvSpPr txBox="1"/>
          <p:nvPr/>
        </p:nvSpPr>
        <p:spPr>
          <a:xfrm>
            <a:off x="7168172" y="2363787"/>
            <a:ext cx="1562100" cy="737235"/>
          </a:xfrm>
          <a:prstGeom prst="rect">
            <a:avLst/>
          </a:prstGeom>
          <a:noFill/>
          <a:ln>
            <a:noFill/>
          </a:ln>
        </p:spPr>
        <p:txBody>
          <a:bodyPr spcFirstLastPara="1" wrap="square" lIns="91425" tIns="45700" rIns="91425" bIns="45700" anchor="t" anchorCtr="0">
            <a:noAutofit/>
          </a:bodyPr>
          <a:lstStyle/>
          <a:p>
            <a:pPr lvl="0" algn="ctr">
              <a:buClr>
                <a:srgbClr val="000000"/>
              </a:buClr>
              <a:buSzPts val="1400"/>
            </a:pPr>
            <a:r>
              <a:rPr lang="it-IT" dirty="0"/>
              <a:t>Identifica e capisci i tuoi avversari</a:t>
            </a:r>
            <a:endParaRPr sz="1400" b="0" i="0" u="none" strike="noStrike" cap="none" dirty="0">
              <a:solidFill>
                <a:schemeClr val="tx1"/>
              </a:solidFill>
              <a:latin typeface="Arial"/>
              <a:ea typeface="Arial"/>
              <a:cs typeface="Arial"/>
              <a:sym typeface="Arial"/>
            </a:endParaRPr>
          </a:p>
        </p:txBody>
      </p:sp>
      <p:sp>
        <p:nvSpPr>
          <p:cNvPr id="23" name="Shape 70"/>
          <p:cNvSpPr txBox="1"/>
          <p:nvPr/>
        </p:nvSpPr>
        <p:spPr>
          <a:xfrm>
            <a:off x="6905622" y="4226239"/>
            <a:ext cx="1703070" cy="1287783"/>
          </a:xfrm>
          <a:prstGeom prst="rect">
            <a:avLst/>
          </a:prstGeom>
          <a:noFill/>
          <a:ln>
            <a:noFill/>
          </a:ln>
        </p:spPr>
        <p:txBody>
          <a:bodyPr spcFirstLastPara="1" wrap="square" lIns="91425" tIns="45700" rIns="91425" bIns="45700" anchor="t" anchorCtr="0">
            <a:noAutofit/>
          </a:bodyPr>
          <a:lstStyle/>
          <a:p>
            <a:pPr lvl="0" algn="ctr">
              <a:buClr>
                <a:srgbClr val="000000"/>
              </a:buClr>
              <a:buSzPts val="1400"/>
            </a:pPr>
            <a:r>
              <a:rPr lang="it-IT" dirty="0"/>
              <a:t>Stabilisci gli obiettivi e gli strumenti di identificazione per sostenere la tua campagna</a:t>
            </a:r>
            <a:endParaRPr lang="it-IT" sz="1400" b="0" i="0" u="none" strike="noStrike" cap="none" dirty="0">
              <a:sym typeface="Arial"/>
            </a:endParaRPr>
          </a:p>
        </p:txBody>
      </p:sp>
      <p:pic>
        <p:nvPicPr>
          <p:cNvPr id="3" name="Picture 2" descr="female-865110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3560" y="2363787"/>
            <a:ext cx="3920425" cy="2609533"/>
          </a:xfrm>
          <a:prstGeom prst="rect">
            <a:avLst/>
          </a:prstGeom>
        </p:spPr>
      </p:pic>
    </p:spTree>
    <p:extLst>
      <p:ext uri="{BB962C8B-B14F-4D97-AF65-F5344CB8AC3E}">
        <p14:creationId xmlns:p14="http://schemas.microsoft.com/office/powerpoint/2010/main" val="1176325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Ricerca e comprendi la tematica</a:t>
            </a:r>
          </a:p>
        </p:txBody>
      </p:sp>
      <p:pic>
        <p:nvPicPr>
          <p:cNvPr id="3" name="Picture 2" descr="knowledge-1052010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033" y="1806538"/>
            <a:ext cx="5372168" cy="4029126"/>
          </a:xfrm>
          <a:prstGeom prst="rect">
            <a:avLst/>
          </a:prstGeom>
        </p:spPr>
      </p:pic>
    </p:spTree>
    <p:extLst>
      <p:ext uri="{BB962C8B-B14F-4D97-AF65-F5344CB8AC3E}">
        <p14:creationId xmlns:p14="http://schemas.microsoft.com/office/powerpoint/2010/main" val="3807712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Trova alleati per la tua causa</a:t>
            </a:r>
          </a:p>
        </p:txBody>
      </p:sp>
      <p:pic>
        <p:nvPicPr>
          <p:cNvPr id="3" name="Picture 2" descr="partnership-2750197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6360" y="2191638"/>
            <a:ext cx="5095762" cy="3391866"/>
          </a:xfrm>
          <a:prstGeom prst="rect">
            <a:avLst/>
          </a:prstGeom>
        </p:spPr>
      </p:pic>
    </p:spTree>
    <p:extLst>
      <p:ext uri="{BB962C8B-B14F-4D97-AF65-F5344CB8AC3E}">
        <p14:creationId xmlns:p14="http://schemas.microsoft.com/office/powerpoint/2010/main" val="2567655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Shape 100"/>
          <p:cNvSpPr txBox="1">
            <a:spLocks noGrp="1"/>
          </p:cNvSpPr>
          <p:nvPr>
            <p:ph type="title"/>
          </p:nvPr>
        </p:nvSpPr>
        <p:spPr>
          <a:xfrm>
            <a:off x="691200" y="196948"/>
            <a:ext cx="7761600" cy="1095252"/>
          </a:xfrm>
          <a:prstGeom prst="rect">
            <a:avLst/>
          </a:prstGeom>
        </p:spPr>
        <p:txBody>
          <a:bodyPr wrap="square" lIns="91425" tIns="91425" rIns="91425" bIns="91425" anchor="b" anchorCtr="0">
            <a:noAutofit/>
          </a:bodyPr>
          <a:lstStyle/>
          <a:p>
            <a:pPr lvl="0">
              <a:spcBef>
                <a:spcPts val="0"/>
              </a:spcBef>
              <a:buNone/>
            </a:pPr>
            <a:r>
              <a:rPr lang="it-IT" dirty="0"/>
              <a:t>Identifica e capisci i</a:t>
            </a:r>
            <a:br>
              <a:rPr lang="it-IT" dirty="0"/>
            </a:br>
            <a:r>
              <a:rPr lang="it-IT" dirty="0"/>
              <a:t>tuoi oppositori</a:t>
            </a:r>
          </a:p>
        </p:txBody>
      </p:sp>
      <p:pic>
        <p:nvPicPr>
          <p:cNvPr id="2" name="Picture 1" descr="alone-2666433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5966" y="2114517"/>
            <a:ext cx="5289405" cy="35207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1200" y="0"/>
            <a:ext cx="7761600" cy="1448106"/>
          </a:xfrm>
        </p:spPr>
        <p:txBody>
          <a:bodyPr/>
          <a:lstStyle/>
          <a:p>
            <a:r>
              <a:rPr lang="it-IT" dirty="0"/>
              <a:t>Stabilisci i tuoi obiettivi e </a:t>
            </a:r>
            <a:br>
              <a:rPr lang="it-IT" dirty="0"/>
            </a:br>
            <a:r>
              <a:rPr lang="it-IT" dirty="0"/>
              <a:t>identifica gli strumenti per la tua campagna</a:t>
            </a:r>
          </a:p>
        </p:txBody>
      </p:sp>
      <p:pic>
        <p:nvPicPr>
          <p:cNvPr id="4" name="Picture 3" descr="goals-2691265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200" y="2272406"/>
            <a:ext cx="8128000" cy="3111500"/>
          </a:xfrm>
          <a:prstGeom prst="rect">
            <a:avLst/>
          </a:prstGeom>
        </p:spPr>
      </p:pic>
    </p:spTree>
    <p:extLst>
      <p:ext uri="{BB962C8B-B14F-4D97-AF65-F5344CB8AC3E}">
        <p14:creationId xmlns:p14="http://schemas.microsoft.com/office/powerpoint/2010/main" val="411590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691200" y="0"/>
            <a:ext cx="7761600" cy="1292100"/>
          </a:xfrm>
          <a:prstGeom prst="rect">
            <a:avLst/>
          </a:prstGeom>
        </p:spPr>
        <p:txBody>
          <a:bodyPr wrap="square" lIns="91425" tIns="91425" rIns="91425" bIns="91425" anchor="b" anchorCtr="0">
            <a:noAutofit/>
          </a:bodyPr>
          <a:lstStyle/>
          <a:p>
            <a:pPr lvl="0" rtl="0">
              <a:spcBef>
                <a:spcPts val="0"/>
              </a:spcBef>
              <a:buNone/>
            </a:pPr>
            <a:r>
              <a:rPr lang="it-IT" dirty="0"/>
              <a:t>Lasciati ispirare –</a:t>
            </a:r>
            <a:br>
              <a:rPr lang="it-IT" dirty="0"/>
            </a:br>
            <a:r>
              <a:rPr lang="it-IT" dirty="0"/>
              <a:t>Campagne mediatiche</a:t>
            </a:r>
          </a:p>
        </p:txBody>
      </p:sp>
      <p:sp>
        <p:nvSpPr>
          <p:cNvPr id="4" name="Shape 182"/>
          <p:cNvSpPr txBox="1"/>
          <p:nvPr/>
        </p:nvSpPr>
        <p:spPr>
          <a:xfrm>
            <a:off x="2538531" y="2553335"/>
            <a:ext cx="4532630" cy="246126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https://www.youtube.com/watch?v=-LDn32PzN-w</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https://www.youtube.com/watch?v=JyL58vlbvgw</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https://www.youtube.com/watch?v=KOKUT8mDClc</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Arial"/>
                <a:ea typeface="Arial"/>
                <a:cs typeface="Arial"/>
                <a:sym typeface="Arial"/>
              </a:rPr>
              <a:t>https://www.youtube.com/watch?v=By_BHbskg_E</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978191362"/>
      </p:ext>
    </p:extLst>
  </p:cSld>
  <p:clrMapOvr>
    <a:masterClrMapping/>
  </p:clrMapOvr>
</p:sld>
</file>

<file path=ppt/theme/theme1.xml><?xml version="1.0" encoding="utf-8"?>
<a:theme xmlns:a="http://schemas.openxmlformats.org/drawingml/2006/main" name="EngagePowerpoi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EngagePowerpoint Template</Template>
  <TotalTime>89</TotalTime>
  <Words>1038</Words>
  <Application>Microsoft Office PowerPoint</Application>
  <PresentationFormat>Presentazione su schermo (4:3)</PresentationFormat>
  <Paragraphs>46</Paragraphs>
  <Slides>11</Slides>
  <Notes>11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11</vt:i4>
      </vt:variant>
    </vt:vector>
  </HeadingPairs>
  <TitlesOfParts>
    <vt:vector size="14" baseType="lpstr">
      <vt:lpstr>Arial</vt:lpstr>
      <vt:lpstr>Montserrat</vt:lpstr>
      <vt:lpstr>EngagePowerpoint Template</vt:lpstr>
      <vt:lpstr>Advocacy (patrocinio legale) e Azione sociale</vt:lpstr>
      <vt:lpstr>Avere voce in capitolo</vt:lpstr>
      <vt:lpstr>Cosa sono il patrocinio legale e l’azione sociale?</vt:lpstr>
      <vt:lpstr>Come pianifico il patrocinio legale e l’azione sociale?</vt:lpstr>
      <vt:lpstr>Ricerca e comprendi la tematica</vt:lpstr>
      <vt:lpstr>Trova alleati per la tua causa</vt:lpstr>
      <vt:lpstr>Identifica e capisci i tuoi oppositori</vt:lpstr>
      <vt:lpstr>Stabilisci i tuoi obiettivi e  identifica gli strumenti per la tua campagna</vt:lpstr>
      <vt:lpstr>Lasciati ispirare – Campagne mediatiche</vt:lpstr>
      <vt:lpstr>Pianifica la tua campagna</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Philip Land</dc:creator>
  <cp:lastModifiedBy>Betti Cannova</cp:lastModifiedBy>
  <cp:revision>96</cp:revision>
  <dcterms:created xsi:type="dcterms:W3CDTF">2017-10-27T16:23:16Z</dcterms:created>
  <dcterms:modified xsi:type="dcterms:W3CDTF">2019-10-08T23:42:57Z</dcterms:modified>
</cp:coreProperties>
</file>