
<file path=[Content_Types].xml><?xml version="1.0" encoding="utf-8"?>
<Types xmlns="http://schemas.openxmlformats.org/package/2006/content-types">
  <Default Extension="xml" ContentType="application/xml"/>
  <Default Extension="png" ContentType="image/png"/>
  <Default Extension="jp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7" r:id="rId1"/>
  </p:sldMasterIdLst>
  <p:notesMasterIdLst>
    <p:notesMasterId r:id="rId13"/>
  </p:notesMasterIdLst>
  <p:sldIdLst>
    <p:sldId id="256" r:id="rId2"/>
    <p:sldId id="273" r:id="rId3"/>
    <p:sldId id="272" r:id="rId4"/>
    <p:sldId id="277" r:id="rId5"/>
    <p:sldId id="281" r:id="rId6"/>
    <p:sldId id="274" r:id="rId7"/>
    <p:sldId id="276" r:id="rId8"/>
    <p:sldId id="279" r:id="rId9"/>
    <p:sldId id="278" r:id="rId10"/>
    <p:sldId id="280" r:id="rId11"/>
    <p:sldId id="271" r:id="rId12"/>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55A6"/>
    <a:srgbClr val="454F5B"/>
    <a:srgbClr val="6086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257817E-EC5C-4880-A810-ED7F254FEA46}">
  <a:tblStyle styleId="{7257817E-EC5C-4880-A810-ED7F254FEA46}" styleName="Table_0">
    <a:wholeTbl>
      <a:tcTxStyle>
        <a:font>
          <a:latin typeface="Arial"/>
          <a:ea typeface="Arial"/>
          <a:cs typeface="Arial"/>
        </a:font>
        <a:srgbClr val="000000"/>
      </a:tcTxStyle>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392"/>
    <p:restoredTop sz="57810"/>
  </p:normalViewPr>
  <p:slideViewPr>
    <p:cSldViewPr snapToGrid="0" snapToObjects="1">
      <p:cViewPr>
        <p:scale>
          <a:sx n="81" d="100"/>
          <a:sy n="81" d="100"/>
        </p:scale>
        <p:origin x="2040" y="14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lvl="0">
              <a:spcBef>
                <a:spcPts val="0"/>
              </a:spcBef>
              <a:buChar char="●"/>
              <a:defRPr sz="1100"/>
            </a:lvl1pPr>
            <a:lvl2pPr lvl="1">
              <a:spcBef>
                <a:spcPts val="0"/>
              </a:spcBef>
              <a:buChar char="○"/>
              <a:defRPr sz="1100"/>
            </a:lvl2pPr>
            <a:lvl3pPr lvl="2">
              <a:spcBef>
                <a:spcPts val="0"/>
              </a:spcBef>
              <a:buChar char="■"/>
              <a:defRPr sz="1100"/>
            </a:lvl3pPr>
            <a:lvl4pPr lvl="3">
              <a:spcBef>
                <a:spcPts val="0"/>
              </a:spcBef>
              <a:buChar char="●"/>
              <a:defRPr sz="1100"/>
            </a:lvl4pPr>
            <a:lvl5pPr lvl="4">
              <a:spcBef>
                <a:spcPts val="0"/>
              </a:spcBef>
              <a:buChar char="○"/>
              <a:defRPr sz="1100"/>
            </a:lvl5pPr>
            <a:lvl6pPr lvl="5">
              <a:spcBef>
                <a:spcPts val="0"/>
              </a:spcBef>
              <a:buChar char="■"/>
              <a:defRPr sz="1100"/>
            </a:lvl6pPr>
            <a:lvl7pPr lvl="6">
              <a:spcBef>
                <a:spcPts val="0"/>
              </a:spcBef>
              <a:buChar char="●"/>
              <a:defRPr sz="1100"/>
            </a:lvl7pPr>
            <a:lvl8pPr lvl="7">
              <a:spcBef>
                <a:spcPts val="0"/>
              </a:spcBef>
              <a:buChar char="○"/>
              <a:defRPr sz="1100"/>
            </a:lvl8pPr>
            <a:lvl9pPr lvl="8">
              <a:spcBef>
                <a:spcPts val="0"/>
              </a:spcBef>
              <a:buChar char="■"/>
              <a:defRPr sz="1100"/>
            </a:lvl9pPr>
          </a:lstStyle>
          <a:p>
            <a:endParaRPr/>
          </a:p>
        </p:txBody>
      </p:sp>
    </p:spTree>
    <p:extLst>
      <p:ext uri="{BB962C8B-B14F-4D97-AF65-F5344CB8AC3E}">
        <p14:creationId xmlns:p14="http://schemas.microsoft.com/office/powerpoint/2010/main" val="1091759077"/>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Shape 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4" name="Shape 5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a:buNone/>
            </a:pPr>
            <a:r>
              <a:rPr lang="en-US" sz="1100" b="0" kern="1200" dirty="0" smtClean="0">
                <a:solidFill>
                  <a:schemeClr val="tx1"/>
                </a:solidFill>
                <a:effectLst/>
                <a:latin typeface="+mn-lt"/>
                <a:ea typeface="+mn-ea"/>
                <a:cs typeface="+mn-cs"/>
              </a:rPr>
              <a:t>This resource is focused on civic hacking and citizens engagement and aims to stimulate collective actions toward a better society. </a:t>
            </a:r>
            <a:endParaRPr lang="it-IT" sz="1100" b="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0174818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9" name="Shape 7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a:buNone/>
            </a:pPr>
            <a:r>
              <a:rPr lang="en-US" sz="1100" kern="1200" dirty="0" smtClean="0">
                <a:solidFill>
                  <a:schemeClr val="tx1"/>
                </a:solidFill>
                <a:effectLst/>
                <a:latin typeface="+mn-lt"/>
                <a:ea typeface="+mn-ea"/>
                <a:cs typeface="+mn-cs"/>
              </a:rPr>
              <a:t>To conclude, take a look to the poster of “Rosie the Riveter”. It is the worldwide recognize image always used as a call to inspire women. And we are using it to inspire you and all citizens.</a:t>
            </a:r>
            <a:endParaRPr lang="it-IT" sz="1100" kern="1200" dirty="0" smtClean="0">
              <a:solidFill>
                <a:schemeClr val="tx1"/>
              </a:solidFill>
              <a:effectLst/>
              <a:latin typeface="+mn-lt"/>
              <a:ea typeface="+mn-ea"/>
              <a:cs typeface="+mn-cs"/>
            </a:endParaRPr>
          </a:p>
          <a:p>
            <a:pPr>
              <a:buNone/>
            </a:pPr>
            <a:r>
              <a:rPr lang="en-US" sz="1100" kern="1200" dirty="0" smtClean="0">
                <a:solidFill>
                  <a:schemeClr val="tx1"/>
                </a:solidFill>
                <a:effectLst/>
                <a:latin typeface="+mn-lt"/>
                <a:ea typeface="+mn-ea"/>
                <a:cs typeface="+mn-cs"/>
              </a:rPr>
              <a:t>In fact, it is important </a:t>
            </a:r>
            <a:endParaRPr lang="it-IT" sz="1100" kern="1200" dirty="0" smtClean="0">
              <a:solidFill>
                <a:schemeClr val="tx1"/>
              </a:solidFill>
              <a:effectLst/>
              <a:latin typeface="+mn-lt"/>
              <a:ea typeface="+mn-ea"/>
              <a:cs typeface="+mn-cs"/>
            </a:endParaRPr>
          </a:p>
          <a:p>
            <a:pPr lvl="0">
              <a:buNone/>
            </a:pPr>
            <a:r>
              <a:rPr lang="en-US" sz="1100" kern="1200" dirty="0" smtClean="0">
                <a:solidFill>
                  <a:schemeClr val="tx1"/>
                </a:solidFill>
                <a:effectLst/>
                <a:latin typeface="+mn-lt"/>
                <a:ea typeface="+mn-ea"/>
                <a:cs typeface="+mn-cs"/>
              </a:rPr>
              <a:t>- to create a moment and a place for citizens and the government to solve together interesting challenges</a:t>
            </a:r>
            <a:endParaRPr lang="it-IT" sz="1100" kern="1200" dirty="0" smtClean="0">
              <a:solidFill>
                <a:schemeClr val="tx1"/>
              </a:solidFill>
              <a:effectLst/>
              <a:latin typeface="+mn-lt"/>
              <a:ea typeface="+mn-ea"/>
              <a:cs typeface="+mn-cs"/>
            </a:endParaRPr>
          </a:p>
          <a:p>
            <a:pPr lvl="0">
              <a:buNone/>
            </a:pPr>
            <a:r>
              <a:rPr lang="en-US" sz="1100" kern="1200" dirty="0" smtClean="0">
                <a:solidFill>
                  <a:schemeClr val="tx1"/>
                </a:solidFill>
                <a:effectLst/>
                <a:latin typeface="+mn-lt"/>
                <a:ea typeface="+mn-ea"/>
                <a:cs typeface="+mn-cs"/>
              </a:rPr>
              <a:t>- to foster citizen engagement at local and regional level</a:t>
            </a:r>
            <a:endParaRPr lang="it-IT" sz="1100" kern="1200" dirty="0" smtClean="0">
              <a:solidFill>
                <a:schemeClr val="tx1"/>
              </a:solidFill>
              <a:effectLst/>
              <a:latin typeface="+mn-lt"/>
              <a:ea typeface="+mn-ea"/>
              <a:cs typeface="+mn-cs"/>
            </a:endParaRPr>
          </a:p>
          <a:p>
            <a:pPr>
              <a:buNone/>
            </a:pPr>
            <a:r>
              <a:rPr lang="en-US" sz="1100" kern="1200" dirty="0" smtClean="0">
                <a:solidFill>
                  <a:schemeClr val="tx1"/>
                </a:solidFill>
                <a:effectLst/>
                <a:latin typeface="+mn-lt"/>
                <a:ea typeface="+mn-ea"/>
                <a:cs typeface="+mn-cs"/>
              </a:rPr>
              <a:t>- to enable citizens to get involved in governance issues</a:t>
            </a:r>
            <a:r>
              <a:rPr lang="it-IT" dirty="0" smtClean="0">
                <a:effectLst/>
              </a:rPr>
              <a:t> </a:t>
            </a:r>
            <a:endParaRPr lang="fr-FR" dirty="0" smtClean="0"/>
          </a:p>
        </p:txBody>
      </p:sp>
    </p:spTree>
    <p:extLst>
      <p:ext uri="{BB962C8B-B14F-4D97-AF65-F5344CB8AC3E}">
        <p14:creationId xmlns:p14="http://schemas.microsoft.com/office/powerpoint/2010/main" val="7677213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Shape 2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2" name="Shape 25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20519515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9" name="Shape 7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US" sz="1100" kern="1200" dirty="0" smtClean="0">
                <a:solidFill>
                  <a:schemeClr val="tx1"/>
                </a:solidFill>
                <a:effectLst/>
                <a:latin typeface="+mn-lt"/>
                <a:ea typeface="+mn-ea"/>
                <a:cs typeface="+mn-cs"/>
              </a:rPr>
              <a:t>To explain what we mean and why civic hacking and citizens engagement are important for the future we want to achieve in our cities and territories, we will go through 7 points: What it means to be open-source? What kind of people can be civic hackers? There is a difference between women and men? And what about apply imaginary readings of the territory? After this long introduction, we will finally speak about civic hacking and about the role of women in this impactful and new movement.</a:t>
            </a:r>
            <a:r>
              <a:rPr lang="it-IT" dirty="0" smtClean="0">
                <a:effectLst/>
              </a:rPr>
              <a:t> </a:t>
            </a:r>
            <a:endParaRPr dirty="0"/>
          </a:p>
        </p:txBody>
      </p:sp>
    </p:spTree>
    <p:extLst>
      <p:ext uri="{BB962C8B-B14F-4D97-AF65-F5344CB8AC3E}">
        <p14:creationId xmlns:p14="http://schemas.microsoft.com/office/powerpoint/2010/main" val="5743252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9" name="Shape 7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a:buNone/>
            </a:pPr>
            <a:r>
              <a:rPr lang="en-US" sz="1100" kern="1200" dirty="0" smtClean="0">
                <a:solidFill>
                  <a:schemeClr val="tx1"/>
                </a:solidFill>
                <a:effectLst/>
                <a:latin typeface="+mn-lt"/>
                <a:ea typeface="+mn-ea"/>
                <a:cs typeface="+mn-cs"/>
              </a:rPr>
              <a:t>Let’s start our trip understanding what it means to be open-source. First of all, it is a personal attitude, a feeling, a behaving allowing people to be “open” and to share knowledges and ideas as much as possible. </a:t>
            </a:r>
            <a:endParaRPr lang="it-IT" sz="1100" kern="1200" dirty="0" smtClean="0">
              <a:solidFill>
                <a:schemeClr val="tx1"/>
              </a:solidFill>
              <a:effectLst/>
              <a:latin typeface="+mn-lt"/>
              <a:ea typeface="+mn-ea"/>
              <a:cs typeface="+mn-cs"/>
            </a:endParaRPr>
          </a:p>
          <a:p>
            <a:pPr>
              <a:buNone/>
            </a:pPr>
            <a:r>
              <a:rPr lang="en-US" sz="1100" kern="1200" dirty="0" smtClean="0">
                <a:solidFill>
                  <a:schemeClr val="tx1"/>
                </a:solidFill>
                <a:effectLst/>
                <a:latin typeface="+mn-lt"/>
                <a:ea typeface="+mn-ea"/>
                <a:cs typeface="+mn-cs"/>
              </a:rPr>
              <a:t>It means also to be willing to speak with people and to discuss with them, also when opinions are not the same. Do you remember the metaphor “thinking outside of the box”? It’s that: think differently, unconventionally and from a new perspective to find solutions to problems we are facing today. New forms of interactions between people should be found and innovating our way of thinking will have a great impact on our lives. As an Italian civic hacker said some year ago, “innovate and don’t care about results!”.</a:t>
            </a:r>
            <a:r>
              <a:rPr lang="it-IT" dirty="0" smtClean="0">
                <a:effectLst/>
              </a:rPr>
              <a:t> </a:t>
            </a:r>
            <a:endParaRPr dirty="0"/>
          </a:p>
        </p:txBody>
      </p:sp>
    </p:spTree>
    <p:extLst>
      <p:ext uri="{BB962C8B-B14F-4D97-AF65-F5344CB8AC3E}">
        <p14:creationId xmlns:p14="http://schemas.microsoft.com/office/powerpoint/2010/main" val="4792453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9" name="Shape 7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a:buNone/>
            </a:pPr>
            <a:r>
              <a:rPr lang="en-US" sz="1100" kern="1200" dirty="0" smtClean="0">
                <a:solidFill>
                  <a:schemeClr val="tx1"/>
                </a:solidFill>
                <a:effectLst/>
                <a:latin typeface="+mn-lt"/>
                <a:ea typeface="+mn-ea"/>
                <a:cs typeface="+mn-cs"/>
              </a:rPr>
              <a:t>So, people are the key actors in this process. Without them, nothing could be changed! </a:t>
            </a:r>
            <a:endParaRPr lang="it-IT" sz="1100" kern="1200" dirty="0" smtClean="0">
              <a:solidFill>
                <a:schemeClr val="tx1"/>
              </a:solidFill>
              <a:effectLst/>
              <a:latin typeface="+mn-lt"/>
              <a:ea typeface="+mn-ea"/>
              <a:cs typeface="+mn-cs"/>
            </a:endParaRPr>
          </a:p>
          <a:p>
            <a:pPr>
              <a:buNone/>
            </a:pPr>
            <a:r>
              <a:rPr lang="en-US" sz="1100" kern="1200" dirty="0" smtClean="0">
                <a:solidFill>
                  <a:schemeClr val="tx1"/>
                </a:solidFill>
                <a:effectLst/>
                <a:latin typeface="+mn-lt"/>
                <a:ea typeface="+mn-ea"/>
                <a:cs typeface="+mn-cs"/>
              </a:rPr>
              <a:t>First of all, it is not a stuff for nerd (and after we will see that it is not something only-for-men). It is most important to be creative than to be able to use python! Civic hackers are curious people willing to get hands dirty solving problems, to trigger the change and to contribute to the life of the place where he/she lives. And to do so, the civic hacker adopts knowledges of other component of the “team” or of the “society” as a common heritage. </a:t>
            </a:r>
            <a:endParaRPr lang="it-IT" sz="1100" kern="1200" dirty="0" smtClean="0">
              <a:solidFill>
                <a:schemeClr val="tx1"/>
              </a:solidFill>
              <a:effectLst/>
              <a:latin typeface="+mn-lt"/>
              <a:ea typeface="+mn-ea"/>
              <a:cs typeface="+mn-cs"/>
            </a:endParaRPr>
          </a:p>
          <a:p>
            <a:pPr>
              <a:buNone/>
            </a:pPr>
            <a:r>
              <a:rPr lang="en-US" sz="1100" kern="1200" dirty="0" smtClean="0">
                <a:solidFill>
                  <a:schemeClr val="tx1"/>
                </a:solidFill>
                <a:effectLst/>
                <a:latin typeface="+mn-lt"/>
                <a:ea typeface="+mn-ea"/>
                <a:cs typeface="+mn-cs"/>
              </a:rPr>
              <a:t>Can you describe yourself as a civic hacker? </a:t>
            </a:r>
            <a:endParaRPr dirty="0"/>
          </a:p>
        </p:txBody>
      </p:sp>
    </p:spTree>
    <p:extLst>
      <p:ext uri="{BB962C8B-B14F-4D97-AF65-F5344CB8AC3E}">
        <p14:creationId xmlns:p14="http://schemas.microsoft.com/office/powerpoint/2010/main" val="5422444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9" name="Shape 7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a:buNone/>
            </a:pPr>
            <a:r>
              <a:rPr lang="en-US" sz="1100" kern="1200" dirty="0" smtClean="0">
                <a:solidFill>
                  <a:schemeClr val="tx1"/>
                </a:solidFill>
                <a:effectLst/>
                <a:latin typeface="+mn-lt"/>
                <a:ea typeface="+mn-ea"/>
                <a:cs typeface="+mn-cs"/>
              </a:rPr>
              <a:t>Now let’s see if there are gender differences or complementarities being a curious person willing to contribute to the life of the place where he/she lives.</a:t>
            </a:r>
            <a:endParaRPr lang="it-IT" sz="1100" kern="1200" dirty="0" smtClean="0">
              <a:solidFill>
                <a:schemeClr val="tx1"/>
              </a:solidFill>
              <a:effectLst/>
              <a:latin typeface="+mn-lt"/>
              <a:ea typeface="+mn-ea"/>
              <a:cs typeface="+mn-cs"/>
            </a:endParaRPr>
          </a:p>
          <a:p>
            <a:pPr>
              <a:buNone/>
            </a:pPr>
            <a:r>
              <a:rPr lang="en-US" sz="1100" kern="1200" dirty="0" smtClean="0">
                <a:solidFill>
                  <a:schemeClr val="tx1"/>
                </a:solidFill>
                <a:effectLst/>
                <a:latin typeface="+mn-lt"/>
                <a:ea typeface="+mn-ea"/>
                <a:cs typeface="+mn-cs"/>
              </a:rPr>
              <a:t>To explain differences between men and women, one of the worldwide bestseller of the 90s affirmed that men and women come from distinct planets: men come from Mars and women from Venus. By today, several studies were developed to confirm or to fight against that vision. We believe it is not a fact of differences, we love to see them as complementarities. Women and Men are the key actors to build the society we want: inclusive, open and peaceful. At the end of this resource we will see that all around the world there are several women hackers. </a:t>
            </a:r>
            <a:endParaRPr dirty="0"/>
          </a:p>
        </p:txBody>
      </p:sp>
    </p:spTree>
    <p:extLst>
      <p:ext uri="{BB962C8B-B14F-4D97-AF65-F5344CB8AC3E}">
        <p14:creationId xmlns:p14="http://schemas.microsoft.com/office/powerpoint/2010/main" val="14133793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9" name="Shape 7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a:buNone/>
            </a:pPr>
            <a:r>
              <a:rPr lang="en-US" sz="1100" kern="1200" dirty="0" smtClean="0">
                <a:solidFill>
                  <a:schemeClr val="tx1"/>
                </a:solidFill>
                <a:effectLst/>
                <a:latin typeface="+mn-lt"/>
                <a:ea typeface="+mn-ea"/>
                <a:cs typeface="+mn-cs"/>
              </a:rPr>
              <a:t>It is a matter of community!</a:t>
            </a:r>
            <a:endParaRPr lang="it-IT" sz="1100" kern="1200" dirty="0" smtClean="0">
              <a:solidFill>
                <a:schemeClr val="tx1"/>
              </a:solidFill>
              <a:effectLst/>
              <a:latin typeface="+mn-lt"/>
              <a:ea typeface="+mn-ea"/>
              <a:cs typeface="+mn-cs"/>
            </a:endParaRPr>
          </a:p>
          <a:p>
            <a:pPr>
              <a:buNone/>
            </a:pPr>
            <a:r>
              <a:rPr lang="en-US" sz="1100" kern="1200" dirty="0" smtClean="0">
                <a:solidFill>
                  <a:schemeClr val="tx1"/>
                </a:solidFill>
                <a:effectLst/>
                <a:latin typeface="+mn-lt"/>
                <a:ea typeface="+mn-ea"/>
                <a:cs typeface="+mn-cs"/>
              </a:rPr>
              <a:t>Relationship between women and men and between all actors living in a place will make the difference. Than the tool, the instrument used to facilitate this connection is of course important, but not vital. </a:t>
            </a:r>
            <a:endParaRPr lang="it-IT" sz="1100" kern="1200" dirty="0" smtClean="0">
              <a:solidFill>
                <a:schemeClr val="tx1"/>
              </a:solidFill>
              <a:effectLst/>
              <a:latin typeface="+mn-lt"/>
              <a:ea typeface="+mn-ea"/>
              <a:cs typeface="+mn-cs"/>
            </a:endParaRPr>
          </a:p>
          <a:p>
            <a:pPr>
              <a:buNone/>
            </a:pPr>
            <a:r>
              <a:rPr lang="en-US" sz="1100" kern="1200" dirty="0" smtClean="0">
                <a:solidFill>
                  <a:schemeClr val="tx1"/>
                </a:solidFill>
                <a:effectLst/>
                <a:latin typeface="+mn-lt"/>
                <a:ea typeface="+mn-ea"/>
                <a:cs typeface="+mn-cs"/>
              </a:rPr>
              <a:t>So, when we talk about civic hacking we are not referring exclusively to web-based relationship but of human relationship – that could be mediated by ICT – able to produce results on the ground and to solve people’s problems.</a:t>
            </a:r>
            <a:r>
              <a:rPr lang="it-IT" dirty="0" smtClean="0">
                <a:effectLst/>
              </a:rPr>
              <a:t> </a:t>
            </a:r>
            <a:endParaRPr dirty="0"/>
          </a:p>
        </p:txBody>
      </p:sp>
    </p:spTree>
    <p:extLst>
      <p:ext uri="{BB962C8B-B14F-4D97-AF65-F5344CB8AC3E}">
        <p14:creationId xmlns:p14="http://schemas.microsoft.com/office/powerpoint/2010/main" val="13314124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9" name="Shape 7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US" sz="1100" kern="1200" dirty="0" smtClean="0">
                <a:solidFill>
                  <a:schemeClr val="tx1"/>
                </a:solidFill>
                <a:effectLst/>
                <a:latin typeface="+mn-lt"/>
                <a:ea typeface="+mn-ea"/>
                <a:cs typeface="+mn-cs"/>
              </a:rPr>
              <a:t>It's our right to imagine alternative readings of the territory and of our cities, like this young Turkish sheepherder using his donkey to carry solar panels and to use internet to keep up on the news and socialize while on their solitary trips outdoors.</a:t>
            </a:r>
            <a:r>
              <a:rPr lang="it-IT" dirty="0" smtClean="0">
                <a:effectLst/>
              </a:rPr>
              <a:t> </a:t>
            </a:r>
            <a:endParaRPr dirty="0"/>
          </a:p>
        </p:txBody>
      </p:sp>
    </p:spTree>
    <p:extLst>
      <p:ext uri="{BB962C8B-B14F-4D97-AF65-F5344CB8AC3E}">
        <p14:creationId xmlns:p14="http://schemas.microsoft.com/office/powerpoint/2010/main" val="17390728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9" name="Shape 7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a:buNone/>
            </a:pPr>
            <a:r>
              <a:rPr lang="en-US" sz="1100" kern="1200" dirty="0" smtClean="0">
                <a:solidFill>
                  <a:schemeClr val="tx1"/>
                </a:solidFill>
                <a:effectLst/>
                <a:latin typeface="+mn-lt"/>
                <a:ea typeface="+mn-ea"/>
                <a:cs typeface="+mn-cs"/>
              </a:rPr>
              <a:t>And to summarize: Civic hacking involves all citizens willing to work together and creatively to make their cities better places for everyone.</a:t>
            </a:r>
            <a:endParaRPr lang="it-IT" sz="1100" kern="1200" dirty="0" smtClean="0">
              <a:solidFill>
                <a:schemeClr val="tx1"/>
              </a:solidFill>
              <a:effectLst/>
              <a:latin typeface="+mn-lt"/>
              <a:ea typeface="+mn-ea"/>
              <a:cs typeface="+mn-cs"/>
            </a:endParaRPr>
          </a:p>
          <a:p>
            <a:pPr>
              <a:buNone/>
            </a:pPr>
            <a:r>
              <a:rPr lang="en-US" sz="1100" kern="1200" dirty="0" smtClean="0">
                <a:solidFill>
                  <a:schemeClr val="tx1"/>
                </a:solidFill>
                <a:effectLst/>
                <a:latin typeface="+mn-lt"/>
                <a:ea typeface="+mn-ea"/>
                <a:cs typeface="+mn-cs"/>
              </a:rPr>
              <a:t>It's not just implemented through technology but of course the Web has increased opportunities for social connectivity and of opportunities for collaboration.</a:t>
            </a:r>
            <a:r>
              <a:rPr lang="it-IT" dirty="0" smtClean="0">
                <a:effectLst/>
              </a:rPr>
              <a:t> </a:t>
            </a:r>
            <a:endParaRPr dirty="0"/>
          </a:p>
        </p:txBody>
      </p:sp>
    </p:spTree>
    <p:extLst>
      <p:ext uri="{BB962C8B-B14F-4D97-AF65-F5344CB8AC3E}">
        <p14:creationId xmlns:p14="http://schemas.microsoft.com/office/powerpoint/2010/main" val="1132253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9" name="Shape 7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a:buNone/>
            </a:pPr>
            <a:r>
              <a:rPr lang="en-US" sz="1100" kern="1200" dirty="0" smtClean="0">
                <a:solidFill>
                  <a:schemeClr val="tx1"/>
                </a:solidFill>
                <a:effectLst/>
                <a:latin typeface="+mn-lt"/>
                <a:ea typeface="+mn-ea"/>
                <a:cs typeface="+mn-cs"/>
              </a:rPr>
              <a:t>Last issue we would like to speak about is the role of women in the civic hacking movement. As said, civic hacking is not a men-related-activity and all around the world there are several feminist hacktivists by which: </a:t>
            </a:r>
            <a:endParaRPr lang="it-IT" sz="1100" kern="1200" dirty="0" smtClean="0">
              <a:solidFill>
                <a:schemeClr val="tx1"/>
              </a:solidFill>
              <a:effectLst/>
              <a:latin typeface="+mn-lt"/>
              <a:ea typeface="+mn-ea"/>
              <a:cs typeface="+mn-cs"/>
            </a:endParaRPr>
          </a:p>
          <a:p>
            <a:pPr lvl="0">
              <a:buNone/>
            </a:pPr>
            <a:r>
              <a:rPr lang="en-US" sz="1100" kern="1200" dirty="0" smtClean="0">
                <a:solidFill>
                  <a:schemeClr val="tx1"/>
                </a:solidFill>
                <a:effectLst/>
                <a:latin typeface="+mn-lt"/>
                <a:ea typeface="+mn-ea"/>
                <a:cs typeface="+mn-cs"/>
              </a:rPr>
              <a:t>- the THF, a group of women that aims to create a community caring about filling the gap in women participation in technological fields and in hacking</a:t>
            </a:r>
            <a:endParaRPr lang="it-IT" sz="1100" kern="1200" dirty="0" smtClean="0">
              <a:solidFill>
                <a:schemeClr val="tx1"/>
              </a:solidFill>
              <a:effectLst/>
              <a:latin typeface="+mn-lt"/>
              <a:ea typeface="+mn-ea"/>
              <a:cs typeface="+mn-cs"/>
            </a:endParaRPr>
          </a:p>
          <a:p>
            <a:pPr lvl="0">
              <a:buNone/>
            </a:pPr>
            <a:r>
              <a:rPr lang="en-US" sz="1100" kern="1200" dirty="0" smtClean="0">
                <a:solidFill>
                  <a:schemeClr val="tx1"/>
                </a:solidFill>
                <a:effectLst/>
                <a:latin typeface="+mn-lt"/>
                <a:ea typeface="+mn-ea"/>
                <a:cs typeface="+mn-cs"/>
              </a:rPr>
              <a:t>- the </a:t>
            </a:r>
            <a:r>
              <a:rPr lang="en-US" sz="1100" kern="1200" dirty="0" err="1" smtClean="0">
                <a:solidFill>
                  <a:schemeClr val="tx1"/>
                </a:solidFill>
                <a:effectLst/>
                <a:latin typeface="+mn-lt"/>
                <a:ea typeface="+mn-ea"/>
                <a:cs typeface="+mn-cs"/>
              </a:rPr>
              <a:t>DCFemTech</a:t>
            </a:r>
            <a:r>
              <a:rPr lang="en-US" sz="1100" kern="1200" dirty="0" smtClean="0">
                <a:solidFill>
                  <a:schemeClr val="tx1"/>
                </a:solidFill>
                <a:effectLst/>
                <a:latin typeface="+mn-lt"/>
                <a:ea typeface="+mn-ea"/>
                <a:cs typeface="+mn-cs"/>
              </a:rPr>
              <a:t>, a coalition of women leaders promoting diversity and lowering the barriers to entry for women in tech </a:t>
            </a:r>
            <a:endParaRPr lang="it-IT" sz="1100" kern="1200" dirty="0" smtClean="0">
              <a:solidFill>
                <a:schemeClr val="tx1"/>
              </a:solidFill>
              <a:effectLst/>
              <a:latin typeface="+mn-lt"/>
              <a:ea typeface="+mn-ea"/>
              <a:cs typeface="+mn-cs"/>
            </a:endParaRPr>
          </a:p>
          <a:p>
            <a:pPr>
              <a:buNone/>
            </a:pPr>
            <a:r>
              <a:rPr lang="en-US" sz="1100" kern="1200" dirty="0" smtClean="0">
                <a:solidFill>
                  <a:schemeClr val="tx1"/>
                </a:solidFill>
                <a:effectLst/>
                <a:latin typeface="+mn-lt"/>
                <a:ea typeface="+mn-ea"/>
                <a:cs typeface="+mn-cs"/>
              </a:rPr>
              <a:t>- the “Feminist Hacker Space” willing to provoke, stimulate, and re-imagine new possibilities for technical and technological feminist practices and other critical practices anchored in activism.</a:t>
            </a:r>
            <a:r>
              <a:rPr lang="it-IT" dirty="0" smtClean="0">
                <a:effectLst/>
              </a:rPr>
              <a:t> </a:t>
            </a:r>
            <a:endParaRPr dirty="0"/>
          </a:p>
        </p:txBody>
      </p:sp>
    </p:spTree>
    <p:extLst>
      <p:ext uri="{BB962C8B-B14F-4D97-AF65-F5344CB8AC3E}">
        <p14:creationId xmlns:p14="http://schemas.microsoft.com/office/powerpoint/2010/main" val="4792681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bg>
      <p:bgPr>
        <a:solidFill>
          <a:srgbClr val="D5D85A"/>
        </a:solidFill>
        <a:effectLst/>
      </p:bgPr>
    </p:bg>
    <p:spTree>
      <p:nvGrpSpPr>
        <p:cNvPr id="1" name="Shape 10"/>
        <p:cNvGrpSpPr/>
        <p:nvPr/>
      </p:nvGrpSpPr>
      <p:grpSpPr>
        <a:xfrm>
          <a:off x="0" y="0"/>
          <a:ext cx="0" cy="0"/>
          <a:chOff x="0" y="0"/>
          <a:chExt cx="0" cy="0"/>
        </a:xfrm>
      </p:grpSpPr>
      <p:sp>
        <p:nvSpPr>
          <p:cNvPr id="11" name="Shape 11"/>
          <p:cNvSpPr txBox="1">
            <a:spLocks noGrp="1"/>
          </p:cNvSpPr>
          <p:nvPr>
            <p:ph type="ctrTitle"/>
          </p:nvPr>
        </p:nvSpPr>
        <p:spPr>
          <a:xfrm>
            <a:off x="3012325" y="2960550"/>
            <a:ext cx="5445900" cy="2405700"/>
          </a:xfrm>
          <a:prstGeom prst="rect">
            <a:avLst/>
          </a:prstGeom>
        </p:spPr>
        <p:txBody>
          <a:bodyPr wrap="square" lIns="91425" tIns="91425" rIns="91425" bIns="91425" anchor="b" anchorCtr="0"/>
          <a:lstStyle>
            <a:lvl1pPr lvl="0" algn="r">
              <a:spcBef>
                <a:spcPts val="0"/>
              </a:spcBef>
              <a:buSzPct val="100000"/>
              <a:defRPr sz="4800"/>
            </a:lvl1pPr>
            <a:lvl2pPr lvl="1" algn="r">
              <a:spcBef>
                <a:spcPts val="0"/>
              </a:spcBef>
              <a:buSzPct val="100000"/>
              <a:defRPr sz="6000"/>
            </a:lvl2pPr>
            <a:lvl3pPr lvl="2" algn="r">
              <a:spcBef>
                <a:spcPts val="0"/>
              </a:spcBef>
              <a:buSzPct val="100000"/>
              <a:defRPr sz="6000"/>
            </a:lvl3pPr>
            <a:lvl4pPr lvl="3" algn="r">
              <a:spcBef>
                <a:spcPts val="0"/>
              </a:spcBef>
              <a:buSzPct val="100000"/>
              <a:defRPr sz="6000"/>
            </a:lvl4pPr>
            <a:lvl5pPr lvl="4" algn="r">
              <a:spcBef>
                <a:spcPts val="0"/>
              </a:spcBef>
              <a:buSzPct val="100000"/>
              <a:defRPr sz="6000"/>
            </a:lvl5pPr>
            <a:lvl6pPr lvl="5" algn="r">
              <a:spcBef>
                <a:spcPts val="0"/>
              </a:spcBef>
              <a:buSzPct val="100000"/>
              <a:defRPr sz="6000"/>
            </a:lvl6pPr>
            <a:lvl7pPr lvl="6" algn="r">
              <a:spcBef>
                <a:spcPts val="0"/>
              </a:spcBef>
              <a:buSzPct val="100000"/>
              <a:defRPr sz="6000"/>
            </a:lvl7pPr>
            <a:lvl8pPr lvl="7" algn="r">
              <a:spcBef>
                <a:spcPts val="0"/>
              </a:spcBef>
              <a:buSzPct val="100000"/>
              <a:defRPr sz="6000"/>
            </a:lvl8pPr>
            <a:lvl9pPr lvl="8" algn="r">
              <a:spcBef>
                <a:spcPts val="0"/>
              </a:spcBef>
              <a:buSzPct val="100000"/>
              <a:defRPr sz="6000"/>
            </a:lvl9pPr>
          </a:lstStyle>
          <a:p>
            <a:r>
              <a:rPr lang="en-US" smtClean="0"/>
              <a:t>Click to edit Master title style</a:t>
            </a:r>
            <a:endParaRPr/>
          </a:p>
        </p:txBody>
      </p:sp>
      <p:sp>
        <p:nvSpPr>
          <p:cNvPr id="12" name="Shape 12"/>
          <p:cNvSpPr/>
          <p:nvPr/>
        </p:nvSpPr>
        <p:spPr>
          <a:xfrm>
            <a:off x="6208125" y="5619450"/>
            <a:ext cx="2250000" cy="137700"/>
          </a:xfrm>
          <a:prstGeom prst="rect">
            <a:avLst/>
          </a:prstGeom>
          <a:solidFill>
            <a:srgbClr val="608643"/>
          </a:solidFill>
          <a:ln>
            <a:noFill/>
          </a:ln>
        </p:spPr>
        <p:txBody>
          <a:bodyPr wrap="square" lIns="91425" tIns="91425" rIns="91425" bIns="91425" anchor="ctr" anchorCtr="0">
            <a:noAutofit/>
          </a:bodyPr>
          <a:lstStyle/>
          <a:p>
            <a:pPr lvl="0">
              <a:spcBef>
                <a:spcPts val="0"/>
              </a:spcBef>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691200" y="0"/>
            <a:ext cx="7761600" cy="1292100"/>
          </a:xfrm>
          <a:prstGeom prst="rect">
            <a:avLst/>
          </a:prstGeom>
        </p:spPr>
        <p:txBody>
          <a:bodyPr wrap="square"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n-US" smtClean="0"/>
              <a:t>Click to edit Master title style</a:t>
            </a:r>
            <a:endParaRPr/>
          </a:p>
        </p:txBody>
      </p:sp>
      <p:sp>
        <p:nvSpPr>
          <p:cNvPr id="26" name="Shape 26"/>
          <p:cNvSpPr txBox="1">
            <a:spLocks noGrp="1"/>
          </p:cNvSpPr>
          <p:nvPr>
            <p:ph type="body" idx="1"/>
          </p:nvPr>
        </p:nvSpPr>
        <p:spPr>
          <a:xfrm>
            <a:off x="691200" y="1811604"/>
            <a:ext cx="7761600" cy="4412100"/>
          </a:xfrm>
          <a:prstGeom prst="rect">
            <a:avLst/>
          </a:prstGeom>
        </p:spPr>
        <p:txBody>
          <a:bodyPr wrap="square" lIns="91425" tIns="91425" rIns="91425" bIns="91425" anchor="t" anchorCtr="0"/>
          <a:lstStyle>
            <a:lvl1pPr lvl="0">
              <a:spcBef>
                <a:spcPts val="0"/>
              </a:spcBef>
              <a:buClr>
                <a:srgbClr val="D5D85A"/>
              </a:buClr>
              <a:defRPr/>
            </a:lvl1pPr>
            <a:lvl2pPr lvl="1">
              <a:spcBef>
                <a:spcPts val="0"/>
              </a:spcBef>
              <a:buClr>
                <a:srgbClr val="D5D85A"/>
              </a:buClr>
              <a:defRPr/>
            </a:lvl2pPr>
            <a:lvl3pPr lvl="2">
              <a:spcBef>
                <a:spcPts val="0"/>
              </a:spcBef>
              <a:buClr>
                <a:srgbClr val="D5D85A"/>
              </a:buClr>
              <a:defRPr/>
            </a:lvl3pPr>
            <a:lvl4pPr lvl="3">
              <a:spcBef>
                <a:spcPts val="0"/>
              </a:spcBef>
              <a:buClr>
                <a:srgbClr val="D5D85A"/>
              </a:buClr>
              <a:defRPr/>
            </a:lvl4pPr>
            <a:lvl5pPr lvl="4">
              <a:spcBef>
                <a:spcPts val="0"/>
              </a:spcBef>
              <a:buClr>
                <a:srgbClr val="D5D85A"/>
              </a:buClr>
              <a:defRPr/>
            </a:lvl5pPr>
            <a:lvl6pPr lvl="5">
              <a:spcBef>
                <a:spcPts val="0"/>
              </a:spcBef>
              <a:buClr>
                <a:srgbClr val="D5D85A"/>
              </a:buClr>
              <a:defRPr/>
            </a:lvl6pPr>
            <a:lvl7pPr lvl="6">
              <a:spcBef>
                <a:spcPts val="0"/>
              </a:spcBef>
              <a:buClr>
                <a:srgbClr val="D5D85A"/>
              </a:buClr>
              <a:defRPr/>
            </a:lvl7pPr>
            <a:lvl8pPr lvl="7">
              <a:spcBef>
                <a:spcPts val="0"/>
              </a:spcBef>
              <a:buClr>
                <a:srgbClr val="D5D85A"/>
              </a:buClr>
              <a:defRPr/>
            </a:lvl8pPr>
            <a:lvl9pPr lvl="8">
              <a:spcBef>
                <a:spcPts val="0"/>
              </a:spcBef>
              <a:buClr>
                <a:srgbClr val="D5D85A"/>
              </a:buClr>
              <a:defRPr/>
            </a:lvl9pPr>
          </a:lstStyle>
          <a:p>
            <a:pPr lvl="0"/>
            <a:r>
              <a:rPr lang="en-US" smtClean="0"/>
              <a:t>Click to edit Master text styles</a:t>
            </a:r>
          </a:p>
        </p:txBody>
      </p:sp>
      <p:sp>
        <p:nvSpPr>
          <p:cNvPr id="27" name="Shape 27"/>
          <p:cNvSpPr/>
          <p:nvPr/>
        </p:nvSpPr>
        <p:spPr>
          <a:xfrm>
            <a:off x="813273" y="1506189"/>
            <a:ext cx="1533600" cy="137700"/>
          </a:xfrm>
          <a:prstGeom prst="rect">
            <a:avLst/>
          </a:prstGeom>
          <a:solidFill>
            <a:srgbClr val="608643"/>
          </a:solidFill>
          <a:ln>
            <a:noFill/>
          </a:ln>
        </p:spPr>
        <p:txBody>
          <a:bodyPr wrap="square" lIns="91425" tIns="91425" rIns="91425" bIns="91425" anchor="ctr" anchorCtr="0">
            <a:noAutofit/>
          </a:bodyPr>
          <a:lstStyle/>
          <a:p>
            <a:pPr lvl="0">
              <a:spcBef>
                <a:spcPts val="0"/>
              </a:spcBef>
              <a:buNone/>
            </a:pPr>
            <a:endParaRPr/>
          </a:p>
        </p:txBody>
      </p:sp>
      <p:sp>
        <p:nvSpPr>
          <p:cNvPr id="28" name="Shape 28"/>
          <p:cNvSpPr/>
          <p:nvPr/>
        </p:nvSpPr>
        <p:spPr>
          <a:xfrm>
            <a:off x="0" y="0"/>
            <a:ext cx="137700" cy="6858000"/>
          </a:xfrm>
          <a:prstGeom prst="rect">
            <a:avLst/>
          </a:prstGeom>
          <a:solidFill>
            <a:srgbClr val="D5D85A"/>
          </a:solidFill>
          <a:ln>
            <a:noFill/>
          </a:ln>
        </p:spPr>
        <p:txBody>
          <a:bodyPr wrap="square" lIns="91425" tIns="91425" rIns="91425" bIns="91425" anchor="ctr" anchorCtr="0">
            <a:noAutofit/>
          </a:bodyPr>
          <a:lstStyle/>
          <a:p>
            <a:pPr lvl="0">
              <a:spcBef>
                <a:spcPts val="0"/>
              </a:spcBef>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bg>
      <p:bgPr>
        <a:solidFill>
          <a:srgbClr val="D5D85A"/>
        </a:solidFill>
        <a:effectLst/>
      </p:bgPr>
    </p:bg>
    <p:spTree>
      <p:nvGrpSpPr>
        <p:cNvPr id="1" name="Shape 50"/>
        <p:cNvGrpSpPr/>
        <p:nvPr/>
      </p:nvGrpSpPr>
      <p:grpSpPr>
        <a:xfrm>
          <a:off x="0" y="0"/>
          <a:ext cx="0" cy="0"/>
          <a:chOff x="0" y="0"/>
          <a:chExt cx="0" cy="0"/>
        </a:xfrm>
      </p:grpSpPr>
      <p:sp>
        <p:nvSpPr>
          <p:cNvPr id="51" name="Shape 51"/>
          <p:cNvSpPr/>
          <p:nvPr/>
        </p:nvSpPr>
        <p:spPr>
          <a:xfrm>
            <a:off x="-4" y="6720300"/>
            <a:ext cx="9144000" cy="137700"/>
          </a:xfrm>
          <a:prstGeom prst="rect">
            <a:avLst/>
          </a:prstGeom>
          <a:solidFill>
            <a:srgbClr val="608643"/>
          </a:solidFill>
          <a:ln>
            <a:noFill/>
          </a:ln>
        </p:spPr>
        <p:txBody>
          <a:bodyPr wrap="square" lIns="91425" tIns="91425" rIns="91425" bIns="91425" anchor="ctr" anchorCtr="0">
            <a:noAutofit/>
          </a:bodyPr>
          <a:lstStyle/>
          <a:p>
            <a:pPr lvl="0">
              <a:spcBef>
                <a:spcPts val="0"/>
              </a:spcBef>
              <a:buNone/>
            </a:pPr>
            <a:endParaRPr dirty="0"/>
          </a:p>
        </p:txBody>
      </p:sp>
    </p:spTree>
    <p:extLst>
      <p:ext uri="{BB962C8B-B14F-4D97-AF65-F5344CB8AC3E}">
        <p14:creationId xmlns:p14="http://schemas.microsoft.com/office/powerpoint/2010/main" val="194766254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5" Type="http://schemas.openxmlformats.org/officeDocument/2006/relationships/image" Target="../media/image1.png"/><Relationship Id="rId6"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691200" y="634300"/>
            <a:ext cx="7761600" cy="657900"/>
          </a:xfrm>
          <a:prstGeom prst="rect">
            <a:avLst/>
          </a:prstGeom>
          <a:noFill/>
          <a:ln>
            <a:noFill/>
          </a:ln>
        </p:spPr>
        <p:txBody>
          <a:bodyPr wrap="square" lIns="91425" tIns="91425" rIns="91425" bIns="91425" anchor="b" anchorCtr="0"/>
          <a:lstStyle>
            <a:lvl1pPr lvl="0">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1pPr>
            <a:lvl2pPr lvl="1">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2pPr>
            <a:lvl3pPr lvl="2">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3pPr>
            <a:lvl4pPr lvl="3">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4pPr>
            <a:lvl5pPr lvl="4">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5pPr>
            <a:lvl6pPr lvl="5">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6pPr>
            <a:lvl7pPr lvl="6">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7pPr>
            <a:lvl8pPr lvl="7">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8pPr>
            <a:lvl9pPr lvl="8">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9pPr>
          </a:lstStyle>
          <a:p>
            <a:endParaRPr/>
          </a:p>
        </p:txBody>
      </p:sp>
      <p:sp>
        <p:nvSpPr>
          <p:cNvPr id="7" name="Shape 7"/>
          <p:cNvSpPr txBox="1">
            <a:spLocks noGrp="1"/>
          </p:cNvSpPr>
          <p:nvPr>
            <p:ph type="body" idx="1"/>
          </p:nvPr>
        </p:nvSpPr>
        <p:spPr>
          <a:xfrm>
            <a:off x="691200" y="1811604"/>
            <a:ext cx="7761600" cy="4412100"/>
          </a:xfrm>
          <a:prstGeom prst="rect">
            <a:avLst/>
          </a:prstGeom>
          <a:noFill/>
          <a:ln>
            <a:noFill/>
          </a:ln>
        </p:spPr>
        <p:txBody>
          <a:bodyPr wrap="square" lIns="91425" tIns="91425" rIns="91425" bIns="91425" anchor="t" anchorCtr="0"/>
          <a:lstStyle>
            <a:lvl1pPr lvl="0">
              <a:spcBef>
                <a:spcPts val="600"/>
              </a:spcBef>
              <a:buClr>
                <a:srgbClr val="D5D85A"/>
              </a:buClr>
              <a:buSzPct val="100000"/>
              <a:buFont typeface="Montserrat"/>
              <a:buChar char="▣"/>
              <a:defRPr sz="2400">
                <a:solidFill>
                  <a:srgbClr val="454F5B"/>
                </a:solidFill>
                <a:latin typeface="Montserrat"/>
                <a:ea typeface="Montserrat"/>
                <a:cs typeface="Montserrat"/>
                <a:sym typeface="Montserrat"/>
              </a:defRPr>
            </a:lvl1pPr>
            <a:lvl2pPr lvl="1">
              <a:spcBef>
                <a:spcPts val="480"/>
              </a:spcBef>
              <a:buClr>
                <a:srgbClr val="D5D85A"/>
              </a:buClr>
              <a:buSzPct val="100000"/>
              <a:buFont typeface="Montserrat"/>
              <a:buChar char="□"/>
              <a:defRPr sz="2000">
                <a:solidFill>
                  <a:srgbClr val="454F5B"/>
                </a:solidFill>
                <a:latin typeface="Montserrat"/>
                <a:ea typeface="Montserrat"/>
                <a:cs typeface="Montserrat"/>
                <a:sym typeface="Montserrat"/>
              </a:defRPr>
            </a:lvl2pPr>
            <a:lvl3pPr lvl="2">
              <a:spcBef>
                <a:spcPts val="480"/>
              </a:spcBef>
              <a:buClr>
                <a:srgbClr val="D5D85A"/>
              </a:buClr>
              <a:buSzPct val="100000"/>
              <a:buFont typeface="Montserrat"/>
              <a:buChar char="■"/>
              <a:defRPr sz="2000">
                <a:solidFill>
                  <a:srgbClr val="454F5B"/>
                </a:solidFill>
                <a:latin typeface="Montserrat"/>
                <a:ea typeface="Montserrat"/>
                <a:cs typeface="Montserrat"/>
                <a:sym typeface="Montserrat"/>
              </a:defRPr>
            </a:lvl3pPr>
            <a:lvl4pPr lvl="3">
              <a:spcBef>
                <a:spcPts val="360"/>
              </a:spcBef>
              <a:buClr>
                <a:srgbClr val="608643"/>
              </a:buClr>
              <a:buSzPct val="100000"/>
              <a:buFont typeface="Montserrat"/>
              <a:buChar char="●"/>
              <a:defRPr sz="1800">
                <a:solidFill>
                  <a:srgbClr val="454F5B"/>
                </a:solidFill>
                <a:latin typeface="Montserrat"/>
                <a:ea typeface="Montserrat"/>
                <a:cs typeface="Montserrat"/>
                <a:sym typeface="Montserrat"/>
              </a:defRPr>
            </a:lvl4pPr>
            <a:lvl5pPr lvl="4">
              <a:spcBef>
                <a:spcPts val="360"/>
              </a:spcBef>
              <a:buClr>
                <a:srgbClr val="D5D85A"/>
              </a:buClr>
              <a:buSzPct val="100000"/>
              <a:buFont typeface="Montserrat"/>
              <a:buChar char="○"/>
              <a:defRPr sz="1800">
                <a:solidFill>
                  <a:srgbClr val="454F5B"/>
                </a:solidFill>
                <a:latin typeface="Montserrat"/>
                <a:ea typeface="Montserrat"/>
                <a:cs typeface="Montserrat"/>
                <a:sym typeface="Montserrat"/>
              </a:defRPr>
            </a:lvl5pPr>
            <a:lvl6pPr lvl="5">
              <a:spcBef>
                <a:spcPts val="360"/>
              </a:spcBef>
              <a:buClr>
                <a:srgbClr val="D5D85A"/>
              </a:buClr>
              <a:buSzPct val="100000"/>
              <a:buFont typeface="Montserrat"/>
              <a:buChar char="■"/>
              <a:defRPr sz="1800">
                <a:solidFill>
                  <a:srgbClr val="454F5B"/>
                </a:solidFill>
                <a:latin typeface="Montserrat"/>
                <a:ea typeface="Montserrat"/>
                <a:cs typeface="Montserrat"/>
                <a:sym typeface="Montserrat"/>
              </a:defRPr>
            </a:lvl6pPr>
            <a:lvl7pPr lvl="6">
              <a:spcBef>
                <a:spcPts val="360"/>
              </a:spcBef>
              <a:buClr>
                <a:srgbClr val="D5D85A"/>
              </a:buClr>
              <a:buSzPct val="100000"/>
              <a:buFont typeface="Montserrat"/>
              <a:buChar char="●"/>
              <a:defRPr sz="1800">
                <a:solidFill>
                  <a:srgbClr val="454F5B"/>
                </a:solidFill>
                <a:latin typeface="Montserrat"/>
                <a:ea typeface="Montserrat"/>
                <a:cs typeface="Montserrat"/>
                <a:sym typeface="Montserrat"/>
              </a:defRPr>
            </a:lvl7pPr>
            <a:lvl8pPr lvl="7">
              <a:spcBef>
                <a:spcPts val="360"/>
              </a:spcBef>
              <a:buClr>
                <a:srgbClr val="D5D85A"/>
              </a:buClr>
              <a:buSzPct val="100000"/>
              <a:buFont typeface="Montserrat"/>
              <a:buChar char="○"/>
              <a:defRPr sz="1800">
                <a:solidFill>
                  <a:srgbClr val="454F5B"/>
                </a:solidFill>
                <a:latin typeface="Montserrat"/>
                <a:ea typeface="Montserrat"/>
                <a:cs typeface="Montserrat"/>
                <a:sym typeface="Montserrat"/>
              </a:defRPr>
            </a:lvl8pPr>
            <a:lvl9pPr lvl="8">
              <a:spcBef>
                <a:spcPts val="360"/>
              </a:spcBef>
              <a:buClr>
                <a:srgbClr val="D5D85A"/>
              </a:buClr>
              <a:buSzPct val="100000"/>
              <a:buFont typeface="Montserrat"/>
              <a:buChar char="■"/>
              <a:defRPr sz="1800">
                <a:solidFill>
                  <a:srgbClr val="454F5B"/>
                </a:solidFill>
                <a:latin typeface="Montserrat"/>
                <a:ea typeface="Montserrat"/>
                <a:cs typeface="Montserrat"/>
                <a:sym typeface="Montserrat"/>
              </a:defRPr>
            </a:lvl9pPr>
          </a:lstStyle>
          <a:p>
            <a:endParaRPr/>
          </a:p>
        </p:txBody>
      </p:sp>
      <p:pic>
        <p:nvPicPr>
          <p:cNvPr id="8" name="Shape 8" descr="engage.png"/>
          <p:cNvPicPr preferRelativeResize="0"/>
          <p:nvPr/>
        </p:nvPicPr>
        <p:blipFill>
          <a:blip r:embed="rId5">
            <a:alphaModFix/>
          </a:blip>
          <a:stretch>
            <a:fillRect/>
          </a:stretch>
        </p:blipFill>
        <p:spPr>
          <a:xfrm>
            <a:off x="6595543" y="229225"/>
            <a:ext cx="2230756" cy="1062975"/>
          </a:xfrm>
          <a:prstGeom prst="rect">
            <a:avLst/>
          </a:prstGeom>
          <a:noFill/>
          <a:ln>
            <a:noFill/>
          </a:ln>
        </p:spPr>
      </p:pic>
      <p:pic>
        <p:nvPicPr>
          <p:cNvPr id="9" name="Shape 9" descr="erasmusplus.png"/>
          <p:cNvPicPr preferRelativeResize="0"/>
          <p:nvPr/>
        </p:nvPicPr>
        <p:blipFill>
          <a:blip r:embed="rId6">
            <a:alphaModFix/>
          </a:blip>
          <a:stretch>
            <a:fillRect/>
          </a:stretch>
        </p:blipFill>
        <p:spPr>
          <a:xfrm>
            <a:off x="6454563" y="5966788"/>
            <a:ext cx="2371725" cy="67627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51" r:id="rId2"/>
    <p:sldLayoutId id="2147483658" r:id="rId3"/>
  </p:sldLayoutIdLst>
  <p:transition>
    <p:fade thruBlk="1"/>
  </p:transition>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9.tif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mailto:https://medium.com/@iltempe"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opengovdata.io/2014/civic-hacking/)" TargetMode="External"/><Relationship Id="rId4" Type="http://schemas.openxmlformats.org/officeDocument/2006/relationships/hyperlink" Target="mailto:https://medium.com/@iltempe" TargetMode="External"/><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tif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Shape 56"/>
          <p:cNvSpPr txBox="1">
            <a:spLocks noGrp="1"/>
          </p:cNvSpPr>
          <p:nvPr>
            <p:ph type="ctrTitle"/>
          </p:nvPr>
        </p:nvSpPr>
        <p:spPr>
          <a:xfrm>
            <a:off x="1289154" y="2960550"/>
            <a:ext cx="7169072" cy="2405700"/>
          </a:xfrm>
          <a:prstGeom prst="rect">
            <a:avLst/>
          </a:prstGeom>
        </p:spPr>
        <p:txBody>
          <a:bodyPr wrap="square" lIns="91425" tIns="91425" rIns="91425" bIns="91425" anchor="b" anchorCtr="0">
            <a:noAutofit/>
          </a:bodyPr>
          <a:lstStyle/>
          <a:p>
            <a:r>
              <a:rPr lang="en-US" sz="4400" dirty="0" smtClean="0"/>
              <a:t>Civic hacking and citizens engagement for a better society</a:t>
            </a:r>
            <a:endParaRPr lang="en" sz="4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691200" y="0"/>
            <a:ext cx="7761600" cy="1292100"/>
          </a:xfrm>
          <a:prstGeom prst="rect">
            <a:avLst/>
          </a:prstGeom>
        </p:spPr>
        <p:txBody>
          <a:bodyPr wrap="square" lIns="91425" tIns="91425" rIns="91425" bIns="91425" anchor="b" anchorCtr="0">
            <a:noAutofit/>
          </a:bodyPr>
          <a:lstStyle/>
          <a:p>
            <a:r>
              <a:rPr lang="en-US" sz="3200" dirty="0"/>
              <a:t>Women Hackers </a:t>
            </a:r>
            <a:br>
              <a:rPr lang="en-US" sz="3200" dirty="0"/>
            </a:br>
            <a:r>
              <a:rPr lang="en-US" sz="3200" dirty="0"/>
              <a:t>for inclusive </a:t>
            </a:r>
            <a:r>
              <a:rPr lang="en-US" sz="3200" dirty="0" smtClean="0"/>
              <a:t>society (</a:t>
            </a:r>
            <a:r>
              <a:rPr lang="en-US" sz="3200" dirty="0"/>
              <a:t>2</a:t>
            </a:r>
            <a:r>
              <a:rPr lang="en-US" sz="3200" dirty="0" smtClean="0"/>
              <a:t>)</a:t>
            </a:r>
            <a:endParaRPr lang="en" sz="3200" dirty="0"/>
          </a:p>
        </p:txBody>
      </p:sp>
      <p:pic>
        <p:nvPicPr>
          <p:cNvPr id="6" name="Immagine 5"/>
          <p:cNvPicPr>
            <a:picLocks noChangeAspect="1"/>
          </p:cNvPicPr>
          <p:nvPr/>
        </p:nvPicPr>
        <p:blipFill>
          <a:blip r:embed="rId3"/>
          <a:stretch>
            <a:fillRect/>
          </a:stretch>
        </p:blipFill>
        <p:spPr>
          <a:xfrm>
            <a:off x="828556" y="2285507"/>
            <a:ext cx="2675612" cy="3467593"/>
          </a:xfrm>
          <a:prstGeom prst="rect">
            <a:avLst/>
          </a:prstGeom>
        </p:spPr>
      </p:pic>
      <p:sp>
        <p:nvSpPr>
          <p:cNvPr id="8" name="Shape 82"/>
          <p:cNvSpPr txBox="1">
            <a:spLocks noGrp="1"/>
          </p:cNvSpPr>
          <p:nvPr>
            <p:ph type="body" idx="1"/>
          </p:nvPr>
        </p:nvSpPr>
        <p:spPr>
          <a:xfrm>
            <a:off x="3187700" y="1811604"/>
            <a:ext cx="5265100" cy="4412100"/>
          </a:xfrm>
          <a:prstGeom prst="rect">
            <a:avLst/>
          </a:prstGeom>
        </p:spPr>
        <p:txBody>
          <a:bodyPr wrap="square" lIns="91425" tIns="91425" rIns="91425" bIns="91425" anchor="t" anchorCtr="0">
            <a:noAutofit/>
          </a:bodyPr>
          <a:lstStyle/>
          <a:p>
            <a:pPr marL="742950" lvl="2" indent="-342900"/>
            <a:endParaRPr lang="it-IT" sz="1800" dirty="0"/>
          </a:p>
          <a:p>
            <a:pPr marL="742950" lvl="2" indent="-342900"/>
            <a:r>
              <a:rPr lang="it-IT" sz="1800" dirty="0" err="1"/>
              <a:t>It</a:t>
            </a:r>
            <a:r>
              <a:rPr lang="it-IT" sz="1800" dirty="0"/>
              <a:t> </a:t>
            </a:r>
            <a:r>
              <a:rPr lang="it-IT" sz="1800" dirty="0" err="1"/>
              <a:t>is</a:t>
            </a:r>
            <a:r>
              <a:rPr lang="it-IT" sz="1800" dirty="0"/>
              <a:t> </a:t>
            </a:r>
            <a:r>
              <a:rPr lang="it-IT" sz="1800" dirty="0" err="1"/>
              <a:t>important</a:t>
            </a:r>
            <a:r>
              <a:rPr lang="it-IT" sz="1800" dirty="0"/>
              <a:t> to create </a:t>
            </a:r>
            <a:r>
              <a:rPr lang="it-IT" sz="1800" b="1" dirty="0"/>
              <a:t>a moment and a </a:t>
            </a:r>
            <a:r>
              <a:rPr lang="it-IT" sz="1800" b="1" dirty="0" err="1"/>
              <a:t>place</a:t>
            </a:r>
            <a:r>
              <a:rPr lang="it-IT" sz="1800" b="1" dirty="0"/>
              <a:t> </a:t>
            </a:r>
            <a:r>
              <a:rPr lang="it-IT" sz="1800" dirty="0"/>
              <a:t>for </a:t>
            </a:r>
            <a:r>
              <a:rPr lang="it-IT" sz="1800" dirty="0" err="1"/>
              <a:t>citizens</a:t>
            </a:r>
            <a:r>
              <a:rPr lang="it-IT" sz="1800" dirty="0"/>
              <a:t> and the </a:t>
            </a:r>
            <a:r>
              <a:rPr lang="it-IT" sz="1800" dirty="0" err="1"/>
              <a:t>government</a:t>
            </a:r>
            <a:r>
              <a:rPr lang="it-IT" sz="1800" dirty="0"/>
              <a:t> </a:t>
            </a:r>
            <a:r>
              <a:rPr lang="it-IT" sz="1800" dirty="0" smtClean="0"/>
              <a:t>to </a:t>
            </a:r>
            <a:r>
              <a:rPr lang="it-IT" sz="1800" dirty="0"/>
              <a:t>solve </a:t>
            </a:r>
            <a:r>
              <a:rPr lang="it-IT" sz="1800" dirty="0" err="1"/>
              <a:t>together</a:t>
            </a:r>
            <a:r>
              <a:rPr lang="it-IT" sz="1800" dirty="0"/>
              <a:t> </a:t>
            </a:r>
            <a:r>
              <a:rPr lang="it-IT" sz="1800" dirty="0" err="1" smtClean="0"/>
              <a:t>interesting</a:t>
            </a:r>
            <a:r>
              <a:rPr lang="it-IT" sz="1800" dirty="0" smtClean="0"/>
              <a:t> </a:t>
            </a:r>
            <a:r>
              <a:rPr lang="it-IT" sz="1800" dirty="0" err="1" smtClean="0"/>
              <a:t>challenges</a:t>
            </a:r>
            <a:endParaRPr lang="it-IT" sz="1800" dirty="0" smtClean="0"/>
          </a:p>
          <a:p>
            <a:pPr marL="742950" lvl="2" indent="-342900"/>
            <a:endParaRPr lang="it-IT" sz="1800" dirty="0" smtClean="0"/>
          </a:p>
          <a:p>
            <a:pPr marL="742950" lvl="2" indent="-342900"/>
            <a:r>
              <a:rPr lang="it-IT" sz="1800" dirty="0" err="1"/>
              <a:t>It</a:t>
            </a:r>
            <a:r>
              <a:rPr lang="it-IT" sz="1800" dirty="0"/>
              <a:t> </a:t>
            </a:r>
            <a:r>
              <a:rPr lang="it-IT" sz="1800" dirty="0" err="1"/>
              <a:t>is</a:t>
            </a:r>
            <a:r>
              <a:rPr lang="it-IT" sz="1800" dirty="0"/>
              <a:t> </a:t>
            </a:r>
            <a:r>
              <a:rPr lang="it-IT" sz="1800" dirty="0" err="1"/>
              <a:t>important</a:t>
            </a:r>
            <a:r>
              <a:rPr lang="it-IT" sz="1800" dirty="0"/>
              <a:t> to </a:t>
            </a:r>
            <a:r>
              <a:rPr lang="it-IT" sz="1800" dirty="0" err="1"/>
              <a:t>foster</a:t>
            </a:r>
            <a:r>
              <a:rPr lang="it-IT" sz="1800" dirty="0"/>
              <a:t> </a:t>
            </a:r>
            <a:r>
              <a:rPr lang="it-IT" sz="1800" dirty="0" err="1"/>
              <a:t>citizen</a:t>
            </a:r>
            <a:r>
              <a:rPr lang="it-IT" sz="1800" dirty="0"/>
              <a:t> engagement </a:t>
            </a:r>
            <a:r>
              <a:rPr lang="it-IT" sz="1800" dirty="0" err="1" smtClean="0"/>
              <a:t>at</a:t>
            </a:r>
            <a:r>
              <a:rPr lang="it-IT" sz="1800" dirty="0" smtClean="0"/>
              <a:t> </a:t>
            </a:r>
            <a:r>
              <a:rPr lang="it-IT" sz="1800" dirty="0" err="1"/>
              <a:t>local</a:t>
            </a:r>
            <a:r>
              <a:rPr lang="it-IT" sz="1800" dirty="0"/>
              <a:t> and </a:t>
            </a:r>
            <a:r>
              <a:rPr lang="it-IT" sz="1800" dirty="0" err="1"/>
              <a:t>regional</a:t>
            </a:r>
            <a:r>
              <a:rPr lang="it-IT" sz="1800" dirty="0"/>
              <a:t> </a:t>
            </a:r>
            <a:r>
              <a:rPr lang="it-IT" sz="1800" dirty="0" err="1" smtClean="0"/>
              <a:t>level</a:t>
            </a:r>
            <a:endParaRPr lang="it-IT" sz="1800" dirty="0" smtClean="0"/>
          </a:p>
          <a:p>
            <a:pPr marL="742950" lvl="2" indent="-342900"/>
            <a:endParaRPr lang="it-IT" sz="1800" dirty="0" smtClean="0"/>
          </a:p>
          <a:p>
            <a:pPr marL="742950" lvl="2" indent="-342900"/>
            <a:r>
              <a:rPr lang="it-IT" sz="1800" dirty="0" err="1"/>
              <a:t>It's</a:t>
            </a:r>
            <a:r>
              <a:rPr lang="it-IT" sz="1800" dirty="0"/>
              <a:t> </a:t>
            </a:r>
            <a:r>
              <a:rPr lang="it-IT" sz="1800" dirty="0" err="1"/>
              <a:t>important</a:t>
            </a:r>
            <a:r>
              <a:rPr lang="it-IT" sz="1800" dirty="0"/>
              <a:t> to </a:t>
            </a:r>
            <a:r>
              <a:rPr lang="it-IT" sz="1800" dirty="0" err="1"/>
              <a:t>enable</a:t>
            </a:r>
            <a:r>
              <a:rPr lang="it-IT" sz="1800" dirty="0"/>
              <a:t> </a:t>
            </a:r>
            <a:r>
              <a:rPr lang="it-IT" sz="1800" dirty="0" err="1"/>
              <a:t>citizens</a:t>
            </a:r>
            <a:r>
              <a:rPr lang="it-IT" sz="1800" dirty="0"/>
              <a:t> to </a:t>
            </a:r>
            <a:r>
              <a:rPr lang="it-IT" sz="1800" dirty="0" err="1"/>
              <a:t>get</a:t>
            </a:r>
            <a:r>
              <a:rPr lang="it-IT" sz="1800" dirty="0"/>
              <a:t> </a:t>
            </a:r>
            <a:r>
              <a:rPr lang="it-IT" sz="1800" dirty="0" err="1"/>
              <a:t>involved</a:t>
            </a:r>
            <a:r>
              <a:rPr lang="it-IT" sz="1800" dirty="0"/>
              <a:t> in </a:t>
            </a:r>
            <a:r>
              <a:rPr lang="it-IT" sz="1800" dirty="0" err="1"/>
              <a:t>governance</a:t>
            </a:r>
            <a:r>
              <a:rPr lang="it-IT" sz="1800" dirty="0"/>
              <a:t> </a:t>
            </a:r>
            <a:r>
              <a:rPr lang="it-IT" sz="1800" dirty="0" err="1"/>
              <a:t>issues</a:t>
            </a:r>
            <a:r>
              <a:rPr lang="it-IT" sz="1800" dirty="0"/>
              <a:t> by opening up data and </a:t>
            </a:r>
            <a:r>
              <a:rPr lang="it-IT" sz="1800" dirty="0" err="1"/>
              <a:t>creating</a:t>
            </a:r>
            <a:r>
              <a:rPr lang="it-IT" sz="1800" dirty="0"/>
              <a:t> </a:t>
            </a:r>
            <a:r>
              <a:rPr lang="it-IT" sz="1800" dirty="0" err="1"/>
              <a:t>challenges</a:t>
            </a:r>
            <a:endParaRPr lang="it-IT" sz="1800" dirty="0" smtClean="0"/>
          </a:p>
        </p:txBody>
      </p:sp>
      <p:sp>
        <p:nvSpPr>
          <p:cNvPr id="7" name="Rettangolo 6"/>
          <p:cNvSpPr/>
          <p:nvPr/>
        </p:nvSpPr>
        <p:spPr>
          <a:xfrm>
            <a:off x="828556" y="6062990"/>
            <a:ext cx="4572000" cy="415498"/>
          </a:xfrm>
          <a:prstGeom prst="rect">
            <a:avLst/>
          </a:prstGeom>
        </p:spPr>
        <p:txBody>
          <a:bodyPr>
            <a:spAutoFit/>
          </a:bodyPr>
          <a:lstStyle/>
          <a:p>
            <a:r>
              <a:rPr lang="fr-FR" sz="1050" dirty="0">
                <a:solidFill>
                  <a:srgbClr val="454F5B"/>
                </a:solidFill>
                <a:latin typeface="Montserrat"/>
                <a:ea typeface="Montserrat"/>
                <a:cs typeface="Montserrat"/>
              </a:rPr>
              <a:t>Source: http://</a:t>
            </a:r>
            <a:r>
              <a:rPr lang="fr-FR" sz="1050" dirty="0" err="1">
                <a:solidFill>
                  <a:srgbClr val="454F5B"/>
                </a:solidFill>
                <a:latin typeface="Montserrat"/>
                <a:ea typeface="Montserrat"/>
                <a:cs typeface="Montserrat"/>
                <a:sym typeface="Montserrat"/>
              </a:rPr>
              <a:t>dhmncivichacks.blogspot.it</a:t>
            </a:r>
            <a:r>
              <a:rPr lang="fr-FR" sz="1050" dirty="0">
                <a:solidFill>
                  <a:srgbClr val="454F5B"/>
                </a:solidFill>
                <a:latin typeface="Montserrat"/>
                <a:ea typeface="Montserrat"/>
                <a:cs typeface="Montserrat"/>
                <a:sym typeface="Montserrat"/>
              </a:rPr>
              <a:t>/2015/07/36-benefits-of-civic-hacking.html</a:t>
            </a:r>
          </a:p>
        </p:txBody>
      </p:sp>
    </p:spTree>
    <p:extLst>
      <p:ext uri="{BB962C8B-B14F-4D97-AF65-F5344CB8AC3E}">
        <p14:creationId xmlns:p14="http://schemas.microsoft.com/office/powerpoint/2010/main" val="10891841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Shape 254"/>
          <p:cNvSpPr/>
          <p:nvPr/>
        </p:nvSpPr>
        <p:spPr>
          <a:xfrm>
            <a:off x="0" y="0"/>
            <a:ext cx="9144000" cy="2619900"/>
          </a:xfrm>
          <a:prstGeom prst="rect">
            <a:avLst/>
          </a:prstGeom>
          <a:solidFill>
            <a:srgbClr val="608643"/>
          </a:solidFill>
          <a:ln>
            <a:noFill/>
          </a:ln>
        </p:spPr>
        <p:txBody>
          <a:bodyPr wrap="square" lIns="91425" tIns="91425" rIns="91425" bIns="91425" anchor="ctr" anchorCtr="0">
            <a:noAutofit/>
          </a:bodyPr>
          <a:lstStyle/>
          <a:p>
            <a:pPr lvl="0">
              <a:spcBef>
                <a:spcPts val="0"/>
              </a:spcBef>
              <a:buNone/>
            </a:pPr>
            <a:endParaRPr dirty="0"/>
          </a:p>
        </p:txBody>
      </p:sp>
      <p:sp>
        <p:nvSpPr>
          <p:cNvPr id="255" name="Shape 255"/>
          <p:cNvSpPr txBox="1">
            <a:spLocks noGrp="1"/>
          </p:cNvSpPr>
          <p:nvPr>
            <p:ph type="ctrTitle" idx="4294967295"/>
          </p:nvPr>
        </p:nvSpPr>
        <p:spPr>
          <a:xfrm>
            <a:off x="582499" y="1650475"/>
            <a:ext cx="8090897" cy="1546500"/>
          </a:xfrm>
          <a:prstGeom prst="rect">
            <a:avLst/>
          </a:prstGeom>
        </p:spPr>
        <p:txBody>
          <a:bodyPr wrap="square" lIns="91425" tIns="91425" rIns="91425" bIns="91425" anchor="b" anchorCtr="0">
            <a:noAutofit/>
          </a:bodyPr>
          <a:lstStyle/>
          <a:p>
            <a:pPr lvl="0" algn="ctr" rtl="0">
              <a:spcBef>
                <a:spcPts val="0"/>
              </a:spcBef>
              <a:buNone/>
            </a:pPr>
            <a:r>
              <a:rPr lang="fr-FR" sz="9600" dirty="0" err="1" smtClean="0">
                <a:solidFill>
                  <a:srgbClr val="FFFFFF"/>
                </a:solidFill>
              </a:rPr>
              <a:t>Thank</a:t>
            </a:r>
            <a:r>
              <a:rPr lang="fr-FR" sz="9600" dirty="0" smtClean="0">
                <a:solidFill>
                  <a:srgbClr val="FFFFFF"/>
                </a:solidFill>
              </a:rPr>
              <a:t> </a:t>
            </a:r>
            <a:r>
              <a:rPr lang="fr-FR" sz="9600" dirty="0" err="1" smtClean="0">
                <a:solidFill>
                  <a:srgbClr val="FFFFFF"/>
                </a:solidFill>
              </a:rPr>
              <a:t>you</a:t>
            </a:r>
            <a:r>
              <a:rPr lang="en" sz="9600" dirty="0" smtClean="0">
                <a:solidFill>
                  <a:srgbClr val="FFFFFF"/>
                </a:solidFill>
              </a:rPr>
              <a:t>!</a:t>
            </a:r>
            <a:endParaRPr lang="en" sz="9600" dirty="0">
              <a:solidFill>
                <a:srgbClr val="FFFFFF"/>
              </a:solidFill>
            </a:endParaRPr>
          </a:p>
        </p:txBody>
      </p:sp>
      <p:sp>
        <p:nvSpPr>
          <p:cNvPr id="258" name="Shape 258"/>
          <p:cNvSpPr/>
          <p:nvPr/>
        </p:nvSpPr>
        <p:spPr>
          <a:xfrm>
            <a:off x="813273" y="4100264"/>
            <a:ext cx="1533600" cy="137700"/>
          </a:xfrm>
          <a:prstGeom prst="rect">
            <a:avLst/>
          </a:prstGeom>
          <a:solidFill>
            <a:srgbClr val="454F5B"/>
          </a:solidFill>
          <a:ln>
            <a:noFill/>
          </a:ln>
        </p:spPr>
        <p:txBody>
          <a:bodyPr wrap="square" lIns="91425" tIns="91425" rIns="91425" bIns="91425" anchor="ctr" anchorCtr="0">
            <a:noAutofit/>
          </a:bodyPr>
          <a:lstStyle/>
          <a:p>
            <a:pPr lvl="0"/>
            <a:endParaRPr sz="1000" dirty="0">
              <a:solidFill>
                <a:schemeClr val="bg1"/>
              </a:solidFill>
            </a:endParaRPr>
          </a:p>
        </p:txBody>
      </p:sp>
      <p:pic>
        <p:nvPicPr>
          <p:cNvPr id="2" name="Grafik 1"/>
          <p:cNvPicPr>
            <a:picLocks noChangeAspect="1"/>
          </p:cNvPicPr>
          <p:nvPr/>
        </p:nvPicPr>
        <p:blipFill>
          <a:blip r:embed="rId3"/>
          <a:stretch>
            <a:fillRect/>
          </a:stretch>
        </p:blipFill>
        <p:spPr>
          <a:xfrm>
            <a:off x="5766954" y="3196975"/>
            <a:ext cx="2906443" cy="2573220"/>
          </a:xfrm>
          <a:prstGeom prst="rect">
            <a:avLst/>
          </a:prstGeom>
        </p:spPr>
      </p:pic>
      <p:sp>
        <p:nvSpPr>
          <p:cNvPr id="3" name="Textfeld 2"/>
          <p:cNvSpPr txBox="1"/>
          <p:nvPr/>
        </p:nvSpPr>
        <p:spPr>
          <a:xfrm>
            <a:off x="189817" y="5492269"/>
            <a:ext cx="6650609" cy="1107996"/>
          </a:xfrm>
          <a:prstGeom prst="rect">
            <a:avLst/>
          </a:prstGeom>
          <a:noFill/>
        </p:spPr>
        <p:txBody>
          <a:bodyPr wrap="square" rtlCol="0">
            <a:spAutoFit/>
          </a:bodyPr>
          <a:lstStyle/>
          <a:p>
            <a:r>
              <a:rPr lang="en-GB" sz="1100" dirty="0"/>
              <a:t>This project </a:t>
            </a:r>
            <a:r>
              <a:rPr lang="en-GB" sz="1100" dirty="0" smtClean="0"/>
              <a:t>has </a:t>
            </a:r>
            <a:r>
              <a:rPr lang="en-GB" sz="1100" dirty="0"/>
              <a:t>been funded with support from the European </a:t>
            </a:r>
            <a:r>
              <a:rPr lang="en-GB" sz="1100" dirty="0" smtClean="0"/>
              <a:t>Commission.</a:t>
            </a:r>
          </a:p>
          <a:p>
            <a:endParaRPr lang="en-GB" sz="1100" dirty="0"/>
          </a:p>
          <a:p>
            <a:r>
              <a:rPr lang="en-GB" sz="1100" dirty="0" smtClean="0"/>
              <a:t>This </a:t>
            </a:r>
            <a:r>
              <a:rPr lang="en-GB" sz="1100" dirty="0"/>
              <a:t>document reflects the views only of the author and the Commission cannot </a:t>
            </a:r>
            <a:r>
              <a:rPr lang="en-GB" sz="1100" dirty="0" smtClean="0"/>
              <a:t>be</a:t>
            </a:r>
          </a:p>
          <a:p>
            <a:r>
              <a:rPr lang="en-GB" sz="1100" dirty="0" smtClean="0"/>
              <a:t>held </a:t>
            </a:r>
            <a:r>
              <a:rPr lang="en-GB" sz="1100" dirty="0"/>
              <a:t>responsible for any use which might be made of the information contained </a:t>
            </a:r>
            <a:r>
              <a:rPr lang="en-GB" sz="1100" dirty="0" smtClean="0"/>
              <a:t>herein.</a:t>
            </a:r>
          </a:p>
          <a:p>
            <a:endParaRPr lang="en-GB" sz="1100" dirty="0"/>
          </a:p>
          <a:p>
            <a:r>
              <a:rPr lang="en-GB" sz="1100" dirty="0" smtClean="0"/>
              <a:t>Project Number: 2017-1-FR01-KA204-037126</a:t>
            </a:r>
            <a:endParaRPr lang="de-AT" sz="1100" dirty="0"/>
          </a:p>
        </p:txBody>
      </p:sp>
    </p:spTree>
    <p:extLst>
      <p:ext uri="{BB962C8B-B14F-4D97-AF65-F5344CB8AC3E}">
        <p14:creationId xmlns:p14="http://schemas.microsoft.com/office/powerpoint/2010/main" val="2711289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691200" y="0"/>
            <a:ext cx="7761600" cy="1292100"/>
          </a:xfrm>
          <a:prstGeom prst="rect">
            <a:avLst/>
          </a:prstGeom>
        </p:spPr>
        <p:txBody>
          <a:bodyPr wrap="square" lIns="91425" tIns="91425" rIns="91425" bIns="91425" anchor="b" anchorCtr="0">
            <a:noAutofit/>
          </a:bodyPr>
          <a:lstStyle/>
          <a:p>
            <a:pPr lvl="0"/>
            <a:r>
              <a:rPr lang="fr-FR" dirty="0" smtClean="0"/>
              <a:t>Index</a:t>
            </a:r>
            <a:endParaRPr lang="en" dirty="0"/>
          </a:p>
        </p:txBody>
      </p:sp>
      <p:sp>
        <p:nvSpPr>
          <p:cNvPr id="82" name="Shape 82"/>
          <p:cNvSpPr txBox="1">
            <a:spLocks noGrp="1"/>
          </p:cNvSpPr>
          <p:nvPr>
            <p:ph type="body" idx="1"/>
          </p:nvPr>
        </p:nvSpPr>
        <p:spPr>
          <a:xfrm>
            <a:off x="691200" y="1811604"/>
            <a:ext cx="7761600" cy="4412100"/>
          </a:xfrm>
          <a:prstGeom prst="rect">
            <a:avLst/>
          </a:prstGeom>
        </p:spPr>
        <p:txBody>
          <a:bodyPr wrap="square" lIns="91425" tIns="91425" rIns="91425" bIns="91425" anchor="t" anchorCtr="0">
            <a:noAutofit/>
          </a:bodyPr>
          <a:lstStyle/>
          <a:p>
            <a:pPr marL="742950" lvl="2" indent="-342900"/>
            <a:r>
              <a:rPr lang="it-IT" sz="1800" dirty="0" smtClean="0"/>
              <a:t>Be open-source</a:t>
            </a:r>
            <a:endParaRPr lang="en-US" sz="1800" dirty="0" smtClean="0"/>
          </a:p>
          <a:p>
            <a:pPr marL="742950" lvl="2" indent="-342900"/>
            <a:r>
              <a:rPr lang="en-US" sz="1800" dirty="0" smtClean="0"/>
              <a:t>People</a:t>
            </a:r>
          </a:p>
          <a:p>
            <a:pPr marL="742950" lvl="2" indent="-342900"/>
            <a:r>
              <a:rPr lang="en-US" sz="1800" dirty="0" smtClean="0"/>
              <a:t>Gender differences or </a:t>
            </a:r>
            <a:r>
              <a:rPr lang="en-US" sz="1800" dirty="0"/>
              <a:t>complementarities?</a:t>
            </a:r>
            <a:endParaRPr lang="en-US" sz="1800" dirty="0" smtClean="0"/>
          </a:p>
          <a:p>
            <a:pPr marL="742950" lvl="2" indent="-342900"/>
            <a:r>
              <a:rPr lang="en-US" sz="1800" dirty="0" smtClean="0"/>
              <a:t>Community</a:t>
            </a:r>
            <a:endParaRPr lang="en-US" sz="1800" dirty="0"/>
          </a:p>
          <a:p>
            <a:pPr marL="742950" lvl="2" indent="-342900"/>
            <a:r>
              <a:rPr lang="en-US" sz="1800" dirty="0" smtClean="0"/>
              <a:t>Imaginary </a:t>
            </a:r>
            <a:r>
              <a:rPr lang="en-US" sz="1800" dirty="0"/>
              <a:t>readings of the territory</a:t>
            </a:r>
            <a:endParaRPr lang="en-US" sz="1800" dirty="0" smtClean="0"/>
          </a:p>
          <a:p>
            <a:pPr marL="742950" lvl="2" indent="-342900"/>
            <a:r>
              <a:rPr lang="en-US" sz="1800" dirty="0" smtClean="0"/>
              <a:t>Civic hacking</a:t>
            </a:r>
            <a:endParaRPr lang="en-US" sz="1800" dirty="0"/>
          </a:p>
          <a:p>
            <a:pPr marL="742950" lvl="2" indent="-342900"/>
            <a:r>
              <a:rPr lang="en-US" sz="1800" dirty="0" smtClean="0"/>
              <a:t>Women </a:t>
            </a:r>
            <a:r>
              <a:rPr lang="en-US" sz="1800" dirty="0"/>
              <a:t>Hackers </a:t>
            </a:r>
            <a:r>
              <a:rPr lang="en-US" sz="1800" dirty="0" smtClean="0"/>
              <a:t>for inclusive society</a:t>
            </a:r>
          </a:p>
        </p:txBody>
      </p:sp>
    </p:spTree>
    <p:extLst>
      <p:ext uri="{BB962C8B-B14F-4D97-AF65-F5344CB8AC3E}">
        <p14:creationId xmlns:p14="http://schemas.microsoft.com/office/powerpoint/2010/main" val="12973151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691200" y="0"/>
            <a:ext cx="7761600" cy="1292100"/>
          </a:xfrm>
          <a:prstGeom prst="rect">
            <a:avLst/>
          </a:prstGeom>
        </p:spPr>
        <p:txBody>
          <a:bodyPr wrap="square" lIns="91425" tIns="91425" rIns="91425" bIns="91425" anchor="b" anchorCtr="0">
            <a:noAutofit/>
          </a:bodyPr>
          <a:lstStyle/>
          <a:p>
            <a:pPr marL="742950" lvl="2" indent="-342900"/>
            <a:r>
              <a:rPr lang="it-IT" dirty="0" smtClean="0"/>
              <a:t>Be </a:t>
            </a:r>
            <a:r>
              <a:rPr lang="it-IT" dirty="0"/>
              <a:t>open-source</a:t>
            </a:r>
            <a:endParaRPr lang="en-US" dirty="0"/>
          </a:p>
        </p:txBody>
      </p:sp>
      <p:sp>
        <p:nvSpPr>
          <p:cNvPr id="82" name="Shape 82"/>
          <p:cNvSpPr txBox="1">
            <a:spLocks noGrp="1"/>
          </p:cNvSpPr>
          <p:nvPr>
            <p:ph type="body" idx="1"/>
          </p:nvPr>
        </p:nvSpPr>
        <p:spPr>
          <a:xfrm>
            <a:off x="691200" y="1811604"/>
            <a:ext cx="7761600" cy="4412100"/>
          </a:xfrm>
          <a:prstGeom prst="rect">
            <a:avLst/>
          </a:prstGeom>
        </p:spPr>
        <p:txBody>
          <a:bodyPr wrap="square" lIns="91425" tIns="91425" rIns="91425" bIns="91425" anchor="t" anchorCtr="0">
            <a:noAutofit/>
          </a:bodyPr>
          <a:lstStyle/>
          <a:p>
            <a:pPr marL="400050" lvl="2">
              <a:buNone/>
            </a:pPr>
            <a:endParaRPr lang="en-US" sz="1800" dirty="0" smtClean="0">
              <a:latin typeface="Arial"/>
              <a:cs typeface="Arial"/>
            </a:endParaRPr>
          </a:p>
          <a:p>
            <a:pPr marL="742950" lvl="2" indent="-342900"/>
            <a:r>
              <a:rPr lang="en-US" sz="1800" dirty="0"/>
              <a:t>O</a:t>
            </a:r>
            <a:r>
              <a:rPr lang="en-US" sz="1800" dirty="0" smtClean="0"/>
              <a:t>pen-source as an attitude</a:t>
            </a:r>
          </a:p>
          <a:p>
            <a:pPr marL="742950" lvl="2" indent="-342900"/>
            <a:endParaRPr lang="en-US" sz="1800" dirty="0"/>
          </a:p>
          <a:p>
            <a:pPr marL="742950" lvl="2" indent="-342900"/>
            <a:r>
              <a:rPr lang="en-US" sz="1800" dirty="0" smtClean="0"/>
              <a:t>Sharing knowledges and ideas</a:t>
            </a:r>
          </a:p>
          <a:p>
            <a:pPr marL="742950" lvl="2" indent="-342900"/>
            <a:endParaRPr lang="en-US" sz="1800" dirty="0" smtClean="0"/>
          </a:p>
          <a:p>
            <a:pPr marL="742950" lvl="2" indent="-342900"/>
            <a:r>
              <a:rPr lang="en-US" sz="1800" dirty="0" smtClean="0"/>
              <a:t>“innovate and don’t care about results!” </a:t>
            </a:r>
            <a:r>
              <a:rPr lang="en-US" sz="1800" dirty="0"/>
              <a:t>(</a:t>
            </a:r>
            <a:r>
              <a:rPr lang="en-US" sz="1800" dirty="0">
                <a:hlinkClick r:id="rId3"/>
              </a:rPr>
              <a:t>Matteo Tempestini</a:t>
            </a:r>
            <a:r>
              <a:rPr lang="en-US" sz="1800" dirty="0"/>
              <a:t>)</a:t>
            </a:r>
          </a:p>
        </p:txBody>
      </p:sp>
    </p:spTree>
    <p:extLst>
      <p:ext uri="{BB962C8B-B14F-4D97-AF65-F5344CB8AC3E}">
        <p14:creationId xmlns:p14="http://schemas.microsoft.com/office/powerpoint/2010/main" val="17903861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691200" y="0"/>
            <a:ext cx="7761600" cy="1292100"/>
          </a:xfrm>
          <a:prstGeom prst="rect">
            <a:avLst/>
          </a:prstGeom>
        </p:spPr>
        <p:txBody>
          <a:bodyPr wrap="square" lIns="91425" tIns="91425" rIns="91425" bIns="91425" anchor="b" anchorCtr="0">
            <a:noAutofit/>
          </a:bodyPr>
          <a:lstStyle/>
          <a:p>
            <a:pPr marL="742950" lvl="2" indent="-342900"/>
            <a:r>
              <a:rPr lang="en-US" dirty="0" smtClean="0"/>
              <a:t>People</a:t>
            </a:r>
            <a:endParaRPr lang="en-US" dirty="0"/>
          </a:p>
        </p:txBody>
      </p:sp>
      <p:sp>
        <p:nvSpPr>
          <p:cNvPr id="82" name="Shape 82"/>
          <p:cNvSpPr txBox="1">
            <a:spLocks noGrp="1"/>
          </p:cNvSpPr>
          <p:nvPr>
            <p:ph type="body" idx="1"/>
          </p:nvPr>
        </p:nvSpPr>
        <p:spPr>
          <a:xfrm>
            <a:off x="691200" y="1811604"/>
            <a:ext cx="7761600" cy="4412100"/>
          </a:xfrm>
          <a:prstGeom prst="rect">
            <a:avLst/>
          </a:prstGeom>
        </p:spPr>
        <p:txBody>
          <a:bodyPr wrap="square" lIns="91425" tIns="91425" rIns="91425" bIns="91425" anchor="t" anchorCtr="0">
            <a:noAutofit/>
          </a:bodyPr>
          <a:lstStyle/>
          <a:p>
            <a:pPr marL="400050" lvl="2">
              <a:buNone/>
            </a:pPr>
            <a:endParaRPr lang="en-US" sz="1800" dirty="0" smtClean="0">
              <a:latin typeface="Arial"/>
              <a:cs typeface="Arial"/>
            </a:endParaRPr>
          </a:p>
          <a:p>
            <a:pPr marL="742950" lvl="2" indent="-342900"/>
            <a:r>
              <a:rPr lang="en-US" sz="1800" dirty="0" smtClean="0"/>
              <a:t>Civic hackers are not nerd</a:t>
            </a:r>
          </a:p>
          <a:p>
            <a:pPr marL="742950" lvl="2" indent="-342900"/>
            <a:endParaRPr lang="en-US" sz="1800" dirty="0" smtClean="0">
              <a:latin typeface="Arial"/>
              <a:cs typeface="Arial"/>
            </a:endParaRPr>
          </a:p>
          <a:p>
            <a:pPr marL="742950" lvl="2" indent="-342900"/>
            <a:r>
              <a:rPr lang="en-US" sz="1800" dirty="0" smtClean="0"/>
              <a:t>Civic </a:t>
            </a:r>
            <a:r>
              <a:rPr lang="en-US" sz="1800" dirty="0"/>
              <a:t>hackers can be programmers, designers, data scientists, good communicators, civic organizers, entrepreneurs, government employees and anyone willing to get his or her hands dirty solving </a:t>
            </a:r>
            <a:r>
              <a:rPr lang="en-US" sz="1800" dirty="0" smtClean="0"/>
              <a:t>problems</a:t>
            </a:r>
            <a:r>
              <a:rPr lang="en-US" sz="1800" dirty="0"/>
              <a:t> </a:t>
            </a:r>
            <a:r>
              <a:rPr lang="en-US" sz="1800" dirty="0" smtClean="0"/>
              <a:t>(</a:t>
            </a:r>
            <a:r>
              <a:rPr lang="en-US" sz="1800" dirty="0" smtClean="0">
                <a:hlinkClick r:id="rId3"/>
              </a:rPr>
              <a:t>https</a:t>
            </a:r>
            <a:r>
              <a:rPr lang="en-US" sz="1800" dirty="0">
                <a:hlinkClick r:id="rId3"/>
              </a:rPr>
              <a:t>://opengovdata.io/2014/civic-hacking/)</a:t>
            </a:r>
            <a:r>
              <a:rPr lang="en-US" sz="1800" dirty="0"/>
              <a:t> </a:t>
            </a:r>
          </a:p>
          <a:p>
            <a:pPr marL="742950" lvl="2" indent="-342900"/>
            <a:endParaRPr lang="en-US" sz="1800" dirty="0">
              <a:latin typeface="Arial"/>
              <a:cs typeface="Arial"/>
            </a:endParaRPr>
          </a:p>
          <a:p>
            <a:pPr marL="742950" lvl="2" indent="-342900"/>
            <a:r>
              <a:rPr lang="en-US" sz="1800" dirty="0" smtClean="0"/>
              <a:t>Everyone willing to </a:t>
            </a:r>
            <a:r>
              <a:rPr lang="en-US" sz="1800" dirty="0"/>
              <a:t>trigger the change </a:t>
            </a:r>
            <a:r>
              <a:rPr lang="en-US" sz="1800" dirty="0" smtClean="0"/>
              <a:t>and to contribute </a:t>
            </a:r>
            <a:r>
              <a:rPr lang="en-US" sz="1800" dirty="0"/>
              <a:t>to the life of the </a:t>
            </a:r>
            <a:r>
              <a:rPr lang="en-US" sz="1800" dirty="0" smtClean="0"/>
              <a:t>place </a:t>
            </a:r>
            <a:r>
              <a:rPr lang="en-US" sz="1800" dirty="0"/>
              <a:t>where </a:t>
            </a:r>
            <a:r>
              <a:rPr lang="en-US" sz="1800" dirty="0" smtClean="0"/>
              <a:t>he/she lives can be civic hacker (</a:t>
            </a:r>
            <a:r>
              <a:rPr lang="en-US" sz="1800" dirty="0">
                <a:hlinkClick r:id="rId4"/>
              </a:rPr>
              <a:t>Matteo Tempestini</a:t>
            </a:r>
            <a:r>
              <a:rPr lang="en-US" sz="1800" dirty="0"/>
              <a:t>)</a:t>
            </a:r>
          </a:p>
        </p:txBody>
      </p:sp>
    </p:spTree>
    <p:extLst>
      <p:ext uri="{BB962C8B-B14F-4D97-AF65-F5344CB8AC3E}">
        <p14:creationId xmlns:p14="http://schemas.microsoft.com/office/powerpoint/2010/main" val="712019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691200" y="0"/>
            <a:ext cx="7761600" cy="1292100"/>
          </a:xfrm>
          <a:prstGeom prst="rect">
            <a:avLst/>
          </a:prstGeom>
        </p:spPr>
        <p:txBody>
          <a:bodyPr wrap="square" lIns="91425" tIns="91425" rIns="91425" bIns="91425" anchor="b" anchorCtr="0">
            <a:noAutofit/>
          </a:bodyPr>
          <a:lstStyle/>
          <a:p>
            <a:r>
              <a:rPr lang="en-US" dirty="0" smtClean="0"/>
              <a:t>Gender differences or complementarities?</a:t>
            </a:r>
            <a:endParaRPr lang="en" dirty="0"/>
          </a:p>
        </p:txBody>
      </p:sp>
      <p:pic>
        <p:nvPicPr>
          <p:cNvPr id="2" name="Immagine 1"/>
          <p:cNvPicPr>
            <a:picLocks noChangeAspect="1"/>
          </p:cNvPicPr>
          <p:nvPr/>
        </p:nvPicPr>
        <p:blipFill>
          <a:blip r:embed="rId3"/>
          <a:stretch>
            <a:fillRect/>
          </a:stretch>
        </p:blipFill>
        <p:spPr>
          <a:xfrm>
            <a:off x="691199" y="1757054"/>
            <a:ext cx="3657600" cy="4521200"/>
          </a:xfrm>
          <a:prstGeom prst="rect">
            <a:avLst/>
          </a:prstGeom>
        </p:spPr>
      </p:pic>
      <p:sp>
        <p:nvSpPr>
          <p:cNvPr id="7" name="Shape 82"/>
          <p:cNvSpPr txBox="1">
            <a:spLocks noGrp="1"/>
          </p:cNvSpPr>
          <p:nvPr>
            <p:ph type="body" idx="1"/>
          </p:nvPr>
        </p:nvSpPr>
        <p:spPr>
          <a:xfrm>
            <a:off x="4457700" y="1811604"/>
            <a:ext cx="3995100" cy="4412100"/>
          </a:xfrm>
          <a:prstGeom prst="rect">
            <a:avLst/>
          </a:prstGeom>
        </p:spPr>
        <p:txBody>
          <a:bodyPr wrap="square" lIns="91425" tIns="91425" rIns="91425" bIns="91425" anchor="t" anchorCtr="0">
            <a:noAutofit/>
          </a:bodyPr>
          <a:lstStyle/>
          <a:p>
            <a:pPr marL="400050" lvl="2">
              <a:buNone/>
            </a:pPr>
            <a:endParaRPr lang="en-US" sz="1800" dirty="0" smtClean="0">
              <a:latin typeface="Arial"/>
              <a:cs typeface="Arial"/>
            </a:endParaRPr>
          </a:p>
          <a:p>
            <a:pPr marL="742950" lvl="2" indent="-342900"/>
            <a:r>
              <a:rPr lang="en-US" sz="1800" b="1" dirty="0"/>
              <a:t>Women</a:t>
            </a:r>
            <a:r>
              <a:rPr lang="en-US" sz="1800" dirty="0"/>
              <a:t> </a:t>
            </a:r>
            <a:r>
              <a:rPr lang="en-US" sz="1800" dirty="0" smtClean="0"/>
              <a:t>score </a:t>
            </a:r>
            <a:r>
              <a:rPr lang="en-US" sz="1800" dirty="0"/>
              <a:t>much higher than in men in </a:t>
            </a:r>
            <a:r>
              <a:rPr lang="en-US" sz="1800" b="1" dirty="0"/>
              <a:t>Sensitivity</a:t>
            </a:r>
            <a:r>
              <a:rPr lang="en-US" sz="1800" dirty="0"/>
              <a:t>, </a:t>
            </a:r>
            <a:r>
              <a:rPr lang="en-US" sz="1800" b="1" dirty="0"/>
              <a:t>Warmth</a:t>
            </a:r>
            <a:r>
              <a:rPr lang="en-US" sz="1800" dirty="0"/>
              <a:t>, and </a:t>
            </a:r>
            <a:r>
              <a:rPr lang="en-US" sz="1800" b="1" dirty="0" smtClean="0"/>
              <a:t>Apprehension</a:t>
            </a:r>
          </a:p>
          <a:p>
            <a:pPr marL="742950" lvl="2" indent="-342900"/>
            <a:endParaRPr lang="en-US" sz="1800" dirty="0"/>
          </a:p>
          <a:p>
            <a:pPr marL="742950" lvl="2" indent="-342900"/>
            <a:r>
              <a:rPr lang="en-US" sz="1800" b="1" dirty="0" smtClean="0"/>
              <a:t>Men</a:t>
            </a:r>
            <a:r>
              <a:rPr lang="en-US" sz="1800" dirty="0" smtClean="0"/>
              <a:t> score </a:t>
            </a:r>
            <a:r>
              <a:rPr lang="en-US" sz="1800" dirty="0"/>
              <a:t>higher than women in </a:t>
            </a:r>
            <a:r>
              <a:rPr lang="en-US" sz="1800" b="1" dirty="0"/>
              <a:t>Emotional Stability</a:t>
            </a:r>
            <a:r>
              <a:rPr lang="en-US" sz="1800" dirty="0"/>
              <a:t>, </a:t>
            </a:r>
            <a:r>
              <a:rPr lang="en-US" sz="1800" b="1" dirty="0"/>
              <a:t>Dominance</a:t>
            </a:r>
            <a:r>
              <a:rPr lang="en-US" sz="1800" dirty="0"/>
              <a:t>, </a:t>
            </a:r>
            <a:r>
              <a:rPr lang="en-US" sz="1800" b="1" dirty="0"/>
              <a:t>Rule-Consciousness</a:t>
            </a:r>
            <a:r>
              <a:rPr lang="en-US" sz="1800" dirty="0"/>
              <a:t>, and </a:t>
            </a:r>
            <a:r>
              <a:rPr lang="en-US" sz="1800" b="1" dirty="0"/>
              <a:t>Vigilance</a:t>
            </a:r>
            <a:r>
              <a:rPr lang="en-US" sz="1800" dirty="0"/>
              <a:t>.</a:t>
            </a:r>
          </a:p>
        </p:txBody>
      </p:sp>
      <p:sp>
        <p:nvSpPr>
          <p:cNvPr id="3" name="Rettangolo 2"/>
          <p:cNvSpPr/>
          <p:nvPr/>
        </p:nvSpPr>
        <p:spPr>
          <a:xfrm>
            <a:off x="691199" y="6280919"/>
            <a:ext cx="5619660" cy="415498"/>
          </a:xfrm>
          <a:prstGeom prst="rect">
            <a:avLst/>
          </a:prstGeom>
        </p:spPr>
        <p:txBody>
          <a:bodyPr wrap="square">
            <a:spAutoFit/>
          </a:bodyPr>
          <a:lstStyle/>
          <a:p>
            <a:r>
              <a:rPr lang="fr-FR" sz="1050" dirty="0">
                <a:solidFill>
                  <a:srgbClr val="454F5B"/>
                </a:solidFill>
                <a:latin typeface="Montserrat"/>
                <a:ea typeface="Montserrat"/>
                <a:cs typeface="Montserrat"/>
                <a:sym typeface="Montserrat"/>
              </a:rPr>
              <a:t>Del </a:t>
            </a:r>
            <a:r>
              <a:rPr lang="fr-FR" sz="1050" dirty="0" err="1">
                <a:solidFill>
                  <a:srgbClr val="454F5B"/>
                </a:solidFill>
                <a:latin typeface="Montserrat"/>
                <a:ea typeface="Montserrat"/>
                <a:cs typeface="Montserrat"/>
                <a:sym typeface="Montserrat"/>
              </a:rPr>
              <a:t>Giudice</a:t>
            </a:r>
            <a:r>
              <a:rPr lang="fr-FR" sz="1050" dirty="0">
                <a:solidFill>
                  <a:srgbClr val="454F5B"/>
                </a:solidFill>
                <a:latin typeface="Montserrat"/>
                <a:ea typeface="Montserrat"/>
                <a:cs typeface="Montserrat"/>
                <a:sym typeface="Montserrat"/>
              </a:rPr>
              <a:t>, M., Booth, </a:t>
            </a:r>
            <a:r>
              <a:rPr lang="fr-FR" sz="1050" dirty="0" err="1">
                <a:solidFill>
                  <a:srgbClr val="454F5B"/>
                </a:solidFill>
                <a:latin typeface="Montserrat"/>
                <a:ea typeface="Montserrat"/>
                <a:cs typeface="Montserrat"/>
                <a:sym typeface="Montserrat"/>
              </a:rPr>
              <a:t>T</a:t>
            </a:r>
            <a:r>
              <a:rPr lang="fr-FR" sz="1050" dirty="0">
                <a:solidFill>
                  <a:srgbClr val="454F5B"/>
                </a:solidFill>
                <a:latin typeface="Montserrat"/>
                <a:ea typeface="Montserrat"/>
                <a:cs typeface="Montserrat"/>
                <a:sym typeface="Montserrat"/>
              </a:rPr>
              <a:t>., and </a:t>
            </a:r>
            <a:r>
              <a:rPr lang="fr-FR" sz="1050" dirty="0" err="1">
                <a:solidFill>
                  <a:srgbClr val="454F5B"/>
                </a:solidFill>
                <a:latin typeface="Montserrat"/>
                <a:ea typeface="Montserrat"/>
                <a:cs typeface="Montserrat"/>
                <a:sym typeface="Montserrat"/>
              </a:rPr>
              <a:t>Irwing</a:t>
            </a:r>
            <a:r>
              <a:rPr lang="fr-FR" sz="1050" dirty="0">
                <a:solidFill>
                  <a:srgbClr val="454F5B"/>
                </a:solidFill>
                <a:latin typeface="Montserrat"/>
                <a:ea typeface="Montserrat"/>
                <a:cs typeface="Montserrat"/>
                <a:sym typeface="Montserrat"/>
              </a:rPr>
              <a:t>, P. (2012). The distance </a:t>
            </a:r>
            <a:r>
              <a:rPr lang="fr-FR" sz="1050" dirty="0" err="1">
                <a:solidFill>
                  <a:srgbClr val="454F5B"/>
                </a:solidFill>
                <a:latin typeface="Montserrat"/>
                <a:ea typeface="Montserrat"/>
                <a:cs typeface="Montserrat"/>
                <a:sym typeface="Montserrat"/>
              </a:rPr>
              <a:t>between</a:t>
            </a:r>
            <a:r>
              <a:rPr lang="fr-FR" sz="1050" dirty="0">
                <a:solidFill>
                  <a:srgbClr val="454F5B"/>
                </a:solidFill>
                <a:latin typeface="Montserrat"/>
                <a:ea typeface="Montserrat"/>
                <a:cs typeface="Montserrat"/>
                <a:sym typeface="Montserrat"/>
              </a:rPr>
              <a:t> Mars and Venus: </a:t>
            </a:r>
            <a:r>
              <a:rPr lang="fr-FR" sz="1050" dirty="0" err="1">
                <a:solidFill>
                  <a:srgbClr val="454F5B"/>
                </a:solidFill>
                <a:latin typeface="Montserrat"/>
                <a:ea typeface="Montserrat"/>
                <a:cs typeface="Montserrat"/>
                <a:sym typeface="Montserrat"/>
              </a:rPr>
              <a:t>Measuring</a:t>
            </a:r>
            <a:r>
              <a:rPr lang="fr-FR" sz="1050" dirty="0">
                <a:solidFill>
                  <a:srgbClr val="454F5B"/>
                </a:solidFill>
                <a:latin typeface="Montserrat"/>
                <a:ea typeface="Montserrat"/>
                <a:cs typeface="Montserrat"/>
                <a:sym typeface="Montserrat"/>
              </a:rPr>
              <a:t> global </a:t>
            </a:r>
            <a:r>
              <a:rPr lang="fr-FR" sz="1050" dirty="0" err="1">
                <a:solidFill>
                  <a:srgbClr val="454F5B"/>
                </a:solidFill>
                <a:latin typeface="Montserrat"/>
                <a:ea typeface="Montserrat"/>
                <a:cs typeface="Montserrat"/>
                <a:sym typeface="Montserrat"/>
              </a:rPr>
              <a:t>sex</a:t>
            </a:r>
            <a:r>
              <a:rPr lang="fr-FR" sz="1050" dirty="0">
                <a:solidFill>
                  <a:srgbClr val="454F5B"/>
                </a:solidFill>
                <a:latin typeface="Montserrat"/>
                <a:ea typeface="Montserrat"/>
                <a:cs typeface="Montserrat"/>
                <a:sym typeface="Montserrat"/>
              </a:rPr>
              <a:t> </a:t>
            </a:r>
            <a:r>
              <a:rPr lang="fr-FR" sz="1050" dirty="0" err="1">
                <a:solidFill>
                  <a:srgbClr val="454F5B"/>
                </a:solidFill>
                <a:latin typeface="Montserrat"/>
                <a:ea typeface="Montserrat"/>
                <a:cs typeface="Montserrat"/>
                <a:sym typeface="Montserrat"/>
              </a:rPr>
              <a:t>differences</a:t>
            </a:r>
            <a:r>
              <a:rPr lang="fr-FR" sz="1050" dirty="0">
                <a:solidFill>
                  <a:srgbClr val="454F5B"/>
                </a:solidFill>
                <a:latin typeface="Montserrat"/>
                <a:ea typeface="Montserrat"/>
                <a:cs typeface="Montserrat"/>
                <a:sym typeface="Montserrat"/>
              </a:rPr>
              <a:t> in </a:t>
            </a:r>
            <a:r>
              <a:rPr lang="fr-FR" sz="1050" dirty="0" err="1">
                <a:solidFill>
                  <a:srgbClr val="454F5B"/>
                </a:solidFill>
                <a:latin typeface="Montserrat"/>
                <a:ea typeface="Montserrat"/>
                <a:cs typeface="Montserrat"/>
                <a:sym typeface="Montserrat"/>
              </a:rPr>
              <a:t>personality</a:t>
            </a:r>
            <a:r>
              <a:rPr lang="fr-FR" sz="1050" dirty="0">
                <a:solidFill>
                  <a:srgbClr val="454F5B"/>
                </a:solidFill>
                <a:latin typeface="Montserrat"/>
                <a:ea typeface="Montserrat"/>
                <a:cs typeface="Montserrat"/>
                <a:sym typeface="Montserrat"/>
              </a:rPr>
              <a:t>. </a:t>
            </a:r>
            <a:r>
              <a:rPr lang="fr-FR" sz="1050" dirty="0" err="1">
                <a:solidFill>
                  <a:srgbClr val="454F5B"/>
                </a:solidFill>
                <a:latin typeface="Montserrat"/>
                <a:ea typeface="Montserrat"/>
                <a:cs typeface="Montserrat"/>
                <a:sym typeface="Montserrat"/>
              </a:rPr>
              <a:t>PLoS</a:t>
            </a:r>
            <a:r>
              <a:rPr lang="fr-FR" sz="1050" dirty="0">
                <a:solidFill>
                  <a:srgbClr val="454F5B"/>
                </a:solidFill>
                <a:latin typeface="Montserrat"/>
                <a:ea typeface="Montserrat"/>
                <a:cs typeface="Montserrat"/>
                <a:sym typeface="Montserrat"/>
              </a:rPr>
              <a:t> ONE 7(1): e29265.</a:t>
            </a:r>
          </a:p>
        </p:txBody>
      </p:sp>
    </p:spTree>
    <p:extLst>
      <p:ext uri="{BB962C8B-B14F-4D97-AF65-F5344CB8AC3E}">
        <p14:creationId xmlns:p14="http://schemas.microsoft.com/office/powerpoint/2010/main" val="4614730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691200" y="0"/>
            <a:ext cx="7761600" cy="1292100"/>
          </a:xfrm>
          <a:prstGeom prst="rect">
            <a:avLst/>
          </a:prstGeom>
        </p:spPr>
        <p:txBody>
          <a:bodyPr wrap="square" lIns="91425" tIns="91425" rIns="91425" bIns="91425" anchor="b" anchorCtr="0">
            <a:noAutofit/>
          </a:bodyPr>
          <a:lstStyle/>
          <a:p>
            <a:pPr marL="742950" lvl="2" indent="-342900"/>
            <a:r>
              <a:rPr lang="en-US" sz="3200" dirty="0" smtClean="0"/>
              <a:t>Community</a:t>
            </a:r>
            <a:endParaRPr lang="en-US" sz="3200" dirty="0"/>
          </a:p>
        </p:txBody>
      </p:sp>
      <p:pic>
        <p:nvPicPr>
          <p:cNvPr id="6" name="Immagin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0900" y="2133600"/>
            <a:ext cx="4864100" cy="3987800"/>
          </a:xfrm>
          <a:prstGeom prst="rect">
            <a:avLst/>
          </a:prstGeom>
        </p:spPr>
      </p:pic>
      <p:sp>
        <p:nvSpPr>
          <p:cNvPr id="11" name="Shape 82"/>
          <p:cNvSpPr txBox="1">
            <a:spLocks noGrp="1"/>
          </p:cNvSpPr>
          <p:nvPr>
            <p:ph type="body" idx="1"/>
          </p:nvPr>
        </p:nvSpPr>
        <p:spPr>
          <a:xfrm>
            <a:off x="4027623" y="1595000"/>
            <a:ext cx="5076553" cy="4412100"/>
          </a:xfrm>
          <a:prstGeom prst="rect">
            <a:avLst/>
          </a:prstGeom>
        </p:spPr>
        <p:txBody>
          <a:bodyPr wrap="square" lIns="91425" tIns="91425" rIns="91425" bIns="91425" anchor="t" anchorCtr="0">
            <a:noAutofit/>
          </a:bodyPr>
          <a:lstStyle/>
          <a:p>
            <a:pPr marL="742950" lvl="2" indent="-342900"/>
            <a:r>
              <a:rPr lang="fr-FR" sz="1800" dirty="0" err="1" smtClean="0"/>
              <a:t>It's</a:t>
            </a:r>
            <a:r>
              <a:rPr lang="fr-FR" sz="1800" dirty="0" smtClean="0"/>
              <a:t> </a:t>
            </a:r>
            <a:r>
              <a:rPr lang="fr-FR" sz="1800" dirty="0"/>
              <a:t>the </a:t>
            </a:r>
            <a:r>
              <a:rPr lang="fr-FR" sz="1800" b="1" dirty="0" err="1"/>
              <a:t>community</a:t>
            </a:r>
            <a:r>
              <a:rPr lang="fr-FR" sz="1800" dirty="0"/>
              <a:t> </a:t>
            </a:r>
            <a:r>
              <a:rPr lang="fr-FR" sz="1800" dirty="0" err="1"/>
              <a:t>that</a:t>
            </a:r>
            <a:r>
              <a:rPr lang="fr-FR" sz="1800" dirty="0"/>
              <a:t> </a:t>
            </a:r>
            <a:r>
              <a:rPr lang="fr-FR" sz="1800" dirty="0" err="1"/>
              <a:t>makes</a:t>
            </a:r>
            <a:r>
              <a:rPr lang="fr-FR" sz="1800" dirty="0"/>
              <a:t> the </a:t>
            </a:r>
            <a:r>
              <a:rPr lang="fr-FR" sz="1800" dirty="0" err="1"/>
              <a:t>difference</a:t>
            </a:r>
            <a:r>
              <a:rPr lang="fr-FR" sz="1800" dirty="0"/>
              <a:t>, not the web</a:t>
            </a:r>
            <a:endParaRPr lang="en-US" sz="1800" dirty="0"/>
          </a:p>
        </p:txBody>
      </p:sp>
    </p:spTree>
    <p:extLst>
      <p:ext uri="{BB962C8B-B14F-4D97-AF65-F5344CB8AC3E}">
        <p14:creationId xmlns:p14="http://schemas.microsoft.com/office/powerpoint/2010/main" val="9823993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691200" y="0"/>
            <a:ext cx="7761600" cy="1292100"/>
          </a:xfrm>
          <a:prstGeom prst="rect">
            <a:avLst/>
          </a:prstGeom>
        </p:spPr>
        <p:txBody>
          <a:bodyPr wrap="square" lIns="91425" tIns="91425" rIns="91425" bIns="91425" anchor="b" anchorCtr="0">
            <a:noAutofit/>
          </a:bodyPr>
          <a:lstStyle/>
          <a:p>
            <a:pPr lvl="2" algn="l" rtl="0"/>
            <a:r>
              <a:rPr lang="en-US" sz="3200" dirty="0" smtClean="0"/>
              <a:t>Imaginary </a:t>
            </a:r>
            <a:r>
              <a:rPr lang="en-US" sz="3200" dirty="0"/>
              <a:t>readings </a:t>
            </a:r>
            <a:r>
              <a:rPr lang="en-US" sz="3200" dirty="0" smtClean="0"/>
              <a:t/>
            </a:r>
            <a:br>
              <a:rPr lang="en-US" sz="3200" dirty="0" smtClean="0"/>
            </a:br>
            <a:r>
              <a:rPr lang="en-US" sz="3200" dirty="0" smtClean="0"/>
              <a:t>of </a:t>
            </a:r>
            <a:r>
              <a:rPr lang="en-US" sz="3200" dirty="0"/>
              <a:t>the </a:t>
            </a:r>
            <a:r>
              <a:rPr lang="en-US" sz="3200" dirty="0" smtClean="0"/>
              <a:t>territory</a:t>
            </a:r>
            <a:endParaRPr lang="en" dirty="0"/>
          </a:p>
        </p:txBody>
      </p:sp>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5875" y="1796500"/>
            <a:ext cx="5876925" cy="3886200"/>
          </a:xfrm>
          <a:prstGeom prst="rect">
            <a:avLst/>
          </a:prstGeom>
        </p:spPr>
      </p:pic>
      <p:sp>
        <p:nvSpPr>
          <p:cNvPr id="4" name="Shape 82"/>
          <p:cNvSpPr txBox="1">
            <a:spLocks noGrp="1"/>
          </p:cNvSpPr>
          <p:nvPr>
            <p:ph type="body" idx="1"/>
          </p:nvPr>
        </p:nvSpPr>
        <p:spPr>
          <a:xfrm>
            <a:off x="309965" y="2540861"/>
            <a:ext cx="2154265" cy="428572"/>
          </a:xfrm>
          <a:prstGeom prst="rect">
            <a:avLst/>
          </a:prstGeom>
        </p:spPr>
        <p:txBody>
          <a:bodyPr wrap="square" lIns="91425" tIns="91425" rIns="91425" bIns="91425" anchor="t" anchorCtr="0">
            <a:noAutofit/>
          </a:bodyPr>
          <a:lstStyle/>
          <a:p>
            <a:pPr marL="400050" lvl="2">
              <a:buNone/>
            </a:pPr>
            <a:r>
              <a:rPr lang="fr-FR" sz="1800" dirty="0" err="1"/>
              <a:t>I</a:t>
            </a:r>
            <a:r>
              <a:rPr lang="fr-FR" sz="1800" dirty="0" err="1" smtClean="0"/>
              <a:t>t's</a:t>
            </a:r>
            <a:r>
              <a:rPr lang="fr-FR" sz="1800" dirty="0" smtClean="0"/>
              <a:t> </a:t>
            </a:r>
            <a:r>
              <a:rPr lang="fr-FR" sz="1800" dirty="0" err="1"/>
              <a:t>our</a:t>
            </a:r>
            <a:r>
              <a:rPr lang="fr-FR" sz="1800" dirty="0"/>
              <a:t> right to imagine alternative </a:t>
            </a:r>
            <a:r>
              <a:rPr lang="fr-FR" sz="1800" dirty="0" err="1"/>
              <a:t>readings</a:t>
            </a:r>
            <a:r>
              <a:rPr lang="fr-FR" sz="1800" dirty="0"/>
              <a:t> of the </a:t>
            </a:r>
            <a:r>
              <a:rPr lang="fr-FR" sz="1800" dirty="0" err="1"/>
              <a:t>territory</a:t>
            </a:r>
            <a:r>
              <a:rPr lang="fr-FR" sz="1800" dirty="0"/>
              <a:t> and </a:t>
            </a:r>
            <a:r>
              <a:rPr lang="fr-FR" sz="1800" dirty="0" smtClean="0"/>
              <a:t>of </a:t>
            </a:r>
            <a:r>
              <a:rPr lang="fr-FR" sz="1800" dirty="0" err="1" smtClean="0"/>
              <a:t>our</a:t>
            </a:r>
            <a:r>
              <a:rPr lang="fr-FR" sz="1800" dirty="0" smtClean="0"/>
              <a:t> </a:t>
            </a:r>
            <a:r>
              <a:rPr lang="fr-FR" sz="1800" dirty="0" err="1"/>
              <a:t>cities</a:t>
            </a:r>
            <a:endParaRPr lang="en-US" sz="1800" dirty="0"/>
          </a:p>
        </p:txBody>
      </p:sp>
    </p:spTree>
    <p:extLst>
      <p:ext uri="{BB962C8B-B14F-4D97-AF65-F5344CB8AC3E}">
        <p14:creationId xmlns:p14="http://schemas.microsoft.com/office/powerpoint/2010/main" val="10608763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691200" y="0"/>
            <a:ext cx="7761600" cy="1292100"/>
          </a:xfrm>
          <a:prstGeom prst="rect">
            <a:avLst/>
          </a:prstGeom>
        </p:spPr>
        <p:txBody>
          <a:bodyPr wrap="square" lIns="91425" tIns="91425" rIns="91425" bIns="91425" anchor="b" anchorCtr="0">
            <a:noAutofit/>
          </a:bodyPr>
          <a:lstStyle/>
          <a:p>
            <a:pPr lvl="2" algn="l" rtl="0"/>
            <a:r>
              <a:rPr lang="en-US" sz="3200" dirty="0" smtClean="0"/>
              <a:t>Civic hacking</a:t>
            </a:r>
            <a:endParaRPr lang="en" dirty="0"/>
          </a:p>
        </p:txBody>
      </p:sp>
      <p:sp>
        <p:nvSpPr>
          <p:cNvPr id="7" name="Shape 82"/>
          <p:cNvSpPr txBox="1">
            <a:spLocks noGrp="1"/>
          </p:cNvSpPr>
          <p:nvPr>
            <p:ph type="body" idx="1"/>
          </p:nvPr>
        </p:nvSpPr>
        <p:spPr>
          <a:xfrm>
            <a:off x="691200" y="1811604"/>
            <a:ext cx="7761600" cy="4412100"/>
          </a:xfrm>
          <a:prstGeom prst="rect">
            <a:avLst/>
          </a:prstGeom>
        </p:spPr>
        <p:txBody>
          <a:bodyPr wrap="square" lIns="91425" tIns="91425" rIns="91425" bIns="91425" anchor="t" anchorCtr="0">
            <a:noAutofit/>
          </a:bodyPr>
          <a:lstStyle/>
          <a:p>
            <a:pPr marL="742950" lvl="2" indent="-342900"/>
            <a:endParaRPr lang="it-IT" sz="1800" dirty="0"/>
          </a:p>
          <a:p>
            <a:pPr marL="742950" lvl="2" indent="-342900"/>
            <a:r>
              <a:rPr lang="it-IT" sz="1800" dirty="0" err="1" smtClean="0"/>
              <a:t>Citizens</a:t>
            </a:r>
            <a:r>
              <a:rPr lang="it-IT" sz="1800" dirty="0" smtClean="0"/>
              <a:t> </a:t>
            </a:r>
            <a:r>
              <a:rPr lang="it-IT" sz="1800" dirty="0" err="1"/>
              <a:t>working</a:t>
            </a:r>
            <a:r>
              <a:rPr lang="it-IT" sz="1800" dirty="0"/>
              <a:t> </a:t>
            </a:r>
            <a:r>
              <a:rPr lang="it-IT" sz="1800" dirty="0" err="1"/>
              <a:t>together</a:t>
            </a:r>
            <a:r>
              <a:rPr lang="it-IT" sz="1800" dirty="0"/>
              <a:t> and </a:t>
            </a:r>
            <a:r>
              <a:rPr lang="it-IT" sz="1800" dirty="0" err="1"/>
              <a:t>creatively</a:t>
            </a:r>
            <a:r>
              <a:rPr lang="it-IT" sz="1800" dirty="0"/>
              <a:t> to </a:t>
            </a:r>
            <a:r>
              <a:rPr lang="it-IT" sz="1800" dirty="0" err="1"/>
              <a:t>make</a:t>
            </a:r>
            <a:r>
              <a:rPr lang="it-IT" sz="1800" dirty="0"/>
              <a:t> </a:t>
            </a:r>
            <a:r>
              <a:rPr lang="it-IT" sz="1800" dirty="0" err="1"/>
              <a:t>their</a:t>
            </a:r>
            <a:r>
              <a:rPr lang="it-IT" sz="1800" dirty="0"/>
              <a:t> </a:t>
            </a:r>
            <a:r>
              <a:rPr lang="it-IT" sz="1800" dirty="0" err="1"/>
              <a:t>cities</a:t>
            </a:r>
            <a:r>
              <a:rPr lang="it-IT" sz="1800" dirty="0"/>
              <a:t> </a:t>
            </a:r>
            <a:r>
              <a:rPr lang="it-IT" sz="1800" dirty="0" err="1"/>
              <a:t>better</a:t>
            </a:r>
            <a:r>
              <a:rPr lang="it-IT" sz="1800" dirty="0"/>
              <a:t> </a:t>
            </a:r>
            <a:r>
              <a:rPr lang="it-IT" sz="1800" dirty="0" err="1"/>
              <a:t>places</a:t>
            </a:r>
            <a:r>
              <a:rPr lang="it-IT" sz="1800" dirty="0"/>
              <a:t> for </a:t>
            </a:r>
            <a:r>
              <a:rPr lang="it-IT" sz="1800" dirty="0" err="1"/>
              <a:t>everyone</a:t>
            </a:r>
            <a:endParaRPr lang="it-IT" sz="1800" dirty="0" smtClean="0"/>
          </a:p>
          <a:p>
            <a:pPr marL="742950" lvl="2" indent="-342900"/>
            <a:endParaRPr lang="it-IT" sz="1800" dirty="0"/>
          </a:p>
          <a:p>
            <a:pPr marL="742950" lvl="2" indent="-342900"/>
            <a:r>
              <a:rPr lang="it-IT" sz="1800" dirty="0" err="1" smtClean="0"/>
              <a:t>It's</a:t>
            </a:r>
            <a:r>
              <a:rPr lang="it-IT" sz="1800" dirty="0" smtClean="0"/>
              <a:t> </a:t>
            </a:r>
            <a:r>
              <a:rPr lang="it-IT" sz="1800" dirty="0" err="1"/>
              <a:t>not</a:t>
            </a:r>
            <a:r>
              <a:rPr lang="it-IT" sz="1800" dirty="0"/>
              <a:t> just </a:t>
            </a:r>
            <a:r>
              <a:rPr lang="it-IT" sz="1800" dirty="0" err="1"/>
              <a:t>implemented</a:t>
            </a:r>
            <a:r>
              <a:rPr lang="it-IT" sz="1800" dirty="0"/>
              <a:t> </a:t>
            </a:r>
            <a:r>
              <a:rPr lang="it-IT" sz="1800" dirty="0" err="1"/>
              <a:t>through</a:t>
            </a:r>
            <a:r>
              <a:rPr lang="it-IT" sz="1800" dirty="0"/>
              <a:t> </a:t>
            </a:r>
            <a:r>
              <a:rPr lang="it-IT" sz="1800" dirty="0" err="1"/>
              <a:t>technology</a:t>
            </a:r>
            <a:endParaRPr lang="it-IT" sz="1800" dirty="0" smtClean="0"/>
          </a:p>
          <a:p>
            <a:pPr marL="742950" lvl="2" indent="-342900"/>
            <a:endParaRPr lang="it-IT" sz="1800" dirty="0" smtClean="0"/>
          </a:p>
          <a:p>
            <a:pPr marL="742950" lvl="2" indent="-342900"/>
            <a:r>
              <a:rPr lang="it-IT" sz="1800" dirty="0"/>
              <a:t>The Web 2.0 </a:t>
            </a:r>
            <a:r>
              <a:rPr lang="it-IT" sz="1800" dirty="0" err="1"/>
              <a:t>has</a:t>
            </a:r>
            <a:r>
              <a:rPr lang="it-IT" sz="1800" dirty="0"/>
              <a:t> </a:t>
            </a:r>
            <a:r>
              <a:rPr lang="it-IT" sz="1800" dirty="0" err="1"/>
              <a:t>increased</a:t>
            </a:r>
            <a:r>
              <a:rPr lang="it-IT" sz="1800" dirty="0"/>
              <a:t> </a:t>
            </a:r>
            <a:r>
              <a:rPr lang="it-IT" sz="1800" dirty="0" err="1"/>
              <a:t>opportunities</a:t>
            </a:r>
            <a:r>
              <a:rPr lang="it-IT" sz="1800" dirty="0"/>
              <a:t> for social </a:t>
            </a:r>
            <a:r>
              <a:rPr lang="it-IT" sz="1800" dirty="0" err="1"/>
              <a:t>connectivity</a:t>
            </a:r>
            <a:r>
              <a:rPr lang="it-IT" sz="1800" dirty="0"/>
              <a:t> and </a:t>
            </a:r>
            <a:r>
              <a:rPr lang="it-IT" sz="1800" dirty="0" err="1"/>
              <a:t>crowdsourcing</a:t>
            </a:r>
            <a:r>
              <a:rPr lang="it-IT" sz="1800" dirty="0"/>
              <a:t>, </a:t>
            </a:r>
            <a:r>
              <a:rPr lang="it-IT" sz="1800" dirty="0" err="1"/>
              <a:t>increasing</a:t>
            </a:r>
            <a:r>
              <a:rPr lang="it-IT" sz="1800" dirty="0"/>
              <a:t> </a:t>
            </a:r>
            <a:r>
              <a:rPr lang="it-IT" sz="1800" dirty="0" err="1"/>
              <a:t>opportunities</a:t>
            </a:r>
            <a:r>
              <a:rPr lang="it-IT" sz="1800" dirty="0"/>
              <a:t> for </a:t>
            </a:r>
            <a:r>
              <a:rPr lang="it-IT" sz="1800" dirty="0" err="1"/>
              <a:t>collaboration</a:t>
            </a:r>
            <a:r>
              <a:rPr lang="it-IT" sz="1800" dirty="0"/>
              <a:t> </a:t>
            </a:r>
            <a:r>
              <a:rPr lang="it-IT" sz="1800" dirty="0" err="1"/>
              <a:t>among</a:t>
            </a:r>
            <a:r>
              <a:rPr lang="it-IT" sz="1800" dirty="0"/>
              <a:t> </a:t>
            </a:r>
            <a:r>
              <a:rPr lang="it-IT" sz="1800" dirty="0" err="1"/>
              <a:t>governments</a:t>
            </a:r>
            <a:r>
              <a:rPr lang="it-IT" sz="1800" dirty="0"/>
              <a:t> and </a:t>
            </a:r>
            <a:r>
              <a:rPr lang="it-IT" sz="1800" dirty="0" err="1"/>
              <a:t>citizens</a:t>
            </a:r>
            <a:endParaRPr lang="en-US" sz="1800" dirty="0"/>
          </a:p>
        </p:txBody>
      </p:sp>
    </p:spTree>
    <p:extLst>
      <p:ext uri="{BB962C8B-B14F-4D97-AF65-F5344CB8AC3E}">
        <p14:creationId xmlns:p14="http://schemas.microsoft.com/office/powerpoint/2010/main" val="2076381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691200" y="0"/>
            <a:ext cx="7761600" cy="1292100"/>
          </a:xfrm>
          <a:prstGeom prst="rect">
            <a:avLst/>
          </a:prstGeom>
        </p:spPr>
        <p:txBody>
          <a:bodyPr wrap="square" lIns="91425" tIns="91425" rIns="91425" bIns="91425" anchor="b" anchorCtr="0">
            <a:noAutofit/>
          </a:bodyPr>
          <a:lstStyle/>
          <a:p>
            <a:pPr lvl="2" algn="l" rtl="0"/>
            <a:r>
              <a:rPr lang="en-US" sz="3200" dirty="0"/>
              <a:t>Women Hackers </a:t>
            </a:r>
            <a:r>
              <a:rPr lang="en-US" sz="3200" dirty="0" smtClean="0"/>
              <a:t/>
            </a:r>
            <a:br>
              <a:rPr lang="en-US" sz="3200" dirty="0" smtClean="0"/>
            </a:br>
            <a:r>
              <a:rPr lang="en-US" sz="3200" dirty="0" smtClean="0"/>
              <a:t>for </a:t>
            </a:r>
            <a:r>
              <a:rPr lang="en-US" sz="3200" dirty="0"/>
              <a:t>inclusive </a:t>
            </a:r>
            <a:r>
              <a:rPr lang="en-US" sz="3200" dirty="0" smtClean="0"/>
              <a:t>society (1)</a:t>
            </a:r>
            <a:endParaRPr lang="en" dirty="0"/>
          </a:p>
        </p:txBody>
      </p:sp>
      <p:pic>
        <p:nvPicPr>
          <p:cNvPr id="2" name="Immagin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9937" y="2897117"/>
            <a:ext cx="4125463" cy="1628388"/>
          </a:xfrm>
          <a:prstGeom prst="rect">
            <a:avLst/>
          </a:prstGeom>
        </p:spPr>
      </p:pic>
      <p:pic>
        <p:nvPicPr>
          <p:cNvPr id="3" name="Immagin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60121" y="4860699"/>
            <a:ext cx="6569957" cy="1269823"/>
          </a:xfrm>
          <a:prstGeom prst="rect">
            <a:avLst/>
          </a:prstGeom>
        </p:spPr>
      </p:pic>
      <p:pic>
        <p:nvPicPr>
          <p:cNvPr id="4" name="Immagin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05400" y="1870829"/>
            <a:ext cx="2960446" cy="1026288"/>
          </a:xfrm>
          <a:prstGeom prst="rect">
            <a:avLst/>
          </a:prstGeom>
        </p:spPr>
      </p:pic>
    </p:spTree>
    <p:extLst>
      <p:ext uri="{BB962C8B-B14F-4D97-AF65-F5344CB8AC3E}">
        <p14:creationId xmlns:p14="http://schemas.microsoft.com/office/powerpoint/2010/main" val="1028346978"/>
      </p:ext>
    </p:extLst>
  </p:cSld>
  <p:clrMapOvr>
    <a:masterClrMapping/>
  </p:clrMapOvr>
  <p:timing>
    <p:tnLst>
      <p:par>
        <p:cTn id="1" dur="indefinite" restart="never" nodeType="tmRoot"/>
      </p:par>
    </p:tnLst>
  </p:timing>
</p:sld>
</file>

<file path=ppt/theme/theme1.xml><?xml version="1.0" encoding="utf-8"?>
<a:theme xmlns:a="http://schemas.openxmlformats.org/drawingml/2006/main" name="EngagePowerpoint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EngagePowerpoint Template</Template>
  <TotalTime>6880</TotalTime>
  <Words>1279</Words>
  <Application>Microsoft Macintosh PowerPoint</Application>
  <PresentationFormat>Presentazione su schermo (4:3)</PresentationFormat>
  <Paragraphs>80</Paragraphs>
  <Slides>11</Slides>
  <Notes>11</Notes>
  <HiddenSlides>0</HiddenSlides>
  <MMClips>0</MMClips>
  <ScaleCrop>false</ScaleCrop>
  <HeadingPairs>
    <vt:vector size="6" baseType="variant">
      <vt:variant>
        <vt:lpstr>Caratteri utilizzati</vt:lpstr>
      </vt:variant>
      <vt:variant>
        <vt:i4>2</vt:i4>
      </vt:variant>
      <vt:variant>
        <vt:lpstr>Tema</vt:lpstr>
      </vt:variant>
      <vt:variant>
        <vt:i4>1</vt:i4>
      </vt:variant>
      <vt:variant>
        <vt:lpstr>Titoli diapositive</vt:lpstr>
      </vt:variant>
      <vt:variant>
        <vt:i4>11</vt:i4>
      </vt:variant>
    </vt:vector>
  </HeadingPairs>
  <TitlesOfParts>
    <vt:vector size="14" baseType="lpstr">
      <vt:lpstr>Montserrat</vt:lpstr>
      <vt:lpstr>Arial</vt:lpstr>
      <vt:lpstr>EngagePowerpoint Template</vt:lpstr>
      <vt:lpstr>Civic hacking and citizens engagement for a better society</vt:lpstr>
      <vt:lpstr>Index</vt:lpstr>
      <vt:lpstr>Be open-source</vt:lpstr>
      <vt:lpstr>People</vt:lpstr>
      <vt:lpstr>Gender differences or complementarities?</vt:lpstr>
      <vt:lpstr>Community</vt:lpstr>
      <vt:lpstr>Imaginary readings  of the territory</vt:lpstr>
      <vt:lpstr>Civic hacking</vt:lpstr>
      <vt:lpstr>Women Hackers  for inclusive society (1)</vt:lpstr>
      <vt:lpstr>Women Hackers  for inclusive society (2)</vt:lpstr>
      <vt:lpstr>Thank you!</vt:lpstr>
    </vt:vector>
  </TitlesOfParts>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Philip Land</dc:creator>
  <cp:lastModifiedBy>ts_SC</cp:lastModifiedBy>
  <cp:revision>64</cp:revision>
  <dcterms:created xsi:type="dcterms:W3CDTF">2017-10-31T19:33:55Z</dcterms:created>
  <dcterms:modified xsi:type="dcterms:W3CDTF">2018-04-15T13:11:15Z</dcterms:modified>
</cp:coreProperties>
</file>