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73" r:id="rId3"/>
    <p:sldId id="272" r:id="rId4"/>
    <p:sldId id="277" r:id="rId5"/>
    <p:sldId id="281" r:id="rId6"/>
    <p:sldId id="274" r:id="rId7"/>
    <p:sldId id="276" r:id="rId8"/>
    <p:sldId id="279" r:id="rId9"/>
    <p:sldId id="278" r:id="rId10"/>
    <p:sldId id="280" r:id="rId11"/>
    <p:sldId id="271"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5A6"/>
    <a:srgbClr val="454F5B"/>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5"/>
    <p:restoredTop sz="43740"/>
  </p:normalViewPr>
  <p:slideViewPr>
    <p:cSldViewPr snapToGrid="0" snapToObjects="1">
      <p:cViewPr>
        <p:scale>
          <a:sx n="102" d="100"/>
          <a:sy n="102" d="100"/>
        </p:scale>
        <p:origin x="1176" y="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r-FR" sz="1100" kern="1200" dirty="0" smtClean="0">
                <a:solidFill>
                  <a:schemeClr val="tx1"/>
                </a:solidFill>
                <a:effectLst/>
                <a:latin typeface="+mn-lt"/>
                <a:ea typeface="+mn-ea"/>
                <a:cs typeface="+mn-cs"/>
              </a:rPr>
              <a:t>Cette ressource est basée sur le hacking civique et l'engagement des citoyens et vise à stimuler les actions collectives pour une meilleure société. </a:t>
            </a:r>
            <a:endParaRPr dirty="0"/>
          </a:p>
        </p:txBody>
      </p:sp>
    </p:spTree>
    <p:extLst>
      <p:ext uri="{BB962C8B-B14F-4D97-AF65-F5344CB8AC3E}">
        <p14:creationId xmlns:p14="http://schemas.microsoft.com/office/powerpoint/2010/main" val="301748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Pour conclure, jetez un coup d'œil à l'affiche de "Rosie the Riveter". C'est l'image de reconnaissance mondiale toujours utilisée comme un appel à inspirer les femmes. Et nous l'utilisons pour vous inspirer, vous et tous les citoyens.</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En fait, il est important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de créer un moment et un endroit où les citoyens et le gouvernement peuvent résoudre ensemble des défis intéressants pour favoriser l'engagement des citoyens aux niveaux local et régional</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de permettre aux citoyens de s'impliquer dans les questions de gouvernance</a:t>
            </a:r>
            <a:r>
              <a:rPr lang="it-IT" dirty="0" smtClean="0">
                <a:effectLst/>
              </a:rPr>
              <a:t> </a:t>
            </a:r>
            <a:endParaRPr dirty="0"/>
          </a:p>
        </p:txBody>
      </p:sp>
    </p:spTree>
    <p:extLst>
      <p:ext uri="{BB962C8B-B14F-4D97-AF65-F5344CB8AC3E}">
        <p14:creationId xmlns:p14="http://schemas.microsoft.com/office/powerpoint/2010/main" val="76772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5195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r-FR" sz="1100" kern="1200" dirty="0" smtClean="0">
                <a:solidFill>
                  <a:schemeClr val="tx1"/>
                </a:solidFill>
                <a:effectLst/>
                <a:latin typeface="+mn-lt"/>
                <a:ea typeface="+mn-ea"/>
                <a:cs typeface="+mn-cs"/>
              </a:rPr>
              <a:t>Pour expliquer ce que nous voulons dire et pourquoi l’intrusion civique et l'engagement des citoyens sont importants pour l'avenir que nous voulons réaliser dans nos villes et territoires, nous allons passer par 7 points : Qu'est-ce que cela signifie d'être open-source ? Quel genre de personnes peuvent être des hackers civiques ? Y-a-t-il une différence entre les femmes et les hommes ? Et que diriez-vous d'appliquer des lectures imaginaires du territoire ? Après cette longue introduction, nous parlerons enfin du piratage civique et du rôle des femmes dans ce mouvement impactant et nouveau.</a:t>
            </a:r>
            <a:r>
              <a:rPr lang="it-IT" dirty="0" smtClean="0">
                <a:effectLst/>
              </a:rPr>
              <a:t> </a:t>
            </a:r>
            <a:endParaRPr dirty="0"/>
          </a:p>
        </p:txBody>
      </p:sp>
    </p:spTree>
    <p:extLst>
      <p:ext uri="{BB962C8B-B14F-4D97-AF65-F5344CB8AC3E}">
        <p14:creationId xmlns:p14="http://schemas.microsoft.com/office/powerpoint/2010/main" val="57432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Commençons notre voyage en comprenant ce que signifie être open-source. Tout d'abord, c'est une attitude personnelle, un sentiment, un comportement permettant aux gens d'être "ouverts" et de partager autant que possible les connaissances et les idées.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Cela signifie aussi être disposé à parler avec les gens et à discuter avec eux, même lorsque les opinions ne sont pas les mêmes. Vous souvenez-vous de la métaphore "penser en dehors de la boîte" ? C'est cela : penser différemment, de façon non conventionnelle et dans une nouvelle perspective pour trouver des solutions aux problèmes auxquels nous sommes confrontés aujourd'hui. De nouvelles formes d'interactions entre les gens devraient être trouvées et l'innovation de notre façon de penser aura un grand impact sur nos vies. Comme l'a dit un pirate italien il y a quelques années, " innover et ne pas se soucier des résultats”.</a:t>
            </a:r>
            <a:r>
              <a:rPr lang="it-IT" dirty="0" smtClean="0">
                <a:effectLst/>
              </a:rPr>
              <a:t> </a:t>
            </a:r>
            <a:endParaRPr dirty="0"/>
          </a:p>
        </p:txBody>
      </p:sp>
    </p:spTree>
    <p:extLst>
      <p:ext uri="{BB962C8B-B14F-4D97-AF65-F5344CB8AC3E}">
        <p14:creationId xmlns:p14="http://schemas.microsoft.com/office/powerpoint/2010/main" val="47924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Les personnes sont donc les acteurs clés de ce processus. Sans eux, rien ne pourrait être changé !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Tout d'abord, ce n'est pas une affaire de </a:t>
            </a:r>
            <a:r>
              <a:rPr lang="fr-FR" sz="1100" kern="1200" dirty="0" err="1" smtClean="0">
                <a:solidFill>
                  <a:schemeClr val="tx1"/>
                </a:solidFill>
                <a:effectLst/>
                <a:latin typeface="+mn-lt"/>
                <a:ea typeface="+mn-ea"/>
                <a:cs typeface="+mn-cs"/>
              </a:rPr>
              <a:t>nerd</a:t>
            </a:r>
            <a:r>
              <a:rPr lang="fr-FR" sz="1100" kern="1200" dirty="0" smtClean="0">
                <a:solidFill>
                  <a:schemeClr val="tx1"/>
                </a:solidFill>
                <a:effectLst/>
                <a:latin typeface="+mn-lt"/>
                <a:ea typeface="+mn-ea"/>
                <a:cs typeface="+mn-cs"/>
              </a:rPr>
              <a:t> (et après nous verrons que ce n'est pas seulement pour les hommes). Il est plus important d'être créatif que de pouvoir utiliser Python ! Les hackers civiques sont des gens curieux prêts à se salir les mains en résolvant des problèmes, à déclencher le changement et à contribuer à la vie du lieu où il/elle vit. Et pour ce faire, le hacker civique adopte les connaissances d'autres composantes de "l'équipe" ou de la "société" comme patrimoine commun.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Pouvez-vous vous décrire comme un hacker civique? </a:t>
            </a:r>
            <a:endParaRPr dirty="0"/>
          </a:p>
        </p:txBody>
      </p:sp>
    </p:spTree>
    <p:extLst>
      <p:ext uri="{BB962C8B-B14F-4D97-AF65-F5344CB8AC3E}">
        <p14:creationId xmlns:p14="http://schemas.microsoft.com/office/powerpoint/2010/main" val="54224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Voyons maintenant s'il y a des différences ou des complémentarités de genre en étant une personne curieuse prête à contribuer à la vie du lieu où elle vit.</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Pour expliquer les différences entre les hommes et les femmes, l'un des best-sellers mondiaux des années 90 a affirmé que les hommes et les femmes viennent de planètes distinctes : les hommes viennent de Mars et les femmes de Vénus. Aujourd'hui, plusieurs études ont été développées pour confirmer ou pour lutter contre cette vision. Nous croyons que ce n'est pas une question de différences, nous voulons les voir comme des complémentarités. Les femmes et les hommes sont les acteurs clés pour construire la société que nous voulons : inclusive, ouverte et pacifique. A la fin de cette ressource, nous verrons que dans le monde entier, il y a plusieurs femmes hackers. </a:t>
            </a:r>
            <a:endParaRPr lang="fr-FR" dirty="0" smtClean="0"/>
          </a:p>
          <a:p>
            <a:pPr marL="0" marR="0" lvl="0" indent="0" algn="l" defTabSz="457200" rtl="0" eaLnBrk="1" fontAlgn="auto" latinLnBrk="0" hangingPunct="1">
              <a:lnSpc>
                <a:spcPct val="100000"/>
              </a:lnSpc>
              <a:spcBef>
                <a:spcPts val="0"/>
              </a:spcBef>
              <a:spcAft>
                <a:spcPts val="0"/>
              </a:spcAft>
              <a:buClrTx/>
              <a:buSzTx/>
              <a:buNone/>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None/>
              <a:tabLst/>
              <a:defRPr/>
            </a:pPr>
            <a:r>
              <a:rPr lang="fr-FR" dirty="0" smtClean="0"/>
              <a:t>https</a:t>
            </a:r>
            <a:r>
              <a:rPr lang="fr-FR" dirty="0" smtClean="0"/>
              <a:t>://</a:t>
            </a:r>
            <a:r>
              <a:rPr lang="fr-FR" dirty="0" err="1" smtClean="0"/>
              <a:t>www.psychologytoday.com</a:t>
            </a:r>
            <a:r>
              <a:rPr lang="fr-FR" dirty="0" smtClean="0"/>
              <a:t>/blog/</a:t>
            </a:r>
            <a:r>
              <a:rPr lang="fr-FR" dirty="0" err="1" smtClean="0"/>
              <a:t>games</a:t>
            </a:r>
            <a:r>
              <a:rPr lang="fr-FR" dirty="0" smtClean="0"/>
              <a:t>-primates-</a:t>
            </a:r>
            <a:r>
              <a:rPr lang="fr-FR" dirty="0" err="1" smtClean="0"/>
              <a:t>play</a:t>
            </a:r>
            <a:r>
              <a:rPr lang="fr-FR" dirty="0" smtClean="0"/>
              <a:t>/201201/</a:t>
            </a:r>
            <a:r>
              <a:rPr lang="fr-FR" dirty="0" err="1" smtClean="0"/>
              <a:t>gender</a:t>
            </a:r>
            <a:r>
              <a:rPr lang="fr-FR" dirty="0" smtClean="0"/>
              <a:t>-</a:t>
            </a:r>
            <a:r>
              <a:rPr lang="fr-FR" dirty="0" err="1" smtClean="0"/>
              <a:t>differences</a:t>
            </a:r>
            <a:r>
              <a:rPr lang="fr-FR" dirty="0" smtClean="0"/>
              <a:t>-in-</a:t>
            </a:r>
            <a:r>
              <a:rPr lang="fr-FR" dirty="0" err="1" smtClean="0"/>
              <a:t>personality</a:t>
            </a:r>
            <a:r>
              <a:rPr lang="fr-FR" dirty="0" smtClean="0"/>
              <a:t>-are-</a:t>
            </a:r>
            <a:r>
              <a:rPr lang="fr-FR" dirty="0" err="1" smtClean="0"/>
              <a:t>larger</a:t>
            </a:r>
            <a:r>
              <a:rPr lang="fr-FR" dirty="0" smtClean="0"/>
              <a:t>-</a:t>
            </a:r>
            <a:r>
              <a:rPr lang="fr-FR" dirty="0" err="1" smtClean="0"/>
              <a:t>previously-thought</a:t>
            </a:r>
            <a:endParaRPr lang="fr-FR" dirty="0" smtClean="0"/>
          </a:p>
          <a:p>
            <a:pPr marL="0" lvl="0" indent="0">
              <a:spcBef>
                <a:spcPts val="0"/>
              </a:spcBef>
              <a:buNone/>
            </a:pPr>
            <a:endParaRPr dirty="0"/>
          </a:p>
        </p:txBody>
      </p:sp>
    </p:spTree>
    <p:extLst>
      <p:ext uri="{BB962C8B-B14F-4D97-AF65-F5344CB8AC3E}">
        <p14:creationId xmlns:p14="http://schemas.microsoft.com/office/powerpoint/2010/main" val="14133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C'est une question de communauté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Les relations entre les femmes et les hommes et entre tous les acteurs vivant dans un lieu feront la différence. Par rapport à l'outil, l'instrument utilisé pour faciliter cette connexion est bien sûr important, mais pas vital.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Ainsi, lorsque nous parlons de piratage civique, nous ne parlons pas exclusivement de relations basées sur Internet, mais de relations humaines - qui pourraient être médiatisées par les outils TIC - capables de produire des résultats sur le terrain et de résoudre les problèmes des gens.</a:t>
            </a:r>
            <a:r>
              <a:rPr lang="it-IT" dirty="0" smtClean="0">
                <a:effectLst/>
              </a:rPr>
              <a:t> </a:t>
            </a:r>
            <a:endParaRPr dirty="0"/>
          </a:p>
        </p:txBody>
      </p:sp>
    </p:spTree>
    <p:extLst>
      <p:ext uri="{BB962C8B-B14F-4D97-AF65-F5344CB8AC3E}">
        <p14:creationId xmlns:p14="http://schemas.microsoft.com/office/powerpoint/2010/main" val="133141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r-FR" sz="1100" kern="1200" dirty="0" smtClean="0">
                <a:solidFill>
                  <a:schemeClr val="tx1"/>
                </a:solidFill>
                <a:effectLst/>
                <a:latin typeface="+mn-lt"/>
                <a:ea typeface="+mn-ea"/>
                <a:cs typeface="+mn-cs"/>
              </a:rPr>
              <a:t>C'est notre droit d'imaginer des lectures alternatives du territoire et de nos villes, comme ce jeune berger turc utilisant son âne pour transporter des panneaux solaires et utiliser Internet pour se tenir informer de l'actualité et socialiser pendant leurs voyages solitaires en extérieur.</a:t>
            </a:r>
            <a:r>
              <a:rPr lang="it-IT" dirty="0" smtClean="0">
                <a:effectLst/>
              </a:rPr>
              <a:t> </a:t>
            </a:r>
            <a:endParaRPr dirty="0"/>
          </a:p>
        </p:txBody>
      </p:sp>
    </p:spTree>
    <p:extLst>
      <p:ext uri="{BB962C8B-B14F-4D97-AF65-F5344CB8AC3E}">
        <p14:creationId xmlns:p14="http://schemas.microsoft.com/office/powerpoint/2010/main" val="173907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Et pour résumer : Le piratage civique implique tous les citoyens désireux de travailler ensemble et de manière créative pour faire de leurs villes de meilleurs endroits pour tous.</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Il n'est pas seulement mis en œuvre grâce à la technologie, mais bien sûr, Internet a augmenté les possibilités de connectivité sociale et les possibilités de collaboration.</a:t>
            </a:r>
            <a:r>
              <a:rPr lang="it-IT" dirty="0" smtClean="0">
                <a:effectLst/>
              </a:rPr>
              <a:t> </a:t>
            </a:r>
            <a:endParaRPr dirty="0"/>
          </a:p>
        </p:txBody>
      </p:sp>
    </p:spTree>
    <p:extLst>
      <p:ext uri="{BB962C8B-B14F-4D97-AF65-F5344CB8AC3E}">
        <p14:creationId xmlns:p14="http://schemas.microsoft.com/office/powerpoint/2010/main" val="1132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La dernière question que nous aimerions aborder est le rôle des femmes dans le mouvement de hacking civique. Comme nous l'avons dit, le hacking civique n'est pas une activité </a:t>
            </a:r>
            <a:r>
              <a:rPr lang="fr-FR" sz="1100" kern="1200" dirty="0" err="1" smtClean="0">
                <a:solidFill>
                  <a:schemeClr val="tx1"/>
                </a:solidFill>
                <a:effectLst/>
                <a:latin typeface="+mn-lt"/>
                <a:ea typeface="+mn-ea"/>
                <a:cs typeface="+mn-cs"/>
              </a:rPr>
              <a:t>réservéé</a:t>
            </a:r>
            <a:r>
              <a:rPr lang="fr-FR" sz="1100" kern="1200" dirty="0" smtClean="0">
                <a:solidFill>
                  <a:schemeClr val="tx1"/>
                </a:solidFill>
                <a:effectLst/>
                <a:latin typeface="+mn-lt"/>
                <a:ea typeface="+mn-ea"/>
                <a:cs typeface="+mn-cs"/>
              </a:rPr>
              <a:t> uniquement aux hommes et il existe dans le monde entier plusieurs </a:t>
            </a:r>
            <a:r>
              <a:rPr lang="fr-FR" sz="1100" kern="1200" dirty="0" err="1" smtClean="0">
                <a:solidFill>
                  <a:schemeClr val="tx1"/>
                </a:solidFill>
                <a:effectLst/>
                <a:latin typeface="+mn-lt"/>
                <a:ea typeface="+mn-ea"/>
                <a:cs typeface="+mn-cs"/>
              </a:rPr>
              <a:t>hacktivistes</a:t>
            </a:r>
            <a:r>
              <a:rPr lang="fr-FR" sz="1100" kern="1200" dirty="0" smtClean="0">
                <a:solidFill>
                  <a:schemeClr val="tx1"/>
                </a:solidFill>
                <a:effectLst/>
                <a:latin typeface="+mn-lt"/>
                <a:ea typeface="+mn-ea"/>
                <a:cs typeface="+mn-cs"/>
              </a:rPr>
              <a:t> féministes qui se livrent aux activités suivantes: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le THF, un groupe de femmes qui vise à créer une communauté soucieuse de combler le manque de participation des femmes dans les domaines technologiques et dans le piratage</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Le </a:t>
            </a:r>
            <a:r>
              <a:rPr lang="fr-FR" sz="1100" kern="1200" dirty="0" err="1" smtClean="0">
                <a:solidFill>
                  <a:schemeClr val="tx1"/>
                </a:solidFill>
                <a:effectLst/>
                <a:latin typeface="+mn-lt"/>
                <a:ea typeface="+mn-ea"/>
                <a:cs typeface="+mn-cs"/>
              </a:rPr>
              <a:t>DCFemTech</a:t>
            </a:r>
            <a:r>
              <a:rPr lang="fr-FR" sz="1100" kern="1200" dirty="0" smtClean="0">
                <a:solidFill>
                  <a:schemeClr val="tx1"/>
                </a:solidFill>
                <a:effectLst/>
                <a:latin typeface="+mn-lt"/>
                <a:ea typeface="+mn-ea"/>
                <a:cs typeface="+mn-cs"/>
              </a:rPr>
              <a:t>, une coalition de femmes leaders pour promouvoir la diversité et réduire les obstacles à l'entrée des femmes dans le secteur des technologies </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the “</a:t>
            </a:r>
            <a:r>
              <a:rPr lang="fr-FR" sz="1100" kern="1200" dirty="0" err="1" smtClean="0">
                <a:solidFill>
                  <a:schemeClr val="tx1"/>
                </a:solidFill>
                <a:effectLst/>
                <a:latin typeface="+mn-lt"/>
                <a:ea typeface="+mn-ea"/>
                <a:cs typeface="+mn-cs"/>
              </a:rPr>
              <a:t>Feminist</a:t>
            </a:r>
            <a:r>
              <a:rPr lang="fr-FR" sz="1100" kern="1200" dirty="0" smtClean="0">
                <a:solidFill>
                  <a:schemeClr val="tx1"/>
                </a:solidFill>
                <a:effectLst/>
                <a:latin typeface="+mn-lt"/>
                <a:ea typeface="+mn-ea"/>
                <a:cs typeface="+mn-cs"/>
              </a:rPr>
              <a:t> Hacker </a:t>
            </a:r>
            <a:r>
              <a:rPr lang="fr-FR" sz="1100" kern="1200" dirty="0" err="1" smtClean="0">
                <a:solidFill>
                  <a:schemeClr val="tx1"/>
                </a:solidFill>
                <a:effectLst/>
                <a:latin typeface="+mn-lt"/>
                <a:ea typeface="+mn-ea"/>
                <a:cs typeface="+mn-cs"/>
              </a:rPr>
              <a:t>Space</a:t>
            </a:r>
            <a:r>
              <a:rPr lang="fr-FR" sz="1100" kern="1200" dirty="0" smtClean="0">
                <a:solidFill>
                  <a:schemeClr val="tx1"/>
                </a:solidFill>
                <a:effectLst/>
                <a:latin typeface="+mn-lt"/>
                <a:ea typeface="+mn-ea"/>
                <a:cs typeface="+mn-cs"/>
              </a:rPr>
              <a:t>” a la volonté de provoquer, de stimuler et de </a:t>
            </a:r>
            <a:r>
              <a:rPr lang="fr-FR" sz="1100" kern="1200" dirty="0" err="1" smtClean="0">
                <a:solidFill>
                  <a:schemeClr val="tx1"/>
                </a:solidFill>
                <a:effectLst/>
                <a:latin typeface="+mn-lt"/>
                <a:ea typeface="+mn-ea"/>
                <a:cs typeface="+mn-cs"/>
              </a:rPr>
              <a:t>réimaginer</a:t>
            </a:r>
            <a:r>
              <a:rPr lang="fr-FR" sz="1100" kern="1200" dirty="0" smtClean="0">
                <a:solidFill>
                  <a:schemeClr val="tx1"/>
                </a:solidFill>
                <a:effectLst/>
                <a:latin typeface="+mn-lt"/>
                <a:ea typeface="+mn-ea"/>
                <a:cs typeface="+mn-cs"/>
              </a:rPr>
              <a:t> de nouvelles possibilités pour les pratiques techniques et technologiques féministes et autres pratiques critiques ancrées dans l'activisme.</a:t>
            </a:r>
            <a:r>
              <a:rPr lang="it-IT" dirty="0" smtClean="0">
                <a:effectLst/>
              </a:rPr>
              <a:t> </a:t>
            </a:r>
            <a:endParaRPr dirty="0"/>
          </a:p>
        </p:txBody>
      </p:sp>
    </p:spTree>
    <p:extLst>
      <p:ext uri="{BB962C8B-B14F-4D97-AF65-F5344CB8AC3E}">
        <p14:creationId xmlns:p14="http://schemas.microsoft.com/office/powerpoint/2010/main" val="47926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947662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5">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6">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https://medium.com/@iltemp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govdata.io/2014/civic-hacking/)" TargetMode="External"/><Relationship Id="rId4" Type="http://schemas.openxmlformats.org/officeDocument/2006/relationships/hyperlink" Target="mailto:https://medium.com/@iltemp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289154" y="2960550"/>
            <a:ext cx="7169072" cy="2405700"/>
          </a:xfrm>
          <a:prstGeom prst="rect">
            <a:avLst/>
          </a:prstGeom>
        </p:spPr>
        <p:txBody>
          <a:bodyPr wrap="square" lIns="91425" tIns="91425" rIns="91425" bIns="91425" anchor="b" anchorCtr="0">
            <a:noAutofit/>
          </a:bodyPr>
          <a:lstStyle/>
          <a:p>
            <a:r>
              <a:rPr lang="en-US" sz="4400" dirty="0" err="1" smtClean="0"/>
              <a:t>L’hacking</a:t>
            </a:r>
            <a:r>
              <a:rPr lang="en-US" sz="4400" dirty="0" smtClean="0"/>
              <a:t> </a:t>
            </a:r>
            <a:r>
              <a:rPr lang="en-US" sz="4400" dirty="0" err="1"/>
              <a:t>civique</a:t>
            </a:r>
            <a:r>
              <a:rPr lang="en-US" sz="4400" dirty="0"/>
              <a:t/>
            </a:r>
            <a:br>
              <a:rPr lang="en-US" sz="4400" dirty="0"/>
            </a:br>
            <a:r>
              <a:rPr lang="fr-FR" sz="4400" dirty="0" smtClean="0"/>
              <a:t> </a:t>
            </a:r>
            <a:r>
              <a:rPr lang="fr-FR" sz="4400" dirty="0"/>
              <a:t>et l'engagement des citoyens pour une société meilleure</a:t>
            </a:r>
            <a:endParaRPr lang="en"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en-US" sz="2800" dirty="0"/>
              <a:t>Les femmes hacker </a:t>
            </a:r>
            <a:br>
              <a:rPr lang="en-US" sz="2800" dirty="0"/>
            </a:br>
            <a:r>
              <a:rPr lang="en-US" sz="2800" dirty="0"/>
              <a:t>de la </a:t>
            </a:r>
            <a:r>
              <a:rPr lang="en-US" sz="2800" dirty="0" err="1"/>
              <a:t>societé</a:t>
            </a:r>
            <a:r>
              <a:rPr lang="en-US" sz="2800" dirty="0"/>
              <a:t> </a:t>
            </a:r>
            <a:r>
              <a:rPr lang="en-US" sz="2800" dirty="0" smtClean="0"/>
              <a:t>(2)</a:t>
            </a:r>
            <a:endParaRPr lang="en" dirty="0"/>
          </a:p>
        </p:txBody>
      </p:sp>
      <p:pic>
        <p:nvPicPr>
          <p:cNvPr id="6" name="Immagine 5"/>
          <p:cNvPicPr>
            <a:picLocks noChangeAspect="1"/>
          </p:cNvPicPr>
          <p:nvPr/>
        </p:nvPicPr>
        <p:blipFill>
          <a:blip r:embed="rId3"/>
          <a:stretch>
            <a:fillRect/>
          </a:stretch>
        </p:blipFill>
        <p:spPr>
          <a:xfrm>
            <a:off x="828556" y="2285507"/>
            <a:ext cx="2675612" cy="3467593"/>
          </a:xfrm>
          <a:prstGeom prst="rect">
            <a:avLst/>
          </a:prstGeom>
        </p:spPr>
      </p:pic>
      <p:sp>
        <p:nvSpPr>
          <p:cNvPr id="8" name="Shape 82"/>
          <p:cNvSpPr txBox="1">
            <a:spLocks noGrp="1"/>
          </p:cNvSpPr>
          <p:nvPr>
            <p:ph type="body" idx="1"/>
          </p:nvPr>
        </p:nvSpPr>
        <p:spPr>
          <a:xfrm>
            <a:off x="3187700" y="1811604"/>
            <a:ext cx="5265100" cy="4412100"/>
          </a:xfrm>
          <a:prstGeom prst="rect">
            <a:avLst/>
          </a:prstGeom>
        </p:spPr>
        <p:txBody>
          <a:bodyPr wrap="square" lIns="91425" tIns="91425" rIns="91425" bIns="91425" anchor="t" anchorCtr="0">
            <a:noAutofit/>
          </a:bodyPr>
          <a:lstStyle/>
          <a:p>
            <a:pPr marL="742950" lvl="2" indent="-342900"/>
            <a:endParaRPr lang="it-IT" sz="1800" dirty="0"/>
          </a:p>
          <a:p>
            <a:pPr marL="742950" lvl="2" indent="-342900"/>
            <a:r>
              <a:rPr lang="it-IT" sz="1800" dirty="0" err="1"/>
              <a:t>Crée</a:t>
            </a:r>
            <a:r>
              <a:rPr lang="it-IT" sz="1800" dirty="0"/>
              <a:t> </a:t>
            </a:r>
            <a:r>
              <a:rPr lang="it-IT" sz="1800" b="1" dirty="0"/>
              <a:t>un moment et un </a:t>
            </a:r>
            <a:r>
              <a:rPr lang="it-IT" sz="1800" b="1" dirty="0" err="1"/>
              <a:t>lieu</a:t>
            </a:r>
            <a:r>
              <a:rPr lang="it-IT" sz="1800" b="1" dirty="0"/>
              <a:t> </a:t>
            </a:r>
            <a:r>
              <a:rPr lang="it-IT" sz="1800" dirty="0"/>
              <a:t>pour </a:t>
            </a:r>
            <a:r>
              <a:rPr lang="it-IT" sz="1800" dirty="0" err="1"/>
              <a:t>que</a:t>
            </a:r>
            <a:r>
              <a:rPr lang="it-IT" sz="1800" dirty="0"/>
              <a:t> </a:t>
            </a:r>
            <a:r>
              <a:rPr lang="it-IT" sz="1800" dirty="0" err="1"/>
              <a:t>les</a:t>
            </a:r>
            <a:r>
              <a:rPr lang="it-IT" sz="1800" dirty="0"/>
              <a:t> </a:t>
            </a:r>
            <a:r>
              <a:rPr lang="it-IT" sz="1800" dirty="0" err="1"/>
              <a:t>citoyens</a:t>
            </a:r>
            <a:r>
              <a:rPr lang="it-IT" sz="1800" dirty="0"/>
              <a:t> et le </a:t>
            </a:r>
            <a:r>
              <a:rPr lang="it-IT" sz="1800" dirty="0" err="1"/>
              <a:t>gouvernement</a:t>
            </a:r>
            <a:r>
              <a:rPr lang="it-IT" sz="1800" dirty="0"/>
              <a:t> se </a:t>
            </a:r>
            <a:r>
              <a:rPr lang="it-IT" sz="1800" dirty="0" err="1"/>
              <a:t>réunissent</a:t>
            </a:r>
            <a:r>
              <a:rPr lang="it-IT" sz="1800" dirty="0"/>
              <a:t> pour </a:t>
            </a:r>
            <a:r>
              <a:rPr lang="it-IT" sz="1800" dirty="0" err="1"/>
              <a:t>résoudre</a:t>
            </a:r>
            <a:r>
              <a:rPr lang="it-IT" sz="1800" dirty="0"/>
              <a:t> </a:t>
            </a:r>
            <a:r>
              <a:rPr lang="it-IT" sz="1800" dirty="0" err="1"/>
              <a:t>des</a:t>
            </a:r>
            <a:r>
              <a:rPr lang="it-IT" sz="1800" dirty="0"/>
              <a:t> </a:t>
            </a:r>
            <a:r>
              <a:rPr lang="it-IT" sz="1800" dirty="0" err="1"/>
              <a:t>défis</a:t>
            </a:r>
            <a:r>
              <a:rPr lang="it-IT" sz="1800" dirty="0"/>
              <a:t> </a:t>
            </a:r>
            <a:r>
              <a:rPr lang="it-IT" sz="1800" dirty="0" err="1" smtClean="0"/>
              <a:t>intéressants</a:t>
            </a:r>
            <a:endParaRPr lang="it-IT" sz="1800" dirty="0" smtClean="0"/>
          </a:p>
          <a:p>
            <a:pPr marL="742950" lvl="2" indent="-342900"/>
            <a:endParaRPr lang="it-IT" sz="1800" dirty="0" smtClean="0"/>
          </a:p>
          <a:p>
            <a:pPr marL="742950" lvl="2" indent="-342900"/>
            <a:r>
              <a:rPr lang="it-IT" sz="1800" dirty="0" err="1"/>
              <a:t>Favorise</a:t>
            </a:r>
            <a:r>
              <a:rPr lang="it-IT" sz="1800" dirty="0"/>
              <a:t> l'engagement </a:t>
            </a:r>
            <a:r>
              <a:rPr lang="it-IT" sz="1800" dirty="0" err="1"/>
              <a:t>des</a:t>
            </a:r>
            <a:r>
              <a:rPr lang="it-IT" sz="1800" dirty="0"/>
              <a:t> </a:t>
            </a:r>
            <a:r>
              <a:rPr lang="it-IT" sz="1800" dirty="0" err="1"/>
              <a:t>citoyens</a:t>
            </a:r>
            <a:r>
              <a:rPr lang="it-IT" sz="1800" dirty="0"/>
              <a:t> </a:t>
            </a:r>
            <a:r>
              <a:rPr lang="it-IT" sz="1800" dirty="0" err="1"/>
              <a:t>auprès</a:t>
            </a:r>
            <a:r>
              <a:rPr lang="it-IT" sz="1800" dirty="0"/>
              <a:t> </a:t>
            </a:r>
            <a:r>
              <a:rPr lang="it-IT" sz="1800" dirty="0" err="1"/>
              <a:t>des</a:t>
            </a:r>
            <a:r>
              <a:rPr lang="it-IT" sz="1800" dirty="0"/>
              <a:t> </a:t>
            </a:r>
            <a:r>
              <a:rPr lang="it-IT" sz="1800" dirty="0" err="1"/>
              <a:t>organismes</a:t>
            </a:r>
            <a:r>
              <a:rPr lang="it-IT" sz="1800" dirty="0"/>
              <a:t> </a:t>
            </a:r>
            <a:r>
              <a:rPr lang="it-IT" sz="1800" dirty="0" err="1"/>
              <a:t>gouvernementaux</a:t>
            </a:r>
            <a:r>
              <a:rPr lang="it-IT" sz="1800" dirty="0"/>
              <a:t> </a:t>
            </a:r>
            <a:r>
              <a:rPr lang="it-IT" sz="1800" dirty="0" err="1"/>
              <a:t>locaux</a:t>
            </a:r>
            <a:r>
              <a:rPr lang="it-IT" sz="1800" dirty="0"/>
              <a:t> et </a:t>
            </a:r>
            <a:r>
              <a:rPr lang="it-IT" sz="1800" dirty="0" err="1" smtClean="0"/>
              <a:t>régionaux</a:t>
            </a:r>
            <a:endParaRPr lang="it-IT" sz="1800" dirty="0" smtClean="0"/>
          </a:p>
          <a:p>
            <a:pPr marL="742950" lvl="2" indent="-342900"/>
            <a:endParaRPr lang="it-IT" sz="1800" dirty="0" smtClean="0"/>
          </a:p>
          <a:p>
            <a:pPr marL="742950" lvl="2" indent="-342900"/>
            <a:r>
              <a:rPr lang="it-IT" sz="1800" dirty="0" err="1"/>
              <a:t>Permet</a:t>
            </a:r>
            <a:r>
              <a:rPr lang="it-IT" sz="1800" dirty="0"/>
              <a:t> </a:t>
            </a:r>
            <a:r>
              <a:rPr lang="it-IT" sz="1800" dirty="0" err="1"/>
              <a:t>aux</a:t>
            </a:r>
            <a:r>
              <a:rPr lang="it-IT" sz="1800" dirty="0"/>
              <a:t> </a:t>
            </a:r>
            <a:r>
              <a:rPr lang="it-IT" sz="1800" dirty="0" err="1"/>
              <a:t>citoyens</a:t>
            </a:r>
            <a:r>
              <a:rPr lang="it-IT" sz="1800" dirty="0"/>
              <a:t> de s'</a:t>
            </a:r>
            <a:r>
              <a:rPr lang="it-IT" sz="1800" dirty="0" err="1"/>
              <a:t>impliquer</a:t>
            </a:r>
            <a:r>
              <a:rPr lang="it-IT" sz="1800" dirty="0"/>
              <a:t> </a:t>
            </a:r>
            <a:r>
              <a:rPr lang="it-IT" sz="1800" dirty="0" err="1"/>
              <a:t>dans</a:t>
            </a:r>
            <a:r>
              <a:rPr lang="it-IT" sz="1800" dirty="0"/>
              <a:t> </a:t>
            </a:r>
            <a:r>
              <a:rPr lang="it-IT" sz="1800" dirty="0" err="1"/>
              <a:t>les</a:t>
            </a:r>
            <a:r>
              <a:rPr lang="it-IT" sz="1800" dirty="0"/>
              <a:t> </a:t>
            </a:r>
            <a:r>
              <a:rPr lang="it-IT" sz="1800" dirty="0" err="1"/>
              <a:t>problèmes</a:t>
            </a:r>
            <a:r>
              <a:rPr lang="it-IT" sz="1800" dirty="0"/>
              <a:t> de </a:t>
            </a:r>
            <a:r>
              <a:rPr lang="it-IT" sz="1800" dirty="0" err="1"/>
              <a:t>gouvernance</a:t>
            </a:r>
            <a:r>
              <a:rPr lang="it-IT" sz="1800" dirty="0"/>
              <a:t> en </a:t>
            </a:r>
            <a:r>
              <a:rPr lang="it-IT" sz="1800" dirty="0" err="1"/>
              <a:t>ouvrant</a:t>
            </a:r>
            <a:r>
              <a:rPr lang="it-IT" sz="1800" dirty="0"/>
              <a:t> </a:t>
            </a:r>
            <a:r>
              <a:rPr lang="it-IT" sz="1800" dirty="0" err="1"/>
              <a:t>des</a:t>
            </a:r>
            <a:r>
              <a:rPr lang="it-IT" sz="1800" dirty="0"/>
              <a:t> </a:t>
            </a:r>
            <a:r>
              <a:rPr lang="it-IT" sz="1800" dirty="0" err="1"/>
              <a:t>données</a:t>
            </a:r>
            <a:r>
              <a:rPr lang="it-IT" sz="1800" dirty="0"/>
              <a:t> et en </a:t>
            </a:r>
            <a:r>
              <a:rPr lang="it-IT" sz="1800" dirty="0" err="1"/>
              <a:t>créant</a:t>
            </a:r>
            <a:r>
              <a:rPr lang="it-IT" sz="1800" dirty="0"/>
              <a:t> </a:t>
            </a:r>
            <a:r>
              <a:rPr lang="it-IT" sz="1800" dirty="0" err="1"/>
              <a:t>des</a:t>
            </a:r>
            <a:r>
              <a:rPr lang="it-IT" sz="1800" dirty="0"/>
              <a:t> </a:t>
            </a:r>
            <a:r>
              <a:rPr lang="it-IT" sz="1800" dirty="0" err="1" smtClean="0"/>
              <a:t>défis</a:t>
            </a:r>
            <a:endParaRPr lang="it-IT" sz="1800" dirty="0" smtClean="0"/>
          </a:p>
        </p:txBody>
      </p:sp>
      <p:sp>
        <p:nvSpPr>
          <p:cNvPr id="7" name="Rettangolo 6"/>
          <p:cNvSpPr/>
          <p:nvPr/>
        </p:nvSpPr>
        <p:spPr>
          <a:xfrm>
            <a:off x="828556" y="6062990"/>
            <a:ext cx="4572000" cy="415498"/>
          </a:xfrm>
          <a:prstGeom prst="rect">
            <a:avLst/>
          </a:prstGeom>
        </p:spPr>
        <p:txBody>
          <a:bodyPr>
            <a:spAutoFit/>
          </a:bodyPr>
          <a:lstStyle/>
          <a:p>
            <a:r>
              <a:rPr lang="fr-FR" sz="1050" dirty="0">
                <a:solidFill>
                  <a:srgbClr val="454F5B"/>
                </a:solidFill>
                <a:latin typeface="Montserrat"/>
                <a:ea typeface="Montserrat"/>
                <a:cs typeface="Montserrat"/>
              </a:rPr>
              <a:t>Source: http://</a:t>
            </a:r>
            <a:r>
              <a:rPr lang="fr-FR" sz="1050" dirty="0" err="1">
                <a:solidFill>
                  <a:srgbClr val="454F5B"/>
                </a:solidFill>
                <a:latin typeface="Montserrat"/>
                <a:ea typeface="Montserrat"/>
                <a:cs typeface="Montserrat"/>
                <a:sym typeface="Montserrat"/>
              </a:rPr>
              <a:t>dhmncivichacks.blogspot.it</a:t>
            </a:r>
            <a:r>
              <a:rPr lang="fr-FR" sz="1050" dirty="0">
                <a:solidFill>
                  <a:srgbClr val="454F5B"/>
                </a:solidFill>
                <a:latin typeface="Montserrat"/>
                <a:ea typeface="Montserrat"/>
                <a:cs typeface="Montserrat"/>
                <a:sym typeface="Montserrat"/>
              </a:rPr>
              <a:t>/2015/07/36-benefits-of-civic-hacking.html</a:t>
            </a:r>
          </a:p>
        </p:txBody>
      </p:sp>
    </p:spTree>
    <p:extLst>
      <p:ext uri="{BB962C8B-B14F-4D97-AF65-F5344CB8AC3E}">
        <p14:creationId xmlns:p14="http://schemas.microsoft.com/office/powerpoint/2010/main" val="1089184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fr-FR" sz="12000" dirty="0" smtClean="0">
                <a:solidFill>
                  <a:srgbClr val="FFFFFF"/>
                </a:solidFill>
              </a:rPr>
              <a:t>Merci</a:t>
            </a:r>
            <a:r>
              <a:rPr lang="en" sz="12000" dirty="0" smtClean="0">
                <a:solidFill>
                  <a:srgbClr val="FFFFFF"/>
                </a:solidFill>
              </a:rPr>
              <a:t>!</a:t>
            </a:r>
            <a:endParaRPr lang="en" sz="120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extLst>
      <p:ext uri="{BB962C8B-B14F-4D97-AF65-F5344CB8AC3E}">
        <p14:creationId xmlns:p14="http://schemas.microsoft.com/office/powerpoint/2010/main" val="27112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en" dirty="0" err="1" smtClean="0"/>
              <a:t>Thèm</a:t>
            </a:r>
            <a:r>
              <a:rPr lang="fr-FR" dirty="0" err="1" smtClean="0"/>
              <a:t>atiques</a:t>
            </a:r>
            <a:endParaRPr lang="en" dirty="0"/>
          </a:p>
        </p:txBody>
      </p:sp>
      <p:sp>
        <p:nvSpPr>
          <p:cNvPr id="82"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742950" lvl="2" indent="-342900"/>
            <a:r>
              <a:rPr lang="it-IT" sz="1800" dirty="0" err="1" smtClean="0"/>
              <a:t>Être</a:t>
            </a:r>
            <a:r>
              <a:rPr lang="it-IT" sz="1800" dirty="0" smtClean="0"/>
              <a:t> open-source</a:t>
            </a:r>
            <a:endParaRPr lang="en-US" sz="1800" dirty="0" smtClean="0"/>
          </a:p>
          <a:p>
            <a:pPr marL="742950" lvl="2" indent="-342900"/>
            <a:r>
              <a:rPr lang="en-US" sz="1800" dirty="0" smtClean="0"/>
              <a:t>Les </a:t>
            </a:r>
            <a:r>
              <a:rPr lang="en-US" sz="1800" dirty="0" err="1" smtClean="0"/>
              <a:t>Personnes</a:t>
            </a:r>
            <a:endParaRPr lang="en-US" sz="1800" dirty="0" smtClean="0"/>
          </a:p>
          <a:p>
            <a:pPr marL="742950" lvl="2" indent="-342900"/>
            <a:r>
              <a:rPr lang="en-US" sz="1800" dirty="0" smtClean="0"/>
              <a:t>La </a:t>
            </a:r>
            <a:r>
              <a:rPr lang="en-US" sz="1800" dirty="0" err="1" smtClean="0"/>
              <a:t>Communauté</a:t>
            </a:r>
            <a:endParaRPr lang="en-US" sz="1800" dirty="0"/>
          </a:p>
          <a:p>
            <a:pPr marL="742950" lvl="2" indent="-342900"/>
            <a:r>
              <a:rPr lang="en-US" sz="1800" dirty="0" smtClean="0"/>
              <a:t>Le </a:t>
            </a:r>
            <a:r>
              <a:rPr lang="en-US" sz="1800" dirty="0"/>
              <a:t>droit de </a:t>
            </a:r>
            <a:r>
              <a:rPr lang="en-US" sz="1800" dirty="0" err="1"/>
              <a:t>prendre</a:t>
            </a:r>
            <a:r>
              <a:rPr lang="en-US" sz="1800" dirty="0"/>
              <a:t> </a:t>
            </a:r>
            <a:r>
              <a:rPr lang="en-US" sz="1800" dirty="0" err="1"/>
              <a:t>soin</a:t>
            </a:r>
            <a:r>
              <a:rPr lang="en-US" sz="1800" dirty="0"/>
              <a:t> des </a:t>
            </a:r>
            <a:r>
              <a:rPr lang="en-US" sz="1800" dirty="0" err="1"/>
              <a:t>lieux</a:t>
            </a:r>
            <a:endParaRPr lang="en-US" sz="1800" dirty="0"/>
          </a:p>
          <a:p>
            <a:pPr marL="742950" lvl="2" indent="-342900"/>
            <a:r>
              <a:rPr lang="en-US" sz="1800" dirty="0"/>
              <a:t>L</a:t>
            </a:r>
            <a:r>
              <a:rPr lang="en-US" sz="1800" dirty="0" smtClean="0"/>
              <a:t>es </a:t>
            </a:r>
            <a:r>
              <a:rPr lang="en-US" sz="1800" dirty="0"/>
              <a:t>lectures </a:t>
            </a:r>
            <a:r>
              <a:rPr lang="en-US" sz="1800" dirty="0" err="1"/>
              <a:t>imaginaires</a:t>
            </a:r>
            <a:r>
              <a:rPr lang="en-US" sz="1800" dirty="0"/>
              <a:t> du </a:t>
            </a:r>
            <a:r>
              <a:rPr lang="en-US" sz="1800" dirty="0" err="1" smtClean="0"/>
              <a:t>territoire</a:t>
            </a:r>
            <a:endParaRPr lang="en-US" sz="1800" dirty="0" smtClean="0"/>
          </a:p>
          <a:p>
            <a:pPr marL="742950" lvl="2" indent="-342900"/>
            <a:r>
              <a:rPr lang="en-US" sz="1800" dirty="0" err="1" smtClean="0"/>
              <a:t>L’hacking</a:t>
            </a:r>
            <a:r>
              <a:rPr lang="en-US" sz="1800" dirty="0" smtClean="0"/>
              <a:t> </a:t>
            </a:r>
            <a:r>
              <a:rPr lang="en-US" sz="1800" dirty="0" err="1"/>
              <a:t>civique</a:t>
            </a:r>
            <a:endParaRPr lang="en-US" sz="1800" dirty="0"/>
          </a:p>
          <a:p>
            <a:pPr marL="742950" lvl="2" indent="-342900"/>
            <a:r>
              <a:rPr lang="en-US" sz="1800" dirty="0"/>
              <a:t>Les femmes </a:t>
            </a:r>
            <a:r>
              <a:rPr lang="en-US" sz="1800" dirty="0" err="1"/>
              <a:t>en</a:t>
            </a:r>
            <a:r>
              <a:rPr lang="en-US" sz="1800" dirty="0"/>
              <a:t> </a:t>
            </a:r>
            <a:r>
              <a:rPr lang="en-US" sz="1800" dirty="0" err="1"/>
              <a:t>tant</a:t>
            </a:r>
            <a:r>
              <a:rPr lang="en-US" sz="1800" dirty="0"/>
              <a:t> que </a:t>
            </a:r>
            <a:r>
              <a:rPr lang="en-US" sz="1800" dirty="0" smtClean="0"/>
              <a:t>hacker de la </a:t>
            </a:r>
            <a:r>
              <a:rPr lang="en-US" sz="1800" dirty="0" err="1" smtClean="0"/>
              <a:t>societé</a:t>
            </a:r>
            <a:endParaRPr lang="en-US" sz="1800" dirty="0" smtClean="0"/>
          </a:p>
        </p:txBody>
      </p:sp>
    </p:spTree>
    <p:extLst>
      <p:ext uri="{BB962C8B-B14F-4D97-AF65-F5344CB8AC3E}">
        <p14:creationId xmlns:p14="http://schemas.microsoft.com/office/powerpoint/2010/main" val="1297315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marL="742950" lvl="2" indent="-342900"/>
            <a:r>
              <a:rPr lang="it-IT" dirty="0" err="1" smtClean="0"/>
              <a:t>Être</a:t>
            </a:r>
            <a:r>
              <a:rPr lang="it-IT" dirty="0" smtClean="0"/>
              <a:t> </a:t>
            </a:r>
            <a:r>
              <a:rPr lang="it-IT" dirty="0"/>
              <a:t>open-source</a:t>
            </a:r>
            <a:endParaRPr lang="en-US" dirty="0"/>
          </a:p>
        </p:txBody>
      </p:sp>
      <p:sp>
        <p:nvSpPr>
          <p:cNvPr id="82"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400050" lvl="2">
              <a:buNone/>
            </a:pPr>
            <a:endParaRPr lang="en-US" sz="1800" dirty="0" smtClean="0">
              <a:latin typeface="Arial"/>
              <a:cs typeface="Arial"/>
            </a:endParaRPr>
          </a:p>
          <a:p>
            <a:pPr marL="742950" lvl="2" indent="-342900"/>
            <a:r>
              <a:rPr lang="en-US" sz="1800" dirty="0" err="1" smtClean="0"/>
              <a:t>L’open</a:t>
            </a:r>
            <a:r>
              <a:rPr lang="en-US" sz="1800" dirty="0" smtClean="0"/>
              <a:t>-source </a:t>
            </a:r>
            <a:r>
              <a:rPr lang="en-US" sz="1800" dirty="0" err="1" smtClean="0"/>
              <a:t>est</a:t>
            </a:r>
            <a:r>
              <a:rPr lang="en-US" sz="1800" dirty="0" smtClean="0"/>
              <a:t> </a:t>
            </a:r>
            <a:r>
              <a:rPr lang="en-US" sz="1800" dirty="0" err="1" smtClean="0"/>
              <a:t>une</a:t>
            </a:r>
            <a:r>
              <a:rPr lang="en-US" sz="1800" dirty="0" smtClean="0"/>
              <a:t> culture, </a:t>
            </a:r>
            <a:r>
              <a:rPr lang="en-US" sz="1800" dirty="0" err="1" smtClean="0"/>
              <a:t>une</a:t>
            </a:r>
            <a:r>
              <a:rPr lang="en-US" sz="1800" dirty="0" smtClean="0"/>
              <a:t> attitude</a:t>
            </a:r>
          </a:p>
          <a:p>
            <a:pPr marL="742950" lvl="2" indent="-342900"/>
            <a:endParaRPr lang="en-US" sz="1800" dirty="0"/>
          </a:p>
          <a:p>
            <a:pPr marL="742950" lvl="2" indent="-342900"/>
            <a:r>
              <a:rPr lang="en-US" sz="1800" dirty="0" err="1" smtClean="0"/>
              <a:t>Partager</a:t>
            </a:r>
            <a:r>
              <a:rPr lang="en-US" sz="1800" dirty="0" smtClean="0"/>
              <a:t> </a:t>
            </a:r>
            <a:r>
              <a:rPr lang="en-US" sz="1800" dirty="0" err="1" smtClean="0"/>
              <a:t>savoirs</a:t>
            </a:r>
            <a:r>
              <a:rPr lang="en-US" sz="1800" dirty="0" smtClean="0"/>
              <a:t> et </a:t>
            </a:r>
            <a:r>
              <a:rPr lang="en-US" sz="1800" dirty="0" err="1" smtClean="0"/>
              <a:t>ideés</a:t>
            </a:r>
            <a:endParaRPr lang="en-US" sz="1800" dirty="0" smtClean="0"/>
          </a:p>
          <a:p>
            <a:pPr marL="742950" lvl="2" indent="-342900"/>
            <a:endParaRPr lang="en-US" sz="1800" dirty="0" smtClean="0"/>
          </a:p>
          <a:p>
            <a:pPr marL="742950" lvl="2" indent="-342900"/>
            <a:r>
              <a:rPr lang="en-US" sz="1800" dirty="0" smtClean="0"/>
              <a:t>“</a:t>
            </a:r>
            <a:r>
              <a:rPr lang="en-US" sz="1800" dirty="0" err="1" smtClean="0"/>
              <a:t>innovez</a:t>
            </a:r>
            <a:r>
              <a:rPr lang="en-US" sz="1800" dirty="0" smtClean="0"/>
              <a:t> </a:t>
            </a:r>
            <a:r>
              <a:rPr lang="en-US" sz="1800" dirty="0"/>
              <a:t>et </a:t>
            </a:r>
            <a:r>
              <a:rPr lang="en-US" sz="1800" dirty="0" err="1"/>
              <a:t>ensuite</a:t>
            </a:r>
            <a:r>
              <a:rPr lang="en-US" sz="1800" dirty="0"/>
              <a:t> </a:t>
            </a:r>
            <a:r>
              <a:rPr lang="en-US" sz="1800" dirty="0" err="1" smtClean="0"/>
              <a:t>frottez</a:t>
            </a:r>
            <a:r>
              <a:rPr lang="en-US" sz="1800" dirty="0" smtClean="0"/>
              <a:t>” </a:t>
            </a:r>
            <a:r>
              <a:rPr lang="en-US" sz="1800" dirty="0"/>
              <a:t>(</a:t>
            </a:r>
            <a:r>
              <a:rPr lang="en-US" sz="1800" dirty="0">
                <a:hlinkClick r:id="rId3"/>
              </a:rPr>
              <a:t>Matteo </a:t>
            </a:r>
            <a:r>
              <a:rPr lang="en-US" sz="1800" dirty="0" err="1">
                <a:hlinkClick r:id="rId3"/>
              </a:rPr>
              <a:t>Tempestini</a:t>
            </a:r>
            <a:r>
              <a:rPr lang="en-US" sz="1800" dirty="0"/>
              <a:t>)</a:t>
            </a:r>
          </a:p>
        </p:txBody>
      </p:sp>
    </p:spTree>
    <p:extLst>
      <p:ext uri="{BB962C8B-B14F-4D97-AF65-F5344CB8AC3E}">
        <p14:creationId xmlns:p14="http://schemas.microsoft.com/office/powerpoint/2010/main" val="179038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marL="742950" lvl="2" indent="-342900"/>
            <a:r>
              <a:rPr lang="en-US" dirty="0" smtClean="0"/>
              <a:t>Les </a:t>
            </a:r>
            <a:r>
              <a:rPr lang="en-US" dirty="0" err="1"/>
              <a:t>Personnes</a:t>
            </a:r>
            <a:endParaRPr lang="en-US" dirty="0"/>
          </a:p>
        </p:txBody>
      </p:sp>
      <p:sp>
        <p:nvSpPr>
          <p:cNvPr id="82"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400050" lvl="2">
              <a:buNone/>
            </a:pPr>
            <a:endParaRPr lang="en-US" sz="1800" dirty="0" smtClean="0">
              <a:latin typeface="Arial"/>
              <a:cs typeface="Arial"/>
            </a:endParaRPr>
          </a:p>
          <a:p>
            <a:pPr marL="742950" lvl="2" indent="-342900"/>
            <a:r>
              <a:rPr lang="en-US" sz="1800" dirty="0"/>
              <a:t>Les hackers </a:t>
            </a:r>
            <a:r>
              <a:rPr lang="en-US" sz="1800" dirty="0" err="1"/>
              <a:t>civiques</a:t>
            </a:r>
            <a:r>
              <a:rPr lang="en-US" sz="1800" dirty="0"/>
              <a:t> ne </a:t>
            </a:r>
            <a:r>
              <a:rPr lang="en-US" sz="1800" dirty="0" err="1"/>
              <a:t>sont</a:t>
            </a:r>
            <a:r>
              <a:rPr lang="en-US" sz="1800" dirty="0"/>
              <a:t> pas des </a:t>
            </a:r>
            <a:r>
              <a:rPr lang="en-US" sz="1800" dirty="0" smtClean="0"/>
              <a:t>nerds</a:t>
            </a:r>
          </a:p>
          <a:p>
            <a:pPr marL="742950" lvl="2" indent="-342900"/>
            <a:endParaRPr lang="en-US" sz="1800" dirty="0" smtClean="0">
              <a:latin typeface="Arial"/>
              <a:cs typeface="Arial"/>
            </a:endParaRPr>
          </a:p>
          <a:p>
            <a:pPr marL="742950" lvl="2" indent="-342900"/>
            <a:r>
              <a:rPr lang="en-US" sz="1800" dirty="0"/>
              <a:t>Les hackers </a:t>
            </a:r>
            <a:r>
              <a:rPr lang="en-US" sz="1800" dirty="0" err="1"/>
              <a:t>civiques</a:t>
            </a:r>
            <a:r>
              <a:rPr lang="en-US" sz="1800" dirty="0"/>
              <a:t> </a:t>
            </a:r>
            <a:r>
              <a:rPr lang="en-US" sz="1800" dirty="0" err="1"/>
              <a:t>peuvent</a:t>
            </a:r>
            <a:r>
              <a:rPr lang="en-US" sz="1800" dirty="0"/>
              <a:t> </a:t>
            </a:r>
            <a:r>
              <a:rPr lang="en-US" sz="1800" dirty="0" err="1"/>
              <a:t>être</a:t>
            </a:r>
            <a:r>
              <a:rPr lang="en-US" sz="1800" dirty="0"/>
              <a:t> des </a:t>
            </a:r>
            <a:r>
              <a:rPr lang="en-US" sz="1800" dirty="0" err="1"/>
              <a:t>programmeurs</a:t>
            </a:r>
            <a:r>
              <a:rPr lang="en-US" sz="1800" dirty="0"/>
              <a:t>, des </a:t>
            </a:r>
            <a:r>
              <a:rPr lang="en-US" sz="1800" dirty="0" err="1"/>
              <a:t>concepteurs</a:t>
            </a:r>
            <a:r>
              <a:rPr lang="en-US" sz="1800" dirty="0"/>
              <a:t>, des </a:t>
            </a:r>
            <a:r>
              <a:rPr lang="en-US" sz="1800" dirty="0" err="1"/>
              <a:t>scientifiques</a:t>
            </a:r>
            <a:r>
              <a:rPr lang="en-US" sz="1800" dirty="0"/>
              <a:t> de </a:t>
            </a:r>
            <a:r>
              <a:rPr lang="en-US" sz="1800" dirty="0" err="1"/>
              <a:t>données</a:t>
            </a:r>
            <a:r>
              <a:rPr lang="en-US" sz="1800" dirty="0"/>
              <a:t>, de </a:t>
            </a:r>
            <a:r>
              <a:rPr lang="en-US" sz="1800" dirty="0" err="1"/>
              <a:t>bons</a:t>
            </a:r>
            <a:r>
              <a:rPr lang="en-US" sz="1800" dirty="0"/>
              <a:t> </a:t>
            </a:r>
            <a:r>
              <a:rPr lang="en-US" sz="1800" dirty="0" err="1"/>
              <a:t>communicateurs</a:t>
            </a:r>
            <a:r>
              <a:rPr lang="en-US" sz="1800" dirty="0"/>
              <a:t>, des </a:t>
            </a:r>
            <a:r>
              <a:rPr lang="en-US" sz="1800" dirty="0" err="1"/>
              <a:t>organisateurs</a:t>
            </a:r>
            <a:r>
              <a:rPr lang="en-US" sz="1800" dirty="0"/>
              <a:t> </a:t>
            </a:r>
            <a:r>
              <a:rPr lang="en-US" sz="1800" dirty="0" err="1"/>
              <a:t>civique</a:t>
            </a:r>
            <a:r>
              <a:rPr lang="en-US" sz="1800" dirty="0"/>
              <a:t>, des entrepreneurs, des </a:t>
            </a:r>
            <a:r>
              <a:rPr lang="en-US" sz="1800" dirty="0" err="1"/>
              <a:t>employés</a:t>
            </a:r>
            <a:r>
              <a:rPr lang="en-US" sz="1800" dirty="0"/>
              <a:t> du </a:t>
            </a:r>
            <a:r>
              <a:rPr lang="en-US" sz="1800" dirty="0" err="1"/>
              <a:t>gouvernement</a:t>
            </a:r>
            <a:r>
              <a:rPr lang="en-US" sz="1800" dirty="0"/>
              <a:t>, et </a:t>
            </a:r>
            <a:r>
              <a:rPr lang="en-US" sz="1800" dirty="0" err="1"/>
              <a:t>n'importe</a:t>
            </a:r>
            <a:r>
              <a:rPr lang="en-US" sz="1800" dirty="0"/>
              <a:t> qui </a:t>
            </a:r>
            <a:r>
              <a:rPr lang="en-US" sz="1800" dirty="0" err="1"/>
              <a:t>disposé</a:t>
            </a:r>
            <a:r>
              <a:rPr lang="en-US" sz="1800" dirty="0"/>
              <a:t> </a:t>
            </a:r>
            <a:r>
              <a:rPr lang="en-US" sz="1800" dirty="0" err="1"/>
              <a:t>à</a:t>
            </a:r>
            <a:r>
              <a:rPr lang="en-US" sz="1800" dirty="0"/>
              <a:t> se </a:t>
            </a:r>
            <a:r>
              <a:rPr lang="en-US" sz="1800" dirty="0" err="1"/>
              <a:t>salir</a:t>
            </a:r>
            <a:r>
              <a:rPr lang="en-US" sz="1800" dirty="0"/>
              <a:t> les mains pour </a:t>
            </a:r>
            <a:r>
              <a:rPr lang="en-US" sz="1800" dirty="0" err="1"/>
              <a:t>résoudre</a:t>
            </a:r>
            <a:r>
              <a:rPr lang="en-US" sz="1800" dirty="0"/>
              <a:t> des </a:t>
            </a:r>
            <a:r>
              <a:rPr lang="en-US" sz="1800" dirty="0" err="1"/>
              <a:t>problèmes</a:t>
            </a:r>
            <a:r>
              <a:rPr lang="en-US" sz="1800" dirty="0"/>
              <a:t> (</a:t>
            </a:r>
            <a:r>
              <a:rPr lang="en-US" sz="1800" dirty="0">
                <a:hlinkClick r:id="rId3"/>
              </a:rPr>
              <a:t>https://opengovdata.io/2014/civic-hacking/)</a:t>
            </a:r>
            <a:r>
              <a:rPr lang="en-US" sz="1800" dirty="0"/>
              <a:t> </a:t>
            </a:r>
          </a:p>
          <a:p>
            <a:pPr marL="742950" lvl="2" indent="-342900"/>
            <a:endParaRPr lang="en-US" sz="1800" dirty="0">
              <a:latin typeface="Arial"/>
              <a:cs typeface="Arial"/>
            </a:endParaRPr>
          </a:p>
          <a:p>
            <a:pPr marL="742950" lvl="2" indent="-342900"/>
            <a:r>
              <a:rPr lang="en-US" sz="1800" dirty="0"/>
              <a:t>Les hackers </a:t>
            </a:r>
            <a:r>
              <a:rPr lang="en-US" sz="1800" dirty="0" err="1"/>
              <a:t>civiques</a:t>
            </a:r>
            <a:r>
              <a:rPr lang="en-US" sz="1800" dirty="0"/>
              <a:t> </a:t>
            </a:r>
            <a:r>
              <a:rPr lang="en-US" sz="1800" dirty="0" err="1"/>
              <a:t>peuvent</a:t>
            </a:r>
            <a:r>
              <a:rPr lang="en-US" sz="1800" dirty="0"/>
              <a:t> </a:t>
            </a:r>
            <a:r>
              <a:rPr lang="en-US" sz="1800" dirty="0" err="1"/>
              <a:t>être</a:t>
            </a:r>
            <a:r>
              <a:rPr lang="en-US" sz="1800" dirty="0"/>
              <a:t> </a:t>
            </a:r>
            <a:r>
              <a:rPr lang="en-US" sz="1800" dirty="0" err="1"/>
              <a:t>tous</a:t>
            </a:r>
            <a:r>
              <a:rPr lang="en-US" sz="1800" dirty="0"/>
              <a:t> les </a:t>
            </a:r>
            <a:r>
              <a:rPr lang="en-US" sz="1800" dirty="0" err="1"/>
              <a:t>citoyens</a:t>
            </a:r>
            <a:r>
              <a:rPr lang="en-US" sz="1800" dirty="0"/>
              <a:t> qui </a:t>
            </a:r>
            <a:r>
              <a:rPr lang="en-US" sz="1800" dirty="0" err="1"/>
              <a:t>ont</a:t>
            </a:r>
            <a:r>
              <a:rPr lang="en-US" sz="1800" dirty="0"/>
              <a:t> le </a:t>
            </a:r>
            <a:r>
              <a:rPr lang="en-US" sz="1800" dirty="0" err="1"/>
              <a:t>désir</a:t>
            </a:r>
            <a:r>
              <a:rPr lang="en-US" sz="1800" dirty="0"/>
              <a:t> de </a:t>
            </a:r>
            <a:r>
              <a:rPr lang="en-US" sz="1800" dirty="0" err="1"/>
              <a:t>déclencher</a:t>
            </a:r>
            <a:r>
              <a:rPr lang="en-US" sz="1800" dirty="0"/>
              <a:t> le </a:t>
            </a:r>
            <a:r>
              <a:rPr lang="en-US" sz="1800" dirty="0" err="1"/>
              <a:t>changement</a:t>
            </a:r>
            <a:r>
              <a:rPr lang="en-US" sz="1800" dirty="0"/>
              <a:t> </a:t>
            </a:r>
            <a:r>
              <a:rPr lang="en-US" sz="1800" dirty="0" err="1"/>
              <a:t>contribuant</a:t>
            </a:r>
            <a:r>
              <a:rPr lang="en-US" sz="1800" dirty="0"/>
              <a:t> </a:t>
            </a:r>
            <a:r>
              <a:rPr lang="en-US" sz="1800" dirty="0" err="1"/>
              <a:t>directement</a:t>
            </a:r>
            <a:r>
              <a:rPr lang="en-US" sz="1800" dirty="0"/>
              <a:t> </a:t>
            </a:r>
            <a:r>
              <a:rPr lang="en-US" sz="1800" dirty="0" err="1"/>
              <a:t>à</a:t>
            </a:r>
            <a:r>
              <a:rPr lang="en-US" sz="1800" dirty="0"/>
              <a:t> la vie des </a:t>
            </a:r>
            <a:r>
              <a:rPr lang="en-US" sz="1800" dirty="0" err="1"/>
              <a:t>lieux</a:t>
            </a:r>
            <a:r>
              <a:rPr lang="en-US" sz="1800" dirty="0"/>
              <a:t> </a:t>
            </a:r>
            <a:r>
              <a:rPr lang="en-US" sz="1800" dirty="0" err="1"/>
              <a:t>où</a:t>
            </a:r>
            <a:r>
              <a:rPr lang="en-US" sz="1800" dirty="0"/>
              <a:t> </a:t>
            </a:r>
            <a:r>
              <a:rPr lang="en-US" sz="1800" dirty="0" err="1"/>
              <a:t>ils</a:t>
            </a:r>
            <a:r>
              <a:rPr lang="en-US" sz="1800" dirty="0"/>
              <a:t> </a:t>
            </a:r>
            <a:r>
              <a:rPr lang="en-US" sz="1800" dirty="0" err="1"/>
              <a:t>vivent</a:t>
            </a:r>
            <a:r>
              <a:rPr lang="en-US" sz="1800" dirty="0"/>
              <a:t> (</a:t>
            </a:r>
            <a:r>
              <a:rPr lang="en-US" sz="1800" dirty="0">
                <a:hlinkClick r:id="rId4"/>
              </a:rPr>
              <a:t>Matteo Tempestini</a:t>
            </a:r>
            <a:r>
              <a:rPr lang="en-US" sz="1800" dirty="0"/>
              <a:t>)</a:t>
            </a:r>
          </a:p>
        </p:txBody>
      </p:sp>
    </p:spTree>
    <p:extLst>
      <p:ext uri="{BB962C8B-B14F-4D97-AF65-F5344CB8AC3E}">
        <p14:creationId xmlns:p14="http://schemas.microsoft.com/office/powerpoint/2010/main" val="71201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en-US" dirty="0" err="1" smtClean="0"/>
              <a:t>Différences</a:t>
            </a:r>
            <a:r>
              <a:rPr lang="en-US" dirty="0" smtClean="0"/>
              <a:t> </a:t>
            </a:r>
            <a:r>
              <a:rPr lang="en-US" dirty="0"/>
              <a:t>de </a:t>
            </a:r>
            <a:r>
              <a:rPr lang="en-US" dirty="0" err="1" smtClean="0"/>
              <a:t>personnalité</a:t>
            </a:r>
            <a:r>
              <a:rPr lang="en-US" dirty="0" smtClean="0"/>
              <a:t> </a:t>
            </a:r>
            <a:br>
              <a:rPr lang="en-US" dirty="0" smtClean="0"/>
            </a:br>
            <a:r>
              <a:rPr lang="en-US" dirty="0" smtClean="0"/>
              <a:t>entre les genres</a:t>
            </a:r>
            <a:endParaRPr lang="en" dirty="0"/>
          </a:p>
        </p:txBody>
      </p:sp>
      <p:pic>
        <p:nvPicPr>
          <p:cNvPr id="2" name="Immagine 1"/>
          <p:cNvPicPr>
            <a:picLocks noChangeAspect="1"/>
          </p:cNvPicPr>
          <p:nvPr/>
        </p:nvPicPr>
        <p:blipFill>
          <a:blip r:embed="rId3"/>
          <a:stretch>
            <a:fillRect/>
          </a:stretch>
        </p:blipFill>
        <p:spPr>
          <a:xfrm>
            <a:off x="691200" y="1930400"/>
            <a:ext cx="3657600" cy="4521200"/>
          </a:xfrm>
          <a:prstGeom prst="rect">
            <a:avLst/>
          </a:prstGeom>
        </p:spPr>
      </p:pic>
      <p:sp>
        <p:nvSpPr>
          <p:cNvPr id="7" name="Shape 82"/>
          <p:cNvSpPr txBox="1">
            <a:spLocks noGrp="1"/>
          </p:cNvSpPr>
          <p:nvPr>
            <p:ph type="body" idx="1"/>
          </p:nvPr>
        </p:nvSpPr>
        <p:spPr>
          <a:xfrm>
            <a:off x="4457700" y="1811604"/>
            <a:ext cx="3995100" cy="4412100"/>
          </a:xfrm>
          <a:prstGeom prst="rect">
            <a:avLst/>
          </a:prstGeom>
        </p:spPr>
        <p:txBody>
          <a:bodyPr wrap="square" lIns="91425" tIns="91425" rIns="91425" bIns="91425" anchor="t" anchorCtr="0">
            <a:noAutofit/>
          </a:bodyPr>
          <a:lstStyle/>
          <a:p>
            <a:pPr marL="400050" lvl="2">
              <a:buNone/>
            </a:pPr>
            <a:endParaRPr lang="en-US" sz="1800" dirty="0" smtClean="0">
              <a:latin typeface="Arial"/>
              <a:cs typeface="Arial"/>
            </a:endParaRPr>
          </a:p>
          <a:p>
            <a:pPr marL="742950" lvl="2" indent="-342900"/>
            <a:r>
              <a:rPr lang="it-IT" sz="1800" dirty="0" err="1" smtClean="0"/>
              <a:t>Les</a:t>
            </a:r>
            <a:r>
              <a:rPr lang="it-IT" sz="1800" dirty="0" smtClean="0"/>
              <a:t> </a:t>
            </a:r>
            <a:r>
              <a:rPr lang="it-IT" sz="1800" b="1" dirty="0"/>
              <a:t>femmes</a:t>
            </a:r>
            <a:r>
              <a:rPr lang="it-IT" sz="1800" dirty="0"/>
              <a:t> </a:t>
            </a:r>
            <a:r>
              <a:rPr lang="it-IT" sz="1800" dirty="0" err="1"/>
              <a:t>ont</a:t>
            </a:r>
            <a:r>
              <a:rPr lang="it-IT" sz="1800" dirty="0"/>
              <a:t> </a:t>
            </a:r>
            <a:r>
              <a:rPr lang="it-IT" sz="1800" dirty="0" err="1"/>
              <a:t>obtenu</a:t>
            </a:r>
            <a:r>
              <a:rPr lang="it-IT" sz="1800" dirty="0"/>
              <a:t> </a:t>
            </a:r>
            <a:r>
              <a:rPr lang="it-IT" sz="1800" dirty="0" err="1"/>
              <a:t>des</a:t>
            </a:r>
            <a:r>
              <a:rPr lang="it-IT" sz="1800" dirty="0"/>
              <a:t> </a:t>
            </a:r>
            <a:r>
              <a:rPr lang="it-IT" sz="1800" dirty="0" err="1"/>
              <a:t>scores</a:t>
            </a:r>
            <a:r>
              <a:rPr lang="it-IT" sz="1800" dirty="0"/>
              <a:t> </a:t>
            </a:r>
            <a:r>
              <a:rPr lang="it-IT" sz="1800" dirty="0" err="1"/>
              <a:t>beaucoup</a:t>
            </a:r>
            <a:r>
              <a:rPr lang="it-IT" sz="1800" dirty="0"/>
              <a:t> plus </a:t>
            </a:r>
            <a:r>
              <a:rPr lang="it-IT" sz="1800" dirty="0" err="1"/>
              <a:t>élevés</a:t>
            </a:r>
            <a:r>
              <a:rPr lang="it-IT" sz="1800" dirty="0"/>
              <a:t> </a:t>
            </a:r>
            <a:r>
              <a:rPr lang="it-IT" sz="1800" dirty="0" err="1"/>
              <a:t>que</a:t>
            </a:r>
            <a:r>
              <a:rPr lang="it-IT" sz="1800" dirty="0"/>
              <a:t> </a:t>
            </a:r>
            <a:r>
              <a:rPr lang="it-IT" sz="1800" dirty="0" err="1"/>
              <a:t>les</a:t>
            </a:r>
            <a:r>
              <a:rPr lang="it-IT" sz="1800" dirty="0"/>
              <a:t> </a:t>
            </a:r>
            <a:r>
              <a:rPr lang="it-IT" sz="1800" dirty="0" err="1"/>
              <a:t>hommes</a:t>
            </a:r>
            <a:r>
              <a:rPr lang="it-IT" sz="1800" dirty="0"/>
              <a:t> en </a:t>
            </a:r>
            <a:r>
              <a:rPr lang="it-IT" sz="1800" b="1" dirty="0" err="1"/>
              <a:t>sensibilité</a:t>
            </a:r>
            <a:r>
              <a:rPr lang="it-IT" sz="1800" dirty="0"/>
              <a:t>, </a:t>
            </a:r>
            <a:r>
              <a:rPr lang="it-IT" sz="1800" b="1" dirty="0" err="1"/>
              <a:t>chaleur</a:t>
            </a:r>
            <a:r>
              <a:rPr lang="it-IT" sz="1800" dirty="0"/>
              <a:t> et </a:t>
            </a:r>
            <a:r>
              <a:rPr lang="it-IT" sz="1800" b="1" dirty="0" err="1" smtClean="0"/>
              <a:t>appréhension</a:t>
            </a:r>
            <a:endParaRPr lang="it-IT" sz="1800" b="1" dirty="0" smtClean="0"/>
          </a:p>
          <a:p>
            <a:pPr marL="742950" lvl="2" indent="-342900"/>
            <a:endParaRPr lang="it-IT" sz="1800" dirty="0" smtClean="0"/>
          </a:p>
          <a:p>
            <a:pPr marL="742950" lvl="2" indent="-342900"/>
            <a:r>
              <a:rPr lang="it-IT" sz="1800" dirty="0" err="1" smtClean="0"/>
              <a:t>Les</a:t>
            </a:r>
            <a:r>
              <a:rPr lang="it-IT" sz="1800" dirty="0" smtClean="0"/>
              <a:t> </a:t>
            </a:r>
            <a:r>
              <a:rPr lang="it-IT" sz="1800" b="1" dirty="0" err="1"/>
              <a:t>hommes</a:t>
            </a:r>
            <a:r>
              <a:rPr lang="it-IT" sz="1800" dirty="0"/>
              <a:t> </a:t>
            </a:r>
            <a:r>
              <a:rPr lang="it-IT" sz="1800" dirty="0" err="1"/>
              <a:t>ont</a:t>
            </a:r>
            <a:r>
              <a:rPr lang="it-IT" sz="1800" dirty="0"/>
              <a:t> </a:t>
            </a:r>
            <a:r>
              <a:rPr lang="it-IT" sz="1800" dirty="0" err="1"/>
              <a:t>obtenu</a:t>
            </a:r>
            <a:r>
              <a:rPr lang="it-IT" sz="1800" dirty="0"/>
              <a:t> </a:t>
            </a:r>
            <a:r>
              <a:rPr lang="it-IT" sz="1800" dirty="0" err="1"/>
              <a:t>des</a:t>
            </a:r>
            <a:r>
              <a:rPr lang="it-IT" sz="1800" dirty="0"/>
              <a:t> </a:t>
            </a:r>
            <a:r>
              <a:rPr lang="it-IT" sz="1800" dirty="0" err="1"/>
              <a:t>scores</a:t>
            </a:r>
            <a:r>
              <a:rPr lang="it-IT" sz="1800" dirty="0"/>
              <a:t> </a:t>
            </a:r>
            <a:r>
              <a:rPr lang="it-IT" sz="1800" dirty="0" err="1"/>
              <a:t>supérieurs</a:t>
            </a:r>
            <a:r>
              <a:rPr lang="it-IT" sz="1800" dirty="0"/>
              <a:t> à </a:t>
            </a:r>
            <a:r>
              <a:rPr lang="it-IT" sz="1800" dirty="0" err="1"/>
              <a:t>ceux</a:t>
            </a:r>
            <a:r>
              <a:rPr lang="it-IT" sz="1800" dirty="0"/>
              <a:t> </a:t>
            </a:r>
            <a:r>
              <a:rPr lang="it-IT" sz="1800" dirty="0" err="1"/>
              <a:t>des</a:t>
            </a:r>
            <a:r>
              <a:rPr lang="it-IT" sz="1800" dirty="0"/>
              <a:t> femmes en </a:t>
            </a:r>
            <a:r>
              <a:rPr lang="it-IT" sz="1800" b="1" dirty="0" err="1"/>
              <a:t>stabilité</a:t>
            </a:r>
            <a:r>
              <a:rPr lang="it-IT" sz="1800" b="1" dirty="0"/>
              <a:t> </a:t>
            </a:r>
            <a:r>
              <a:rPr lang="it-IT" sz="1800" b="1" dirty="0" err="1"/>
              <a:t>émotionnelle</a:t>
            </a:r>
            <a:r>
              <a:rPr lang="it-IT" sz="1800" dirty="0"/>
              <a:t>, </a:t>
            </a:r>
            <a:r>
              <a:rPr lang="it-IT" sz="1800" b="1" dirty="0"/>
              <a:t>position dominante</a:t>
            </a:r>
            <a:r>
              <a:rPr lang="it-IT" sz="1800" dirty="0"/>
              <a:t>, </a:t>
            </a:r>
            <a:r>
              <a:rPr lang="it-IT" sz="1800" b="1" dirty="0" err="1"/>
              <a:t>conscience</a:t>
            </a:r>
            <a:r>
              <a:rPr lang="it-IT" sz="1800" b="1" dirty="0"/>
              <a:t> de la </a:t>
            </a:r>
            <a:r>
              <a:rPr lang="it-IT" sz="1800" b="1" dirty="0" err="1"/>
              <a:t>règle</a:t>
            </a:r>
            <a:r>
              <a:rPr lang="it-IT" sz="1800" b="1" dirty="0"/>
              <a:t> </a:t>
            </a:r>
            <a:r>
              <a:rPr lang="it-IT" sz="1800" dirty="0"/>
              <a:t>et </a:t>
            </a:r>
            <a:r>
              <a:rPr lang="it-IT" sz="1800" b="1" dirty="0" err="1"/>
              <a:t>vigilance</a:t>
            </a:r>
            <a:r>
              <a:rPr lang="it-IT" sz="1800" dirty="0"/>
              <a:t>.</a:t>
            </a:r>
            <a:endParaRPr lang="fr-FR" sz="1800" dirty="0"/>
          </a:p>
          <a:p>
            <a:pPr marL="742950" lvl="2" indent="-342900"/>
            <a:endParaRPr lang="en-US" sz="1800" dirty="0"/>
          </a:p>
        </p:txBody>
      </p:sp>
    </p:spTree>
    <p:extLst>
      <p:ext uri="{BB962C8B-B14F-4D97-AF65-F5344CB8AC3E}">
        <p14:creationId xmlns:p14="http://schemas.microsoft.com/office/powerpoint/2010/main" val="461473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marL="742950" lvl="2" indent="-342900"/>
            <a:r>
              <a:rPr lang="en-US" sz="3200" dirty="0"/>
              <a:t>La </a:t>
            </a:r>
            <a:r>
              <a:rPr lang="en-US" sz="3200" dirty="0" err="1"/>
              <a:t>Communauté</a:t>
            </a:r>
            <a:endParaRPr lang="en-US" sz="3200"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2133600"/>
            <a:ext cx="4864100" cy="3987800"/>
          </a:xfrm>
          <a:prstGeom prst="rect">
            <a:avLst/>
          </a:prstGeom>
        </p:spPr>
      </p:pic>
      <p:sp>
        <p:nvSpPr>
          <p:cNvPr id="11" name="Shape 82"/>
          <p:cNvSpPr txBox="1">
            <a:spLocks noGrp="1"/>
          </p:cNvSpPr>
          <p:nvPr>
            <p:ph type="body" idx="1"/>
          </p:nvPr>
        </p:nvSpPr>
        <p:spPr>
          <a:xfrm>
            <a:off x="4027623" y="1595000"/>
            <a:ext cx="5076553" cy="4412100"/>
          </a:xfrm>
          <a:prstGeom prst="rect">
            <a:avLst/>
          </a:prstGeom>
        </p:spPr>
        <p:txBody>
          <a:bodyPr wrap="square" lIns="91425" tIns="91425" rIns="91425" bIns="91425" anchor="t" anchorCtr="0">
            <a:noAutofit/>
          </a:bodyPr>
          <a:lstStyle/>
          <a:p>
            <a:pPr marL="742950" lvl="2" indent="-342900"/>
            <a:r>
              <a:rPr lang="fr-FR" sz="1800" smtClean="0"/>
              <a:t>c'est </a:t>
            </a:r>
            <a:r>
              <a:rPr lang="fr-FR" sz="1800" dirty="0"/>
              <a:t>la communauté qui fait la différence, pas le réseau web</a:t>
            </a:r>
          </a:p>
          <a:p>
            <a:pPr marL="742950" lvl="2" indent="-342900"/>
            <a:endParaRPr lang="en-US" sz="1800" dirty="0"/>
          </a:p>
        </p:txBody>
      </p:sp>
    </p:spTree>
    <p:extLst>
      <p:ext uri="{BB962C8B-B14F-4D97-AF65-F5344CB8AC3E}">
        <p14:creationId xmlns:p14="http://schemas.microsoft.com/office/powerpoint/2010/main" val="98239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2" algn="l" rtl="0"/>
            <a:r>
              <a:rPr lang="en-US" dirty="0" smtClean="0"/>
              <a:t>Lectures </a:t>
            </a:r>
            <a:r>
              <a:rPr lang="en-US" dirty="0" err="1"/>
              <a:t>imaginaires</a:t>
            </a:r>
            <a:r>
              <a:rPr lang="en-US" dirty="0"/>
              <a:t> </a:t>
            </a:r>
            <a:r>
              <a:rPr lang="en-US" dirty="0" smtClean="0"/>
              <a:t/>
            </a:r>
            <a:br>
              <a:rPr lang="en-US" dirty="0" smtClean="0"/>
            </a:br>
            <a:r>
              <a:rPr lang="en-US" dirty="0" smtClean="0"/>
              <a:t>du </a:t>
            </a:r>
            <a:r>
              <a:rPr lang="en-US" dirty="0" err="1" smtClean="0"/>
              <a:t>territoire</a:t>
            </a:r>
            <a:endParaRPr lang="en"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875" y="1692328"/>
            <a:ext cx="5876925" cy="3886200"/>
          </a:xfrm>
          <a:prstGeom prst="rect">
            <a:avLst/>
          </a:prstGeom>
        </p:spPr>
      </p:pic>
      <p:sp>
        <p:nvSpPr>
          <p:cNvPr id="4" name="Shape 82"/>
          <p:cNvSpPr txBox="1">
            <a:spLocks noGrp="1"/>
          </p:cNvSpPr>
          <p:nvPr>
            <p:ph type="body" idx="1"/>
          </p:nvPr>
        </p:nvSpPr>
        <p:spPr>
          <a:xfrm>
            <a:off x="309965" y="2540861"/>
            <a:ext cx="2154265" cy="428572"/>
          </a:xfrm>
          <a:prstGeom prst="rect">
            <a:avLst/>
          </a:prstGeom>
        </p:spPr>
        <p:txBody>
          <a:bodyPr wrap="square" lIns="91425" tIns="91425" rIns="91425" bIns="91425" anchor="t" anchorCtr="0">
            <a:noAutofit/>
          </a:bodyPr>
          <a:lstStyle/>
          <a:p>
            <a:pPr marL="400050" lvl="2">
              <a:buNone/>
            </a:pPr>
            <a:r>
              <a:rPr lang="fr-FR" sz="1800" dirty="0" smtClean="0"/>
              <a:t>c'est notre </a:t>
            </a:r>
            <a:r>
              <a:rPr lang="fr-FR" sz="1800" smtClean="0"/>
              <a:t>droit d’imaginer </a:t>
            </a:r>
            <a:r>
              <a:rPr lang="fr-FR" sz="1800" dirty="0" smtClean="0"/>
              <a:t>des lectures alternatifs du territoire et de nos villes</a:t>
            </a:r>
            <a:endParaRPr lang="fr-FR" sz="1800" dirty="0"/>
          </a:p>
          <a:p>
            <a:pPr marL="742950" lvl="2" indent="-342900"/>
            <a:endParaRPr lang="en-US" sz="1800" dirty="0"/>
          </a:p>
        </p:txBody>
      </p:sp>
    </p:spTree>
    <p:extLst>
      <p:ext uri="{BB962C8B-B14F-4D97-AF65-F5344CB8AC3E}">
        <p14:creationId xmlns:p14="http://schemas.microsoft.com/office/powerpoint/2010/main" val="106087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2" algn="l" rtl="0"/>
            <a:r>
              <a:rPr lang="en-US" dirty="0" err="1" smtClean="0"/>
              <a:t>L’hacking</a:t>
            </a:r>
            <a:r>
              <a:rPr lang="en-US" dirty="0" smtClean="0"/>
              <a:t> </a:t>
            </a:r>
            <a:r>
              <a:rPr lang="en-US" dirty="0" err="1" smtClean="0"/>
              <a:t>civique</a:t>
            </a:r>
            <a:endParaRPr lang="en" dirty="0"/>
          </a:p>
        </p:txBody>
      </p:sp>
      <p:sp>
        <p:nvSpPr>
          <p:cNvPr id="7"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742950" lvl="2" indent="-342900"/>
            <a:endParaRPr lang="it-IT" sz="1800" dirty="0"/>
          </a:p>
          <a:p>
            <a:pPr marL="742950" lvl="2" indent="-342900"/>
            <a:r>
              <a:rPr lang="it-IT" sz="1800" dirty="0" err="1"/>
              <a:t>C</a:t>
            </a:r>
            <a:r>
              <a:rPr lang="it-IT" sz="1800" dirty="0" err="1" smtClean="0"/>
              <a:t>itoyennes</a:t>
            </a:r>
            <a:r>
              <a:rPr lang="it-IT" sz="1800" dirty="0" smtClean="0"/>
              <a:t> qui </a:t>
            </a:r>
            <a:r>
              <a:rPr lang="it-IT" sz="1800" dirty="0" err="1" smtClean="0"/>
              <a:t>travaillent</a:t>
            </a:r>
            <a:r>
              <a:rPr lang="it-IT" sz="1800" dirty="0" smtClean="0"/>
              <a:t> </a:t>
            </a:r>
            <a:r>
              <a:rPr lang="it-IT" sz="1800" dirty="0"/>
              <a:t>ensemble </a:t>
            </a:r>
            <a:r>
              <a:rPr lang="it-IT" sz="1800" dirty="0" smtClean="0"/>
              <a:t>et </a:t>
            </a:r>
            <a:r>
              <a:rPr lang="it-IT" sz="1800" dirty="0"/>
              <a:t>de </a:t>
            </a:r>
            <a:r>
              <a:rPr lang="it-IT" sz="1800" dirty="0" err="1"/>
              <a:t>manière</a:t>
            </a:r>
            <a:r>
              <a:rPr lang="it-IT" sz="1800" dirty="0"/>
              <a:t> </a:t>
            </a:r>
            <a:r>
              <a:rPr lang="it-IT" sz="1800" dirty="0" err="1"/>
              <a:t>créative</a:t>
            </a:r>
            <a:r>
              <a:rPr lang="it-IT" sz="1800" dirty="0"/>
              <a:t> pour </a:t>
            </a:r>
            <a:r>
              <a:rPr lang="it-IT" sz="1800" dirty="0" err="1"/>
              <a:t>rendre</a:t>
            </a:r>
            <a:r>
              <a:rPr lang="it-IT" sz="1800" dirty="0"/>
              <a:t> </a:t>
            </a:r>
            <a:r>
              <a:rPr lang="it-IT" sz="1800" dirty="0" err="1"/>
              <a:t>leurs</a:t>
            </a:r>
            <a:r>
              <a:rPr lang="it-IT" sz="1800" dirty="0"/>
              <a:t> </a:t>
            </a:r>
            <a:r>
              <a:rPr lang="it-IT" sz="1800" dirty="0" err="1"/>
              <a:t>villes</a:t>
            </a:r>
            <a:r>
              <a:rPr lang="it-IT" sz="1800" dirty="0"/>
              <a:t> </a:t>
            </a:r>
            <a:r>
              <a:rPr lang="it-IT" sz="1800" dirty="0" err="1" smtClean="0"/>
              <a:t>des</a:t>
            </a:r>
            <a:r>
              <a:rPr lang="it-IT" sz="1800" dirty="0" smtClean="0"/>
              <a:t> </a:t>
            </a:r>
            <a:r>
              <a:rPr lang="it-IT" sz="1800" dirty="0" err="1" smtClean="0"/>
              <a:t>endroits</a:t>
            </a:r>
            <a:r>
              <a:rPr lang="it-IT" sz="1800" dirty="0" smtClean="0"/>
              <a:t> </a:t>
            </a:r>
            <a:r>
              <a:rPr lang="it-IT" sz="1800" dirty="0" err="1" smtClean="0"/>
              <a:t>meilleures</a:t>
            </a:r>
            <a:r>
              <a:rPr lang="it-IT" sz="1800" dirty="0" smtClean="0"/>
              <a:t> </a:t>
            </a:r>
            <a:r>
              <a:rPr lang="it-IT" sz="1800" dirty="0"/>
              <a:t>pour tout le </a:t>
            </a:r>
            <a:r>
              <a:rPr lang="it-IT" sz="1800" dirty="0" smtClean="0"/>
              <a:t>monde</a:t>
            </a:r>
          </a:p>
          <a:p>
            <a:pPr marL="742950" lvl="2" indent="-342900"/>
            <a:endParaRPr lang="it-IT" sz="1800" dirty="0"/>
          </a:p>
          <a:p>
            <a:pPr marL="742950" lvl="2" indent="-342900"/>
            <a:r>
              <a:rPr lang="it-IT" sz="1800" dirty="0"/>
              <a:t>Il n'est </a:t>
            </a:r>
            <a:r>
              <a:rPr lang="it-IT" sz="1800" dirty="0" err="1"/>
              <a:t>pas</a:t>
            </a:r>
            <a:r>
              <a:rPr lang="it-IT" sz="1800" dirty="0"/>
              <a:t> </a:t>
            </a:r>
            <a:r>
              <a:rPr lang="it-IT" sz="1800" dirty="0" err="1"/>
              <a:t>uniquement</a:t>
            </a:r>
            <a:r>
              <a:rPr lang="it-IT" sz="1800" dirty="0"/>
              <a:t> </a:t>
            </a:r>
            <a:r>
              <a:rPr lang="it-IT" sz="1800" dirty="0" err="1"/>
              <a:t>mis</a:t>
            </a:r>
            <a:r>
              <a:rPr lang="it-IT" sz="1800" dirty="0"/>
              <a:t> en </a:t>
            </a:r>
            <a:r>
              <a:rPr lang="it-IT" sz="1800" dirty="0" err="1"/>
              <a:t>œuvre</a:t>
            </a:r>
            <a:r>
              <a:rPr lang="it-IT" sz="1800" dirty="0"/>
              <a:t> par le </a:t>
            </a:r>
            <a:r>
              <a:rPr lang="it-IT" sz="1800" dirty="0" err="1"/>
              <a:t>biais</a:t>
            </a:r>
            <a:r>
              <a:rPr lang="it-IT" sz="1800" dirty="0"/>
              <a:t> de la </a:t>
            </a:r>
            <a:r>
              <a:rPr lang="it-IT" sz="1800" dirty="0" err="1" smtClean="0"/>
              <a:t>technologie</a:t>
            </a:r>
            <a:r>
              <a:rPr lang="it-IT" sz="1800" dirty="0" smtClean="0"/>
              <a:t> mais </a:t>
            </a:r>
          </a:p>
          <a:p>
            <a:pPr marL="742950" lvl="2" indent="-342900"/>
            <a:endParaRPr lang="it-IT" sz="1800" dirty="0" smtClean="0"/>
          </a:p>
          <a:p>
            <a:pPr marL="742950" lvl="2" indent="-342900"/>
            <a:r>
              <a:rPr lang="it-IT" sz="1800" dirty="0" smtClean="0"/>
              <a:t>Le </a:t>
            </a:r>
            <a:r>
              <a:rPr lang="it-IT" sz="1800" dirty="0"/>
              <a:t>Web 2.0 a </a:t>
            </a:r>
            <a:r>
              <a:rPr lang="it-IT" sz="1800" dirty="0" err="1"/>
              <a:t>multiplié</a:t>
            </a:r>
            <a:r>
              <a:rPr lang="it-IT" sz="1800" dirty="0"/>
              <a:t> </a:t>
            </a:r>
            <a:r>
              <a:rPr lang="it-IT" sz="1800" dirty="0" err="1"/>
              <a:t>les</a:t>
            </a:r>
            <a:r>
              <a:rPr lang="it-IT" sz="1800" dirty="0"/>
              <a:t> </a:t>
            </a:r>
            <a:r>
              <a:rPr lang="it-IT" sz="1800" dirty="0" err="1"/>
              <a:t>possibilités</a:t>
            </a:r>
            <a:r>
              <a:rPr lang="it-IT" sz="1800" dirty="0"/>
              <a:t> de </a:t>
            </a:r>
            <a:r>
              <a:rPr lang="it-IT" sz="1800" dirty="0" err="1"/>
              <a:t>connectivité</a:t>
            </a:r>
            <a:r>
              <a:rPr lang="it-IT" sz="1800" dirty="0"/>
              <a:t> sociale et de </a:t>
            </a:r>
            <a:r>
              <a:rPr lang="it-IT" sz="1800" dirty="0" err="1"/>
              <a:t>crowdsourcing</a:t>
            </a:r>
            <a:r>
              <a:rPr lang="it-IT" sz="1800" dirty="0"/>
              <a:t>, ce qui a </a:t>
            </a:r>
            <a:r>
              <a:rPr lang="it-IT" sz="1800" dirty="0" err="1"/>
              <a:t>multiplié</a:t>
            </a:r>
            <a:r>
              <a:rPr lang="it-IT" sz="1800" dirty="0"/>
              <a:t> </a:t>
            </a:r>
            <a:r>
              <a:rPr lang="it-IT" sz="1800" dirty="0" err="1"/>
              <a:t>les</a:t>
            </a:r>
            <a:r>
              <a:rPr lang="it-IT" sz="1800" dirty="0"/>
              <a:t> </a:t>
            </a:r>
            <a:r>
              <a:rPr lang="it-IT" sz="1800" dirty="0" err="1"/>
              <a:t>possibilités</a:t>
            </a:r>
            <a:r>
              <a:rPr lang="it-IT" sz="1800" dirty="0"/>
              <a:t> de </a:t>
            </a:r>
            <a:r>
              <a:rPr lang="it-IT" sz="1800" dirty="0" err="1"/>
              <a:t>collaboration</a:t>
            </a:r>
            <a:r>
              <a:rPr lang="it-IT" sz="1800" dirty="0"/>
              <a:t> </a:t>
            </a:r>
            <a:r>
              <a:rPr lang="it-IT" sz="1800" dirty="0" err="1"/>
              <a:t>entre</a:t>
            </a:r>
            <a:r>
              <a:rPr lang="it-IT" sz="1800" dirty="0"/>
              <a:t> </a:t>
            </a:r>
            <a:r>
              <a:rPr lang="it-IT" sz="1800" dirty="0" err="1"/>
              <a:t>les</a:t>
            </a:r>
            <a:r>
              <a:rPr lang="it-IT" sz="1800" dirty="0"/>
              <a:t> </a:t>
            </a:r>
            <a:r>
              <a:rPr lang="it-IT" sz="1800" dirty="0" err="1"/>
              <a:t>gouvernements</a:t>
            </a:r>
            <a:r>
              <a:rPr lang="it-IT" sz="1800" dirty="0"/>
              <a:t> et </a:t>
            </a:r>
            <a:r>
              <a:rPr lang="it-IT" sz="1800" dirty="0" err="1" smtClean="0"/>
              <a:t>les</a:t>
            </a:r>
            <a:r>
              <a:rPr lang="it-IT" sz="1800" dirty="0" smtClean="0"/>
              <a:t> </a:t>
            </a:r>
            <a:r>
              <a:rPr lang="it-IT" sz="1800" dirty="0" err="1" smtClean="0"/>
              <a:t>citoyennes</a:t>
            </a:r>
            <a:endParaRPr lang="en-US" sz="1800" dirty="0"/>
          </a:p>
        </p:txBody>
      </p:sp>
    </p:spTree>
    <p:extLst>
      <p:ext uri="{BB962C8B-B14F-4D97-AF65-F5344CB8AC3E}">
        <p14:creationId xmlns:p14="http://schemas.microsoft.com/office/powerpoint/2010/main" val="207638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2" algn="l" rtl="0"/>
            <a:r>
              <a:rPr lang="en-US" sz="3200" dirty="0" smtClean="0"/>
              <a:t>Les </a:t>
            </a:r>
            <a:r>
              <a:rPr lang="en-US" sz="3200" dirty="0"/>
              <a:t>femmes </a:t>
            </a:r>
            <a:r>
              <a:rPr lang="en-US" sz="3200" dirty="0" smtClean="0"/>
              <a:t>hacker </a:t>
            </a:r>
            <a:br>
              <a:rPr lang="en-US" sz="3200" dirty="0" smtClean="0"/>
            </a:br>
            <a:r>
              <a:rPr lang="en-US" sz="3200" dirty="0" smtClean="0"/>
              <a:t>de </a:t>
            </a:r>
            <a:r>
              <a:rPr lang="en-US" sz="3200" dirty="0"/>
              <a:t>la </a:t>
            </a:r>
            <a:r>
              <a:rPr lang="en-US" sz="3200" dirty="0" err="1" smtClean="0"/>
              <a:t>societé</a:t>
            </a:r>
            <a:r>
              <a:rPr lang="en-US" sz="3200" dirty="0" smtClean="0"/>
              <a:t> (1)</a:t>
            </a:r>
            <a:endParaRPr lang="en"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37" y="2897117"/>
            <a:ext cx="4125463" cy="1628388"/>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121" y="4860699"/>
            <a:ext cx="6569957" cy="1269823"/>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870829"/>
            <a:ext cx="2960446" cy="1026288"/>
          </a:xfrm>
          <a:prstGeom prst="rect">
            <a:avLst/>
          </a:prstGeom>
        </p:spPr>
      </p:pic>
    </p:spTree>
    <p:extLst>
      <p:ext uri="{BB962C8B-B14F-4D97-AF65-F5344CB8AC3E}">
        <p14:creationId xmlns:p14="http://schemas.microsoft.com/office/powerpoint/2010/main" val="102834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4149</TotalTime>
  <Words>1341</Words>
  <Application>Microsoft Macintosh PowerPoint</Application>
  <PresentationFormat>Presentazione su schermo (4:3)</PresentationFormat>
  <Paragraphs>82</Paragraphs>
  <Slides>11</Slides>
  <Notes>11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Montserrat</vt:lpstr>
      <vt:lpstr>Arial</vt:lpstr>
      <vt:lpstr>EngagePowerpoint Template</vt:lpstr>
      <vt:lpstr>L’hacking civique  et l'engagement des citoyens pour une société meilleure</vt:lpstr>
      <vt:lpstr>Thèmatiques</vt:lpstr>
      <vt:lpstr>Être open-source</vt:lpstr>
      <vt:lpstr>Les Personnes</vt:lpstr>
      <vt:lpstr>Différences de personnalité  entre les genres</vt:lpstr>
      <vt:lpstr>La Communauté</vt:lpstr>
      <vt:lpstr>Lectures imaginaires  du territoire</vt:lpstr>
      <vt:lpstr>L’hacking civique</vt:lpstr>
      <vt:lpstr>Les femmes hacker  de la societé (1)</vt:lpstr>
      <vt:lpstr>Les femmes hacker  de la societé (2)</vt:lpstr>
      <vt:lpstr>Merci!</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52</cp:revision>
  <dcterms:created xsi:type="dcterms:W3CDTF">2017-10-31T19:33:55Z</dcterms:created>
  <dcterms:modified xsi:type="dcterms:W3CDTF">2018-10-14T14:30:02Z</dcterms:modified>
</cp:coreProperties>
</file>