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9"/>
  </p:notesMasterIdLst>
  <p:sldIdLst>
    <p:sldId id="256" r:id="rId2"/>
    <p:sldId id="264" r:id="rId3"/>
    <p:sldId id="285" r:id="rId4"/>
    <p:sldId id="260" r:id="rId5"/>
    <p:sldId id="289" r:id="rId6"/>
    <p:sldId id="275" r:id="rId7"/>
    <p:sldId id="290" r:id="rId8"/>
    <p:sldId id="291" r:id="rId9"/>
    <p:sldId id="286" r:id="rId10"/>
    <p:sldId id="292" r:id="rId11"/>
    <p:sldId id="294" r:id="rId12"/>
    <p:sldId id="295" r:id="rId13"/>
    <p:sldId id="287" r:id="rId14"/>
    <p:sldId id="288" r:id="rId15"/>
    <p:sldId id="296" r:id="rId16"/>
    <p:sldId id="298" r:id="rId17"/>
    <p:sldId id="274"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71" autoAdjust="0"/>
  </p:normalViewPr>
  <p:slideViewPr>
    <p:cSldViewPr snapToGrid="0" snapToObjects="1">
      <p:cViewPr>
        <p:scale>
          <a:sx n="70" d="100"/>
          <a:sy n="70" d="100"/>
        </p:scale>
        <p:origin x="-240" y="-280"/>
      </p:cViewPr>
      <p:guideLst>
        <p:guide orient="horz" pos="2160"/>
        <p:guide pos="2880"/>
      </p:guideLst>
    </p:cSldViewPr>
  </p:slideViewPr>
  <p:notesTextViewPr>
    <p:cViewPr>
      <p:scale>
        <a:sx n="100" d="100"/>
        <a:sy n="100" d="100"/>
      </p:scale>
      <p:origin x="0" y="176"/>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This resource aims to provide ideas and generate discussion on how migrants and migrant communities can use various media forms to share their stories and opinions. It encourages individuals to consider what are the existing media forms of our era, both in their traditional and new online forms. It briefly explains what community media is and </a:t>
            </a:r>
            <a:r>
              <a:rPr lang="en-GB" sz="1100" kern="1200" smtClean="0">
                <a:solidFill>
                  <a:schemeClr val="tx1"/>
                </a:solidFill>
                <a:effectLst/>
                <a:latin typeface="+mn-lt"/>
                <a:ea typeface="+mn-ea"/>
                <a:cs typeface="+mn-cs"/>
              </a:rPr>
              <a:t>provides </a:t>
            </a:r>
            <a:r>
              <a:rPr lang="en-GB" sz="1100" kern="1200" smtClean="0">
                <a:solidFill>
                  <a:schemeClr val="tx1"/>
                </a:solidFill>
                <a:effectLst/>
                <a:latin typeface="+mn-lt"/>
                <a:ea typeface="+mn-ea"/>
                <a:cs typeface="+mn-cs"/>
              </a:rPr>
              <a:t>examples. </a:t>
            </a:r>
            <a:r>
              <a:rPr lang="en-GB" sz="1100" kern="1200" dirty="0" smtClean="0">
                <a:solidFill>
                  <a:schemeClr val="tx1"/>
                </a:solidFill>
                <a:effectLst/>
                <a:latin typeface="+mn-lt"/>
                <a:ea typeface="+mn-ea"/>
                <a:cs typeface="+mn-cs"/>
              </a:rPr>
              <a:t>It then invites migrants to reflect on what available opportunities exist in their communities to share their stories and design ideas on how they can use these opportunities or create new ones.</a:t>
            </a:r>
            <a:endParaRPr lang="en-US" sz="1100" kern="1200" dirty="0" smtClean="0">
              <a:solidFill>
                <a:schemeClr val="tx1"/>
              </a:solidFill>
              <a:effectLst/>
              <a:latin typeface="+mn-lt"/>
              <a:ea typeface="+mn-ea"/>
              <a:cs typeface="+mn-cs"/>
            </a:endParaRPr>
          </a:p>
          <a:p>
            <a:pPr lvl="0">
              <a:spcBef>
                <a:spcPts val="0"/>
              </a:spcBef>
              <a:buNone/>
            </a:pP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err="1" smtClean="0">
                <a:solidFill>
                  <a:schemeClr val="tx1"/>
                </a:solidFill>
                <a:effectLst/>
                <a:latin typeface="+mn-lt"/>
                <a:ea typeface="+mn-ea"/>
                <a:cs typeface="+mn-cs"/>
              </a:rPr>
              <a:t>Shedia</a:t>
            </a:r>
            <a:r>
              <a:rPr lang="en-GB" sz="1100" kern="1200" dirty="0" smtClean="0">
                <a:solidFill>
                  <a:schemeClr val="tx1"/>
                </a:solidFill>
                <a:effectLst/>
                <a:latin typeface="+mn-lt"/>
                <a:ea typeface="+mn-ea"/>
                <a:cs typeface="+mn-cs"/>
              </a:rPr>
              <a:t> – the street paper for the homeless of Athens.</a:t>
            </a:r>
            <a:endParaRPr lang="en-US"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a:buNone/>
            </a:pPr>
            <a:r>
              <a:rPr lang="en-GB" sz="1100" kern="1200" dirty="0" err="1" smtClean="0">
                <a:solidFill>
                  <a:schemeClr val="tx1"/>
                </a:solidFill>
                <a:effectLst/>
                <a:latin typeface="+mn-lt"/>
                <a:ea typeface="+mn-ea"/>
                <a:cs typeface="+mn-cs"/>
              </a:rPr>
              <a:t>Shedia</a:t>
            </a:r>
            <a:r>
              <a:rPr lang="en-GB" sz="1100" kern="1200" dirty="0" smtClean="0">
                <a:solidFill>
                  <a:schemeClr val="tx1"/>
                </a:solidFill>
                <a:effectLst/>
                <a:latin typeface="+mn-lt"/>
                <a:ea typeface="+mn-ea"/>
                <a:cs typeface="+mn-cs"/>
              </a:rPr>
              <a:t>, which in </a:t>
            </a:r>
            <a:r>
              <a:rPr lang="en-GB" sz="1100" kern="1200" dirty="0" err="1" smtClean="0">
                <a:solidFill>
                  <a:schemeClr val="tx1"/>
                </a:solidFill>
                <a:effectLst/>
                <a:latin typeface="+mn-lt"/>
                <a:ea typeface="+mn-ea"/>
                <a:cs typeface="+mn-cs"/>
              </a:rPr>
              <a:t>greek</a:t>
            </a:r>
            <a:r>
              <a:rPr lang="en-GB" sz="1100" kern="1200" dirty="0" smtClean="0">
                <a:solidFill>
                  <a:schemeClr val="tx1"/>
                </a:solidFill>
                <a:effectLst/>
                <a:latin typeface="+mn-lt"/>
                <a:ea typeface="+mn-ea"/>
                <a:cs typeface="+mn-cs"/>
              </a:rPr>
              <a:t> means “Raft” is a the first and only street paper in Greece. It is not sold in the usual selling places, rather it is solely sold in the streets of Athens or Thessaloniki by accredited vendors. At its launch, it had 70 accredited vendors. Each vendor initially received 10 issues for free, which he could sell for 4 euros each. That was their initial capital. With that money, he could buy more issues of </a:t>
            </a:r>
            <a:r>
              <a:rPr lang="en-GB" sz="1100" kern="1200" dirty="0" err="1" smtClean="0">
                <a:solidFill>
                  <a:schemeClr val="tx1"/>
                </a:solidFill>
                <a:effectLst/>
                <a:latin typeface="+mn-lt"/>
                <a:ea typeface="+mn-ea"/>
                <a:cs typeface="+mn-cs"/>
              </a:rPr>
              <a:t>shedia</a:t>
            </a:r>
            <a:r>
              <a:rPr lang="en-GB" sz="1100" kern="1200" dirty="0" smtClean="0">
                <a:solidFill>
                  <a:schemeClr val="tx1"/>
                </a:solidFill>
                <a:effectLst/>
                <a:latin typeface="+mn-lt"/>
                <a:ea typeface="+mn-ea"/>
                <a:cs typeface="+mn-cs"/>
              </a:rPr>
              <a:t> at 2.5 euros each and re-sell them, therefore creating his own micro-enterprise and earning a small dignified living. At the forefront of this initiative fighting poverty, marginalisation, isolation and social exclusion.</a:t>
            </a:r>
            <a:endParaRPr lang="en-US" sz="11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IE" noProof="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smtClean="0">
                <a:solidFill>
                  <a:schemeClr val="tx1"/>
                </a:solidFill>
                <a:effectLst/>
                <a:latin typeface="+mn-lt"/>
                <a:ea typeface="+mn-ea"/>
                <a:cs typeface="+mn-cs"/>
              </a:rPr>
              <a:t>Street papers / magazines to support the homeless exist in at least 41 countries across the world. In many cases, homeless persons are not only the magazine vendors, but they also take part in its production and writing the content of the magazine. The street paper offers them the opportunity to acquire new skills and to share their views and experiences with their society.</a:t>
            </a:r>
          </a:p>
          <a:p>
            <a:pPr>
              <a:buNone/>
            </a:pPr>
            <a:endParaRPr lang="en-US" sz="1100" kern="1200" dirty="0" smtClean="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sz="1100" kern="1200" dirty="0" smtClean="0">
                <a:solidFill>
                  <a:schemeClr val="tx1"/>
                </a:solidFill>
                <a:effectLst/>
                <a:latin typeface="+mn-lt"/>
                <a:ea typeface="+mn-ea"/>
                <a:cs typeface="+mn-cs"/>
              </a:rPr>
              <a:t>Read the following passage from an interview with the Project Manager of the “Radio for Refugees” project. </a:t>
            </a:r>
          </a:p>
          <a:p>
            <a:pPr lvl="0">
              <a:spcBef>
                <a:spcPts val="0"/>
              </a:spcBef>
              <a:buNone/>
            </a:pPr>
            <a:endParaRPr lang="en-GB" dirty="0" smtClean="0"/>
          </a:p>
          <a:p>
            <a:pPr>
              <a:buNone/>
            </a:pPr>
            <a:r>
              <a:rPr lang="en-US" sz="1100" i="1" kern="1200" dirty="0" smtClean="0">
                <a:solidFill>
                  <a:schemeClr val="tx1"/>
                </a:solidFill>
                <a:effectLst/>
                <a:latin typeface="+mn-lt"/>
                <a:ea typeface="+mn-ea"/>
                <a:cs typeface="+mn-cs"/>
              </a:rPr>
              <a:t>“how do you make someone independent? ... it’s by gradually giving them control over the process and giving them the space to experiment and so now on a Wednesday morning you have Joyce getting there at 9 -9.30, she’s already taken the kids to the </a:t>
            </a:r>
            <a:r>
              <a:rPr lang="en-US" sz="1100" i="1" kern="1200" dirty="0" err="1" smtClean="0">
                <a:solidFill>
                  <a:schemeClr val="tx1"/>
                </a:solidFill>
                <a:effectLst/>
                <a:latin typeface="+mn-lt"/>
                <a:ea typeface="+mn-ea"/>
                <a:cs typeface="+mn-cs"/>
              </a:rPr>
              <a:t>childminder</a:t>
            </a:r>
            <a:r>
              <a:rPr lang="en-US" sz="1100" i="1" kern="1200" dirty="0" smtClean="0">
                <a:solidFill>
                  <a:schemeClr val="tx1"/>
                </a:solidFill>
                <a:effectLst/>
                <a:latin typeface="+mn-lt"/>
                <a:ea typeface="+mn-ea"/>
                <a:cs typeface="+mn-cs"/>
              </a:rPr>
              <a:t>, she jumps on the Internet starts looking for news, reads her emails. (...), </a:t>
            </a:r>
            <a:r>
              <a:rPr lang="en-US" sz="1100" i="1" kern="1200" dirty="0" err="1" smtClean="0">
                <a:solidFill>
                  <a:schemeClr val="tx1"/>
                </a:solidFill>
                <a:effectLst/>
                <a:latin typeface="+mn-lt"/>
                <a:ea typeface="+mn-ea"/>
                <a:cs typeface="+mn-cs"/>
              </a:rPr>
              <a:t>Ameneh’s</a:t>
            </a:r>
            <a:r>
              <a:rPr lang="en-US" sz="1100" i="1" kern="1200" dirty="0" smtClean="0">
                <a:solidFill>
                  <a:schemeClr val="tx1"/>
                </a:solidFill>
                <a:effectLst/>
                <a:latin typeface="+mn-lt"/>
                <a:ea typeface="+mn-ea"/>
                <a:cs typeface="+mn-cs"/>
              </a:rPr>
              <a:t> gone off and done an interview at Zion Arts Centre, caught the bus by herself, comes back and does the editing. And suppose if you contrast that to the first couple of weeks when you saw them come into the room and </a:t>
            </a:r>
            <a:r>
              <a:rPr lang="en-US" sz="1100" i="1" kern="1200" dirty="0" err="1" smtClean="0">
                <a:solidFill>
                  <a:schemeClr val="tx1"/>
                </a:solidFill>
                <a:effectLst/>
                <a:latin typeface="+mn-lt"/>
                <a:ea typeface="+mn-ea"/>
                <a:cs typeface="+mn-cs"/>
              </a:rPr>
              <a:t>Ameneh</a:t>
            </a:r>
            <a:r>
              <a:rPr lang="en-US" sz="1100" i="1" kern="1200" dirty="0" smtClean="0">
                <a:solidFill>
                  <a:schemeClr val="tx1"/>
                </a:solidFill>
                <a:effectLst/>
                <a:latin typeface="+mn-lt"/>
                <a:ea typeface="+mn-ea"/>
                <a:cs typeface="+mn-cs"/>
              </a:rPr>
              <a:t> had been here for 2 or 3 years and hadn’t caught a bus, Joyce had never used a computer, she wanted me to go to the nursery with her </a:t>
            </a:r>
            <a:r>
              <a:rPr lang="en-US" sz="1100" i="1" kern="1200" dirty="0" err="1" smtClean="0">
                <a:solidFill>
                  <a:schemeClr val="tx1"/>
                </a:solidFill>
                <a:effectLst/>
                <a:latin typeface="+mn-lt"/>
                <a:ea typeface="+mn-ea"/>
                <a:cs typeface="+mn-cs"/>
              </a:rPr>
              <a:t>cos</a:t>
            </a:r>
            <a:r>
              <a:rPr lang="en-US" sz="1100" i="1" kern="1200" dirty="0" smtClean="0">
                <a:solidFill>
                  <a:schemeClr val="tx1"/>
                </a:solidFill>
                <a:effectLst/>
                <a:latin typeface="+mn-lt"/>
                <a:ea typeface="+mn-ea"/>
                <a:cs typeface="+mn-cs"/>
              </a:rPr>
              <a:t> she was worried they wouldn’t understand her English and now she’ll jump on the phone and talk ...the self-confidence and the independence...”</a:t>
            </a:r>
            <a:endParaRPr lang="en-US"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Project Manager, “Radio for Refugees” taken from “Spaces of Inclusion”, Council of Europe Report (2018).</a:t>
            </a:r>
          </a:p>
          <a:p>
            <a:pPr lvl="0">
              <a:spcBef>
                <a:spcPts val="0"/>
              </a:spcBef>
              <a:buNone/>
            </a:pPr>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Consider the following questions:</a:t>
            </a:r>
            <a:endParaRPr lang="en-US" sz="1100" kern="1200" dirty="0" smtClean="0">
              <a:solidFill>
                <a:schemeClr val="tx1"/>
              </a:solidFill>
              <a:effectLst/>
              <a:latin typeface="+mn-lt"/>
              <a:ea typeface="+mn-ea"/>
              <a:cs typeface="+mn-cs"/>
            </a:endParaRPr>
          </a:p>
          <a:p>
            <a:pPr lvl="0">
              <a:buNone/>
            </a:pPr>
            <a:r>
              <a:rPr lang="en-GB" sz="1100" kern="1200" dirty="0" smtClean="0">
                <a:solidFill>
                  <a:schemeClr val="tx1"/>
                </a:solidFill>
                <a:effectLst/>
                <a:latin typeface="+mn-lt"/>
                <a:ea typeface="+mn-ea"/>
                <a:cs typeface="+mn-cs"/>
              </a:rPr>
              <a:t>- What has been the importance of the “Radio for Refugees” project? How did it impact the refugees that were involved?</a:t>
            </a:r>
            <a:endParaRPr lang="en-US" sz="1100" kern="1200" dirty="0" smtClean="0">
              <a:solidFill>
                <a:schemeClr val="tx1"/>
              </a:solidFill>
              <a:effectLst/>
              <a:latin typeface="+mn-lt"/>
              <a:ea typeface="+mn-ea"/>
              <a:cs typeface="+mn-cs"/>
            </a:endParaRPr>
          </a:p>
          <a:p>
            <a:pPr marL="171450" lvl="0" indent="-171450">
              <a:buFontTx/>
              <a:buChar char="-"/>
            </a:pPr>
            <a:r>
              <a:rPr lang="en-GB" sz="1100" kern="1200" dirty="0" smtClean="0">
                <a:solidFill>
                  <a:schemeClr val="tx1"/>
                </a:solidFill>
                <a:effectLst/>
                <a:latin typeface="+mn-lt"/>
                <a:ea typeface="+mn-ea"/>
                <a:cs typeface="+mn-cs"/>
              </a:rPr>
              <a:t>What were the roles and responsibilities of these two refugees? </a:t>
            </a:r>
          </a:p>
          <a:p>
            <a:pPr marL="171450" lvl="0" indent="-171450">
              <a:buFontTx/>
              <a:buChar char="-"/>
            </a:pPr>
            <a:r>
              <a:rPr lang="en-GB" sz="1100" kern="1200" dirty="0" smtClean="0">
                <a:solidFill>
                  <a:schemeClr val="tx1"/>
                </a:solidFill>
                <a:effectLst/>
                <a:latin typeface="+mn-lt"/>
                <a:ea typeface="+mn-ea"/>
                <a:cs typeface="+mn-cs"/>
              </a:rPr>
              <a:t>Can you think of other roles that someone can have in a community media outlet? </a:t>
            </a:r>
            <a:endParaRPr lang="en-US" sz="1100" kern="1200" dirty="0" smtClean="0">
              <a:solidFill>
                <a:schemeClr val="tx1"/>
              </a:solidFill>
              <a:effectLst/>
              <a:latin typeface="+mn-lt"/>
              <a:ea typeface="+mn-ea"/>
              <a:cs typeface="+mn-cs"/>
            </a:endParaRPr>
          </a:p>
          <a:p>
            <a:pPr lvl="0">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What community media can be used by your community?</a:t>
            </a:r>
            <a:endParaRPr lang="en-US"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In small groups or as an individual, can you think of a community media that you can use to give voice to your community and share your views, experiences and talents with the society where you live?</a:t>
            </a:r>
            <a:endParaRPr lang="en-US" sz="1100" kern="1200" dirty="0" smtClean="0">
              <a:solidFill>
                <a:schemeClr val="tx1"/>
              </a:solidFill>
              <a:effectLst/>
              <a:latin typeface="+mn-lt"/>
              <a:ea typeface="+mn-ea"/>
              <a:cs typeface="+mn-cs"/>
            </a:endParaRPr>
          </a:p>
          <a:p>
            <a:pPr lvl="0">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indent="0">
              <a:buFont typeface="Arial"/>
              <a:buNone/>
            </a:pPr>
            <a:r>
              <a:rPr lang="en-GB" sz="1100" kern="1200" dirty="0" smtClean="0">
                <a:solidFill>
                  <a:schemeClr val="tx1"/>
                </a:solidFill>
                <a:effectLst/>
                <a:latin typeface="+mn-lt"/>
                <a:ea typeface="+mn-ea"/>
                <a:cs typeface="+mn-cs"/>
              </a:rPr>
              <a:t>With your group, design an action plan to create your own community media. You can consider questions such as:</a:t>
            </a:r>
            <a:endParaRPr lang="en-US" sz="1100" kern="1200" dirty="0" smtClean="0">
              <a:solidFill>
                <a:schemeClr val="tx1"/>
              </a:solidFill>
              <a:effectLst/>
              <a:latin typeface="+mn-lt"/>
              <a:ea typeface="+mn-ea"/>
              <a:cs typeface="+mn-cs"/>
            </a:endParaRPr>
          </a:p>
          <a:p>
            <a:pPr marL="171450" lvl="0" indent="-171450">
              <a:buFont typeface="Arial"/>
              <a:buChar char="•"/>
            </a:pPr>
            <a:r>
              <a:rPr lang="en-GB" sz="1100" kern="1200" dirty="0" smtClean="0">
                <a:solidFill>
                  <a:schemeClr val="tx1"/>
                </a:solidFill>
                <a:effectLst/>
                <a:latin typeface="+mn-lt"/>
                <a:ea typeface="+mn-ea"/>
                <a:cs typeface="+mn-cs"/>
              </a:rPr>
              <a:t>What type of media would be the most suitable for your community to share your message?</a:t>
            </a:r>
            <a:endParaRPr lang="en-US" sz="1100" kern="1200" dirty="0" smtClean="0">
              <a:solidFill>
                <a:schemeClr val="tx1"/>
              </a:solidFill>
              <a:effectLst/>
              <a:latin typeface="+mn-lt"/>
              <a:ea typeface="+mn-ea"/>
              <a:cs typeface="+mn-cs"/>
            </a:endParaRPr>
          </a:p>
          <a:p>
            <a:pPr marL="171450" lvl="0" indent="-171450">
              <a:buFont typeface="Arial"/>
              <a:buChar char="•"/>
            </a:pPr>
            <a:r>
              <a:rPr lang="en-GB" sz="1100" kern="1200" dirty="0" smtClean="0">
                <a:solidFill>
                  <a:schemeClr val="tx1"/>
                </a:solidFill>
                <a:effectLst/>
                <a:latin typeface="+mn-lt"/>
                <a:ea typeface="+mn-ea"/>
                <a:cs typeface="+mn-cs"/>
              </a:rPr>
              <a:t>What forms of expression would you prefer using? (written articles, writing your stories or experiences, writing your opinion, using photos, video </a:t>
            </a:r>
            <a:r>
              <a:rPr lang="en-GB" sz="1100" kern="1200" dirty="0" err="1" smtClean="0">
                <a:solidFill>
                  <a:schemeClr val="tx1"/>
                </a:solidFill>
                <a:effectLst/>
                <a:latin typeface="+mn-lt"/>
                <a:ea typeface="+mn-ea"/>
                <a:cs typeface="+mn-cs"/>
              </a:rPr>
              <a:t>etc</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171450" lvl="0" indent="-171450">
              <a:buFont typeface="Arial"/>
              <a:buChar char="•"/>
            </a:pPr>
            <a:r>
              <a:rPr lang="en-GB" sz="1100" kern="1200" dirty="0" smtClean="0">
                <a:solidFill>
                  <a:schemeClr val="tx1"/>
                </a:solidFill>
                <a:effectLst/>
                <a:latin typeface="+mn-lt"/>
                <a:ea typeface="+mn-ea"/>
                <a:cs typeface="+mn-cs"/>
              </a:rPr>
              <a:t>What will be your target audience?</a:t>
            </a:r>
            <a:endParaRPr lang="en-US" sz="1100" kern="1200" dirty="0" smtClean="0">
              <a:solidFill>
                <a:schemeClr val="tx1"/>
              </a:solidFill>
              <a:effectLst/>
              <a:latin typeface="+mn-lt"/>
              <a:ea typeface="+mn-ea"/>
              <a:cs typeface="+mn-cs"/>
            </a:endParaRPr>
          </a:p>
          <a:p>
            <a:pPr marL="171450" lvl="0" indent="-171450">
              <a:buFont typeface="Arial"/>
              <a:buChar char="•"/>
            </a:pPr>
            <a:r>
              <a:rPr lang="en-GB" sz="1100" kern="1200" dirty="0" smtClean="0">
                <a:solidFill>
                  <a:schemeClr val="tx1"/>
                </a:solidFill>
                <a:effectLst/>
                <a:latin typeface="+mn-lt"/>
                <a:ea typeface="+mn-ea"/>
                <a:cs typeface="+mn-cs"/>
              </a:rPr>
              <a:t>How can you produce the content and media?</a:t>
            </a:r>
            <a:endParaRPr lang="en-US" sz="1100" kern="1200" dirty="0" smtClean="0">
              <a:solidFill>
                <a:schemeClr val="tx1"/>
              </a:solidFill>
              <a:effectLst/>
              <a:latin typeface="+mn-lt"/>
              <a:ea typeface="+mn-ea"/>
              <a:cs typeface="+mn-cs"/>
            </a:endParaRPr>
          </a:p>
          <a:p>
            <a:pPr marL="171450" lvl="0" indent="-171450">
              <a:buFont typeface="Arial"/>
              <a:buChar char="•"/>
            </a:pPr>
            <a:r>
              <a:rPr lang="en-GB" sz="1100" kern="1200" dirty="0" smtClean="0">
                <a:solidFill>
                  <a:schemeClr val="tx1"/>
                </a:solidFill>
                <a:effectLst/>
                <a:latin typeface="+mn-lt"/>
                <a:ea typeface="+mn-ea"/>
                <a:cs typeface="+mn-cs"/>
              </a:rPr>
              <a:t>How will you distribute it?</a:t>
            </a:r>
            <a:endParaRPr lang="en-US" sz="1100" kern="1200" dirty="0" smtClean="0">
              <a:solidFill>
                <a:schemeClr val="tx1"/>
              </a:solidFill>
              <a:effectLst/>
              <a:latin typeface="+mn-lt"/>
              <a:ea typeface="+mn-ea"/>
              <a:cs typeface="+mn-cs"/>
            </a:endParaRPr>
          </a:p>
          <a:p>
            <a:pPr marL="171450" lvl="0" indent="-171450">
              <a:buFont typeface="Arial"/>
              <a:buChar char="•"/>
            </a:pPr>
            <a:r>
              <a:rPr lang="en-GB" sz="1100" kern="1200" dirty="0" smtClean="0">
                <a:solidFill>
                  <a:schemeClr val="tx1"/>
                </a:solidFill>
                <a:effectLst/>
                <a:latin typeface="+mn-lt"/>
                <a:ea typeface="+mn-ea"/>
                <a:cs typeface="+mn-cs"/>
              </a:rPr>
              <a:t>Is there any cost associated? How could you find these resources?</a:t>
            </a:r>
            <a:endParaRPr lang="en-US" sz="1100" kern="1200" dirty="0" smtClean="0">
              <a:solidFill>
                <a:schemeClr val="tx1"/>
              </a:solidFill>
              <a:effectLst/>
              <a:latin typeface="+mn-lt"/>
              <a:ea typeface="+mn-ea"/>
              <a:cs typeface="+mn-cs"/>
            </a:endParaRPr>
          </a:p>
          <a:p>
            <a:pPr marL="0" lvl="0" indent="0">
              <a:spcBef>
                <a:spcPts val="0"/>
              </a:spcBef>
              <a:buFont typeface="Arial"/>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If you would like to learn more about community media and their role in </a:t>
            </a:r>
            <a:r>
              <a:rPr lang="en-GB" sz="1100" kern="1200" dirty="0" err="1" smtClean="0">
                <a:solidFill>
                  <a:schemeClr val="tx1"/>
                </a:solidFill>
                <a:effectLst/>
                <a:latin typeface="+mn-lt"/>
                <a:ea typeface="+mn-ea"/>
                <a:cs typeface="+mn-cs"/>
              </a:rPr>
              <a:t>amplyfing</a:t>
            </a:r>
            <a:r>
              <a:rPr lang="en-GB" sz="1100" kern="1200" dirty="0" smtClean="0">
                <a:solidFill>
                  <a:schemeClr val="tx1"/>
                </a:solidFill>
                <a:effectLst/>
                <a:latin typeface="+mn-lt"/>
                <a:ea typeface="+mn-ea"/>
                <a:cs typeface="+mn-cs"/>
              </a:rPr>
              <a:t> the voice of marginalised groups, you can check out some of these resources.</a:t>
            </a:r>
            <a:endParaRPr lang="en-US" sz="1100" kern="1200" dirty="0" smtClean="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Each person has a story to tell. Across Europe, millions of persons, EU and non-EU nationals have migrated to different countries seeking for a better future. Non-EU migrants arriving in Europe do so for a variety of reasons. Migration in Europe is not a new phenomenon. </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However, with the war in Syria and the mass movement of Syrian refugees, the issue of migration attracted a lot of attention from national and international media. They frequently report on the numbers of arrivals, the dangerous crossing of desperate migrants and refugees across the Mediterranean, the problems this migration creates to European countries and the various policies of the European Union and Member States to manage migration. Yet, these news are usually not aiming to inform migrants themselves, nor do they bring to the public discussion the views and opinions of migrants and refugees. These makes migrants and refugees excluded from a discussion that directly concerns them. </a:t>
            </a:r>
            <a:endParaRPr lang="en-US"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smtClean="0">
                <a:solidFill>
                  <a:schemeClr val="tx1"/>
                </a:solidFill>
                <a:effectLst/>
                <a:latin typeface="+mn-lt"/>
                <a:ea typeface="+mn-ea"/>
                <a:cs typeface="+mn-cs"/>
              </a:rPr>
              <a:t>Community media can be an alternative to empower migrants and refugees and offer them a platform to share their experiences, views and opinions, therefore amplifying their voices.</a:t>
            </a:r>
          </a:p>
          <a:p>
            <a:pPr>
              <a:buNone/>
            </a:pPr>
            <a:endParaRPr lang="en-US"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What is Community Media? It is </a:t>
            </a:r>
          </a:p>
          <a:p>
            <a:pPr>
              <a:buNone/>
            </a:pPr>
            <a:endParaRPr lang="en-US" sz="1100" kern="1200" dirty="0" smtClean="0">
              <a:solidFill>
                <a:schemeClr val="tx1"/>
              </a:solidFill>
              <a:effectLst/>
              <a:latin typeface="+mn-lt"/>
              <a:ea typeface="+mn-ea"/>
              <a:cs typeface="+mn-cs"/>
            </a:endParaRPr>
          </a:p>
          <a:p>
            <a:pPr>
              <a:buNone/>
            </a:pPr>
            <a:r>
              <a:rPr lang="en-GB" sz="1100" b="1" i="1" kern="1200" dirty="0" smtClean="0">
                <a:solidFill>
                  <a:schemeClr val="tx1"/>
                </a:solidFill>
                <a:effectLst/>
                <a:latin typeface="+mn-lt"/>
                <a:ea typeface="+mn-ea"/>
                <a:cs typeface="+mn-cs"/>
              </a:rPr>
              <a:t>“Media for the Community – by the Community”</a:t>
            </a:r>
          </a:p>
          <a:p>
            <a:pPr>
              <a:buNone/>
            </a:pPr>
            <a:endParaRPr lang="en-GB" sz="1100" b="1"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Community media are local, independent not-for-profit media which provide access to training, production and distribution facilities for various groups and communities that are under-represented in the mainstream media. All members of the community are welcome and encouraged to participate in all aspects of the production. From content development to distribution, they offer a voice to </a:t>
            </a:r>
            <a:r>
              <a:rPr lang="en-US" sz="1100" kern="1200" dirty="0" err="1" smtClean="0">
                <a:solidFill>
                  <a:schemeClr val="tx1"/>
                </a:solidFill>
                <a:effectLst/>
                <a:latin typeface="+mn-lt"/>
                <a:ea typeface="+mn-ea"/>
                <a:cs typeface="+mn-cs"/>
              </a:rPr>
              <a:t>marginalised</a:t>
            </a:r>
            <a:r>
              <a:rPr lang="en-US" sz="1100" kern="1200" dirty="0" smtClean="0">
                <a:solidFill>
                  <a:schemeClr val="tx1"/>
                </a:solidFill>
                <a:effectLst/>
                <a:latin typeface="+mn-lt"/>
                <a:ea typeface="+mn-ea"/>
                <a:cs typeface="+mn-cs"/>
              </a:rPr>
              <a:t> groups and contribute to community development, social inclusion and intercultural dialogue. </a:t>
            </a:r>
          </a:p>
          <a:p>
            <a:pPr>
              <a:buNone/>
            </a:pPr>
            <a:endParaRPr lang="en-US" sz="1100" kern="1200" dirty="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According to the </a:t>
            </a:r>
            <a:r>
              <a:rPr lang="en-US" sz="1100" i="1" kern="1200" dirty="0" smtClean="0">
                <a:solidFill>
                  <a:schemeClr val="tx1"/>
                </a:solidFill>
                <a:effectLst/>
                <a:latin typeface="+mn-lt"/>
                <a:ea typeface="+mn-ea"/>
                <a:cs typeface="+mn-cs"/>
              </a:rPr>
              <a:t>Council of Europe Report “Spaces of Inclusion”</a:t>
            </a:r>
            <a:r>
              <a:rPr lang="en-US" sz="1100" i="1" kern="1200" baseline="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“Community media aim at providing access to communication on the community’s own terms, meaning that they allow participants to make their own news, whether by appearing in it as significant actors or creating news relevant to their situation, correcting imbalances derived from the media content produced in mainstream media.”</a:t>
            </a:r>
          </a:p>
          <a:p>
            <a:pPr>
              <a:buNone/>
            </a:pPr>
            <a:endParaRPr lang="en-US" sz="1100" i="1" kern="1200" dirty="0" smtClean="0">
              <a:solidFill>
                <a:schemeClr val="tx1"/>
              </a:solidFill>
              <a:effectLst/>
              <a:latin typeface="+mn-lt"/>
              <a:ea typeface="+mn-ea"/>
              <a:cs typeface="+mn-cs"/>
            </a:endParaRPr>
          </a:p>
          <a:p>
            <a:pPr lvl="0">
              <a:spcBef>
                <a:spcPts val="0"/>
              </a:spcBef>
              <a:buNone/>
            </a:pP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smtClean="0">
                <a:solidFill>
                  <a:schemeClr val="tx1"/>
                </a:solidFill>
                <a:effectLst/>
                <a:latin typeface="+mn-lt"/>
                <a:ea typeface="+mn-ea"/>
                <a:cs typeface="+mn-cs"/>
              </a:rPr>
              <a:t>As reported by the Deutsche </a:t>
            </a:r>
            <a:r>
              <a:rPr lang="en-US" sz="1100" kern="1200" dirty="0" err="1" smtClean="0">
                <a:solidFill>
                  <a:schemeClr val="tx1"/>
                </a:solidFill>
                <a:effectLst/>
                <a:latin typeface="+mn-lt"/>
                <a:ea typeface="+mn-ea"/>
                <a:cs typeface="+mn-cs"/>
              </a:rPr>
              <a:t>Welle</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Akademie</a:t>
            </a:r>
            <a:r>
              <a:rPr lang="en-US" sz="1100" kern="1200" dirty="0" smtClean="0">
                <a:solidFill>
                  <a:schemeClr val="tx1"/>
                </a:solidFill>
                <a:effectLst/>
                <a:latin typeface="+mn-lt"/>
                <a:ea typeface="+mn-ea"/>
                <a:cs typeface="+mn-cs"/>
              </a:rPr>
              <a:t>, although there is no single definition for community media, there are at least four characteristics widely agreed on:</a:t>
            </a:r>
          </a:p>
          <a:p>
            <a:pPr lvl="0"/>
            <a:r>
              <a:rPr lang="en-US" sz="1100" kern="1200" dirty="0" smtClean="0">
                <a:solidFill>
                  <a:schemeClr val="tx1"/>
                </a:solidFill>
                <a:effectLst/>
                <a:latin typeface="+mn-lt"/>
                <a:ea typeface="+mn-ea"/>
                <a:cs typeface="+mn-cs"/>
              </a:rPr>
              <a:t>It is independent from governments, donors, advertisers and other institutions.</a:t>
            </a:r>
          </a:p>
          <a:p>
            <a:pPr lvl="0"/>
            <a:r>
              <a:rPr lang="en-US" sz="1100" kern="1200" dirty="0" smtClean="0">
                <a:solidFill>
                  <a:schemeClr val="tx1"/>
                </a:solidFill>
                <a:effectLst/>
                <a:latin typeface="+mn-lt"/>
                <a:ea typeface="+mn-ea"/>
                <a:cs typeface="+mn-cs"/>
              </a:rPr>
              <a:t>It is not-for-profit: any surplus made is reinvested in the station and the community.</a:t>
            </a:r>
          </a:p>
          <a:p>
            <a:pPr lvl="0"/>
            <a:r>
              <a:rPr lang="en-US" sz="1100" kern="1200" dirty="0" smtClean="0">
                <a:solidFill>
                  <a:schemeClr val="tx1"/>
                </a:solidFill>
                <a:effectLst/>
                <a:latin typeface="+mn-lt"/>
                <a:ea typeface="+mn-ea"/>
                <a:cs typeface="+mn-cs"/>
              </a:rPr>
              <a:t>Participation is possible for all community members and at all levels – programming, operating and even financing.</a:t>
            </a:r>
          </a:p>
          <a:p>
            <a:pPr lvl="0"/>
            <a:r>
              <a:rPr lang="en-US" sz="1100" kern="1200" dirty="0" smtClean="0">
                <a:solidFill>
                  <a:schemeClr val="tx1"/>
                </a:solidFill>
                <a:effectLst/>
                <a:latin typeface="+mn-lt"/>
                <a:ea typeface="+mn-ea"/>
                <a:cs typeface="+mn-cs"/>
              </a:rPr>
              <a:t>Community media outlets support and contribute to their community’s social, economic and cultural development.</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Community media can be used by different types of communities. These can include:</a:t>
            </a:r>
            <a:endParaRPr lang="en-US" sz="1100" kern="1200" dirty="0" smtClean="0">
              <a:solidFill>
                <a:schemeClr val="tx1"/>
              </a:solidFill>
              <a:effectLst/>
              <a:latin typeface="+mn-lt"/>
              <a:ea typeface="+mn-ea"/>
              <a:cs typeface="+mn-cs"/>
            </a:endParaRPr>
          </a:p>
          <a:p>
            <a:pPr lvl="0"/>
            <a:r>
              <a:rPr lang="en-GB" sz="1100" kern="1200" dirty="0" smtClean="0">
                <a:solidFill>
                  <a:schemeClr val="tx1"/>
                </a:solidFill>
                <a:effectLst/>
                <a:latin typeface="+mn-lt"/>
                <a:ea typeface="+mn-ea"/>
                <a:cs typeface="+mn-cs"/>
              </a:rPr>
              <a:t>A group of people living in the same geographic location (local community)</a:t>
            </a:r>
            <a:endParaRPr lang="en-US" sz="1100" kern="1200" dirty="0" smtClean="0">
              <a:solidFill>
                <a:schemeClr val="tx1"/>
              </a:solidFill>
              <a:effectLst/>
              <a:latin typeface="+mn-lt"/>
              <a:ea typeface="+mn-ea"/>
              <a:cs typeface="+mn-cs"/>
            </a:endParaRPr>
          </a:p>
          <a:p>
            <a:pPr lvl="0"/>
            <a:r>
              <a:rPr lang="en-GB" sz="1100" kern="1200" dirty="0" smtClean="0">
                <a:solidFill>
                  <a:schemeClr val="tx1"/>
                </a:solidFill>
                <a:effectLst/>
                <a:latin typeface="+mn-lt"/>
                <a:ea typeface="+mn-ea"/>
                <a:cs typeface="+mn-cs"/>
              </a:rPr>
              <a:t>A group of people who share and defend same interests (like students, refugees, women or sexual minorities)</a:t>
            </a:r>
            <a:endParaRPr lang="en-US" sz="1100" kern="1200" dirty="0" smtClean="0">
              <a:solidFill>
                <a:schemeClr val="tx1"/>
              </a:solidFill>
              <a:effectLst/>
              <a:latin typeface="+mn-lt"/>
              <a:ea typeface="+mn-ea"/>
              <a:cs typeface="+mn-cs"/>
            </a:endParaRPr>
          </a:p>
          <a:p>
            <a:pPr lvl="0"/>
            <a:r>
              <a:rPr lang="en-GB" sz="1100" kern="1200" dirty="0" smtClean="0">
                <a:solidFill>
                  <a:schemeClr val="tx1"/>
                </a:solidFill>
                <a:effectLst/>
                <a:latin typeface="+mn-lt"/>
                <a:ea typeface="+mn-ea"/>
                <a:cs typeface="+mn-cs"/>
              </a:rPr>
              <a:t>An ideological community, that is a community connected by shared ideals, beliefs or causes. This category can include social movements, political or religious groups. </a:t>
            </a:r>
            <a:endParaRPr lang="en-US" sz="1100" kern="1200" dirty="0" smtClean="0">
              <a:solidFill>
                <a:schemeClr val="tx1"/>
              </a:solidFill>
              <a:effectLst/>
              <a:latin typeface="+mn-lt"/>
              <a:ea typeface="+mn-ea"/>
              <a:cs typeface="+mn-cs"/>
            </a:endParaRPr>
          </a:p>
          <a:p>
            <a:pPr lvl="0"/>
            <a:r>
              <a:rPr lang="en-GB" sz="1100" kern="1200" dirty="0" smtClean="0">
                <a:solidFill>
                  <a:schemeClr val="tx1"/>
                </a:solidFill>
                <a:effectLst/>
                <a:latin typeface="+mn-lt"/>
                <a:ea typeface="+mn-ea"/>
                <a:cs typeface="+mn-cs"/>
              </a:rPr>
              <a:t>An ethnic community, such as a small minority or migrants from the same ethnic community.</a:t>
            </a:r>
            <a:endParaRPr lang="en-US" sz="1100" kern="1200" dirty="0" smtClean="0">
              <a:solidFill>
                <a:schemeClr val="tx1"/>
              </a:solidFill>
              <a:effectLst/>
              <a:latin typeface="+mn-lt"/>
              <a:ea typeface="+mn-ea"/>
              <a:cs typeface="+mn-cs"/>
            </a:endParaRPr>
          </a:p>
          <a:p>
            <a:pPr>
              <a:buNone/>
            </a:pPr>
            <a:endParaRPr lang="en-US" sz="1100" kern="1200" dirty="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Community media can exist in all the different media forms. The most prevailing ones are:</a:t>
            </a:r>
            <a:endParaRPr lang="en-US" sz="1100" kern="1200" dirty="0" smtClean="0">
              <a:solidFill>
                <a:schemeClr val="tx1"/>
              </a:solidFill>
              <a:effectLst/>
              <a:latin typeface="+mn-lt"/>
              <a:ea typeface="+mn-ea"/>
              <a:cs typeface="+mn-cs"/>
            </a:endParaRPr>
          </a:p>
          <a:p>
            <a:pPr lvl="0"/>
            <a:r>
              <a:rPr lang="en-GB" sz="1100" kern="1200" dirty="0" smtClean="0">
                <a:solidFill>
                  <a:schemeClr val="tx1"/>
                </a:solidFill>
                <a:effectLst/>
                <a:latin typeface="+mn-lt"/>
                <a:ea typeface="+mn-ea"/>
                <a:cs typeface="+mn-cs"/>
              </a:rPr>
              <a:t>Community Radio</a:t>
            </a:r>
            <a:endParaRPr lang="en-US" sz="1100" kern="1200" dirty="0" smtClean="0">
              <a:solidFill>
                <a:schemeClr val="tx1"/>
              </a:solidFill>
              <a:effectLst/>
              <a:latin typeface="+mn-lt"/>
              <a:ea typeface="+mn-ea"/>
              <a:cs typeface="+mn-cs"/>
            </a:endParaRPr>
          </a:p>
          <a:p>
            <a:pPr lvl="0"/>
            <a:r>
              <a:rPr lang="en-GB" sz="1100" kern="1200" dirty="0" smtClean="0">
                <a:solidFill>
                  <a:schemeClr val="tx1"/>
                </a:solidFill>
                <a:effectLst/>
                <a:latin typeface="+mn-lt"/>
                <a:ea typeface="+mn-ea"/>
                <a:cs typeface="+mn-cs"/>
              </a:rPr>
              <a:t>Printed Newspapers and magazines. These can include articles, short stories, opinion pieces and the use of photos.</a:t>
            </a:r>
            <a:endParaRPr lang="en-US" sz="1100" kern="1200" dirty="0" smtClean="0">
              <a:solidFill>
                <a:schemeClr val="tx1"/>
              </a:solidFill>
              <a:effectLst/>
              <a:latin typeface="+mn-lt"/>
              <a:ea typeface="+mn-ea"/>
              <a:cs typeface="+mn-cs"/>
            </a:endParaRPr>
          </a:p>
          <a:p>
            <a:pPr lvl="0"/>
            <a:r>
              <a:rPr lang="en-GB" sz="1100" kern="1200" dirty="0" smtClean="0">
                <a:solidFill>
                  <a:schemeClr val="tx1"/>
                </a:solidFill>
                <a:effectLst/>
                <a:latin typeface="+mn-lt"/>
                <a:ea typeface="+mn-ea"/>
                <a:cs typeface="+mn-cs"/>
              </a:rPr>
              <a:t>Television</a:t>
            </a:r>
            <a:endParaRPr lang="en-US" sz="1100" kern="1200" dirty="0" smtClean="0">
              <a:solidFill>
                <a:schemeClr val="tx1"/>
              </a:solidFill>
              <a:effectLst/>
              <a:latin typeface="+mn-lt"/>
              <a:ea typeface="+mn-ea"/>
              <a:cs typeface="+mn-cs"/>
            </a:endParaRPr>
          </a:p>
          <a:p>
            <a:pPr lvl="0"/>
            <a:r>
              <a:rPr lang="en-GB" sz="1100" kern="1200" dirty="0" smtClean="0">
                <a:solidFill>
                  <a:schemeClr val="tx1"/>
                </a:solidFill>
                <a:effectLst/>
                <a:latin typeface="+mn-lt"/>
                <a:ea typeface="+mn-ea"/>
                <a:cs typeface="+mn-cs"/>
              </a:rPr>
              <a:t>Online media and the use of new technologies, such as online newspapers, blogs and videos. </a:t>
            </a:r>
            <a:endParaRPr lang="en-US" sz="1100" kern="1200" dirty="0" smtClean="0">
              <a:solidFill>
                <a:schemeClr val="tx1"/>
              </a:solidFill>
              <a:effectLst/>
              <a:latin typeface="+mn-lt"/>
              <a:ea typeface="+mn-ea"/>
              <a:cs typeface="+mn-cs"/>
            </a:endParaRPr>
          </a:p>
          <a:p>
            <a:pPr lvl="0"/>
            <a:r>
              <a:rPr lang="en-GB" sz="1100" kern="1200" dirty="0" smtClean="0">
                <a:solidFill>
                  <a:schemeClr val="tx1"/>
                </a:solidFill>
                <a:effectLst/>
                <a:latin typeface="+mn-lt"/>
                <a:ea typeface="+mn-ea"/>
                <a:cs typeface="+mn-cs"/>
              </a:rPr>
              <a:t>Groups can also harness the potential of social media such as </a:t>
            </a:r>
            <a:r>
              <a:rPr lang="en-GB" sz="1100" kern="1200" dirty="0" err="1" smtClean="0">
                <a:solidFill>
                  <a:schemeClr val="tx1"/>
                </a:solidFill>
                <a:effectLst/>
                <a:latin typeface="+mn-lt"/>
                <a:ea typeface="+mn-ea"/>
                <a:cs typeface="+mn-cs"/>
              </a:rPr>
              <a:t>facebook</a:t>
            </a:r>
            <a:r>
              <a:rPr lang="en-GB" sz="1100" kern="1200" dirty="0" smtClean="0">
                <a:solidFill>
                  <a:schemeClr val="tx1"/>
                </a:solidFill>
                <a:effectLst/>
                <a:latin typeface="+mn-lt"/>
                <a:ea typeface="+mn-ea"/>
                <a:cs typeface="+mn-cs"/>
              </a:rPr>
              <a:t> and twitter to disseminate their message. </a:t>
            </a:r>
            <a:endParaRPr lang="en-US"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Below you can see some examples of community media</a:t>
            </a:r>
            <a:endParaRPr lang="en-US" sz="1100" kern="1200" dirty="0" smtClean="0">
              <a:solidFill>
                <a:schemeClr val="tx1"/>
              </a:solidFill>
              <a:effectLst/>
              <a:latin typeface="+mn-lt"/>
              <a:ea typeface="+mn-ea"/>
              <a:cs typeface="+mn-cs"/>
            </a:endParaRPr>
          </a:p>
          <a:p>
            <a:pPr>
              <a:buNone/>
            </a:pPr>
            <a:endParaRPr lang="en-US" sz="11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My-CY-radio is Cyprus’ first community radio station, established by the </a:t>
            </a:r>
            <a:r>
              <a:rPr lang="en-US" sz="1100" kern="1200" dirty="0" smtClean="0">
                <a:solidFill>
                  <a:schemeClr val="tx1"/>
                </a:solidFill>
                <a:effectLst/>
                <a:latin typeface="+mn-lt"/>
                <a:ea typeface="+mn-ea"/>
                <a:cs typeface="+mn-cs"/>
              </a:rPr>
              <a:t>Cyprus Community Media Centre (CCMC)</a:t>
            </a:r>
          </a:p>
          <a:p>
            <a:pPr>
              <a:buNone/>
            </a:pPr>
            <a:r>
              <a:rPr lang="en-US" sz="1100" kern="1200" dirty="0" smtClean="0">
                <a:solidFill>
                  <a:schemeClr val="tx1"/>
                </a:solidFill>
                <a:effectLst/>
                <a:latin typeface="+mn-lt"/>
                <a:ea typeface="+mn-ea"/>
                <a:cs typeface="+mn-cs"/>
              </a:rPr>
              <a:t>It is a not-for-profit radio station, ran by volunteers from the community. My-CY-radio provides a platform for a diversity of voices in Cyprus to be heard, while also highlighting cultural and linguistic diversity, encourage social integration, and promote a culture of active citizenship and participatory democracy.</a:t>
            </a:r>
          </a:p>
          <a:p>
            <a:pPr>
              <a:buNone/>
            </a:pPr>
            <a:r>
              <a:rPr lang="en-US" sz="1100" kern="1200" dirty="0" smtClean="0">
                <a:solidFill>
                  <a:schemeClr val="tx1"/>
                </a:solidFill>
                <a:effectLst/>
                <a:latin typeface="+mn-lt"/>
                <a:ea typeface="+mn-ea"/>
                <a:cs typeface="+mn-cs"/>
              </a:rPr>
              <a:t> </a:t>
            </a:r>
          </a:p>
          <a:p>
            <a:pPr>
              <a:buNone/>
            </a:pPr>
            <a:r>
              <a:rPr lang="en-GB" sz="1100" kern="1200" dirty="0" smtClean="0">
                <a:solidFill>
                  <a:schemeClr val="tx1"/>
                </a:solidFill>
                <a:effectLst/>
                <a:latin typeface="+mn-lt"/>
                <a:ea typeface="+mn-ea"/>
                <a:cs typeface="+mn-cs"/>
              </a:rPr>
              <a:t>It offers a space where anyone can learn how to use the radio and run her own radio show. </a:t>
            </a:r>
            <a:r>
              <a:rPr lang="en-GB" sz="1100" kern="1200" dirty="0" err="1" smtClean="0">
                <a:solidFill>
                  <a:schemeClr val="tx1"/>
                </a:solidFill>
                <a:effectLst/>
                <a:latin typeface="+mn-lt"/>
                <a:ea typeface="+mn-ea"/>
                <a:cs typeface="+mn-cs"/>
              </a:rPr>
              <a:t>MYCYradio</a:t>
            </a:r>
            <a:r>
              <a:rPr lang="en-GB" sz="1100" kern="1200" dirty="0" smtClean="0">
                <a:solidFill>
                  <a:schemeClr val="tx1"/>
                </a:solidFill>
                <a:effectLst/>
                <a:latin typeface="+mn-lt"/>
                <a:ea typeface="+mn-ea"/>
                <a:cs typeface="+mn-cs"/>
              </a:rPr>
              <a:t> hosts over 40 radio broadcasters representing a number of different communities from across the island, including migrants and refugees. Among its programmes, it has a show on social integration run by refugees. </a:t>
            </a:r>
            <a:endParaRPr lang="en-US"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Its programmes are also available to download in podcast format immediately after the end of each show.</a:t>
            </a:r>
            <a:endParaRPr lang="en-US" sz="11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IE" noProof="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p:nvPr/>
        </p:nvSpPr>
        <p:spPr>
          <a:xfrm>
            <a:off x="0" y="0"/>
            <a:ext cx="27678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
        <p:nvSpPr>
          <p:cNvPr id="20" name="Shape 20"/>
          <p:cNvSpPr txBox="1">
            <a:spLocks noGrp="1"/>
          </p:cNvSpPr>
          <p:nvPr>
            <p:ph type="body" idx="1"/>
          </p:nvPr>
        </p:nvSpPr>
        <p:spPr>
          <a:xfrm>
            <a:off x="3165234" y="1528066"/>
            <a:ext cx="4809000" cy="4335000"/>
          </a:xfrm>
          <a:prstGeom prst="rect">
            <a:avLst/>
          </a:prstGeom>
        </p:spPr>
        <p:txBody>
          <a:bodyPr wrap="square" lIns="91425" tIns="91425" rIns="91425" bIns="91425" anchor="t" anchorCtr="0"/>
          <a:lstStyle>
            <a:lvl1pPr lvl="0" rtl="0">
              <a:spcBef>
                <a:spcPts val="0"/>
              </a:spcBef>
              <a:buClr>
                <a:srgbClr val="D5D85A"/>
              </a:buClr>
              <a:buSzPct val="100000"/>
              <a:defRPr sz="3000"/>
            </a:lvl1pPr>
            <a:lvl2pPr lvl="1" rtl="0">
              <a:spcBef>
                <a:spcPts val="0"/>
              </a:spcBef>
              <a:buClr>
                <a:srgbClr val="608643"/>
              </a:buClr>
              <a:buSzPct val="100000"/>
              <a:defRPr sz="3000"/>
            </a:lvl2pPr>
            <a:lvl3pPr lvl="2" rtl="0">
              <a:spcBef>
                <a:spcPts val="0"/>
              </a:spcBef>
              <a:buClr>
                <a:srgbClr val="D5D85A"/>
              </a:buClr>
              <a:buSzPct val="100000"/>
              <a:defRPr sz="3000"/>
            </a:lvl3pPr>
            <a:lvl4pPr lvl="3" rtl="0">
              <a:spcBef>
                <a:spcPts val="0"/>
              </a:spcBef>
              <a:buClr>
                <a:srgbClr val="608643"/>
              </a:buClr>
              <a:buSzPct val="100000"/>
              <a:defRPr sz="3000"/>
            </a:lvl4pPr>
            <a:lvl5pPr lvl="4" rtl="0">
              <a:spcBef>
                <a:spcPts val="0"/>
              </a:spcBef>
              <a:buClr>
                <a:srgbClr val="D5D85A"/>
              </a:buClr>
              <a:buSzPct val="100000"/>
              <a:defRPr sz="3000"/>
            </a:lvl5pPr>
            <a:lvl6pPr lvl="5" rtl="0">
              <a:spcBef>
                <a:spcPts val="0"/>
              </a:spcBef>
              <a:buClr>
                <a:srgbClr val="608643"/>
              </a:buClr>
              <a:buSzPct val="100000"/>
              <a:defRPr sz="3000"/>
            </a:lvl6pPr>
            <a:lvl7pPr lvl="6" rtl="0">
              <a:spcBef>
                <a:spcPts val="0"/>
              </a:spcBef>
              <a:buClr>
                <a:srgbClr val="D5D85A"/>
              </a:buClr>
              <a:buSzPct val="100000"/>
              <a:defRPr sz="3000"/>
            </a:lvl7pPr>
            <a:lvl8pPr lvl="7" rtl="0">
              <a:spcBef>
                <a:spcPts val="0"/>
              </a:spcBef>
              <a:buClr>
                <a:srgbClr val="608643"/>
              </a:buClr>
              <a:buSzPct val="100000"/>
              <a:defRPr sz="3000"/>
            </a:lvl8pPr>
            <a:lvl9pPr lvl="8">
              <a:spcBef>
                <a:spcPts val="0"/>
              </a:spcBef>
              <a:buClr>
                <a:srgbClr val="D5D85A"/>
              </a:buClr>
              <a:buSzPct val="100000"/>
              <a:defRPr sz="3000"/>
            </a:lvl9pPr>
          </a:lstStyle>
          <a:p>
            <a:pPr lvl="0"/>
            <a:r>
              <a:rPr lang="en-US" smtClean="0"/>
              <a:t>Click to edit Master text styles</a:t>
            </a:r>
          </a:p>
        </p:txBody>
      </p:sp>
      <p:grpSp>
        <p:nvGrpSpPr>
          <p:cNvPr id="21" name="Shape 21"/>
          <p:cNvGrpSpPr/>
          <p:nvPr/>
        </p:nvGrpSpPr>
        <p:grpSpPr>
          <a:xfrm>
            <a:off x="801025" y="1672320"/>
            <a:ext cx="1957200" cy="947980"/>
            <a:chOff x="801025" y="1367520"/>
            <a:chExt cx="1957200" cy="947980"/>
          </a:xfrm>
        </p:grpSpPr>
        <p:sp>
          <p:nvSpPr>
            <p:cNvPr id="22" name="Shape 22"/>
            <p:cNvSpPr txBox="1"/>
            <p:nvPr/>
          </p:nvSpPr>
          <p:spPr>
            <a:xfrm>
              <a:off x="801025" y="1367520"/>
              <a:ext cx="1957200" cy="871500"/>
            </a:xfrm>
            <a:prstGeom prst="rect">
              <a:avLst/>
            </a:prstGeom>
            <a:noFill/>
            <a:ln>
              <a:noFill/>
            </a:ln>
          </p:spPr>
          <p:txBody>
            <a:bodyPr wrap="square" lIns="91425" tIns="91425" rIns="91425" bIns="91425" anchor="t" anchorCtr="0">
              <a:noAutofit/>
            </a:bodyPr>
            <a:lstStyle/>
            <a:p>
              <a:pPr lvl="0" algn="ctr" rtl="0">
                <a:spcBef>
                  <a:spcPts val="0"/>
                </a:spcBef>
                <a:buNone/>
              </a:pPr>
              <a:r>
                <a:rPr lang="en" sz="9400" b="1">
                  <a:solidFill>
                    <a:srgbClr val="454F5B"/>
                  </a:solidFill>
                </a:rPr>
                <a:t>‘’</a:t>
              </a:r>
            </a:p>
          </p:txBody>
        </p:sp>
        <p:sp>
          <p:nvSpPr>
            <p:cNvPr id="23" name="Shape 23"/>
            <p:cNvSpPr/>
            <p:nvPr/>
          </p:nvSpPr>
          <p:spPr>
            <a:xfrm>
              <a:off x="1397399" y="1543300"/>
              <a:ext cx="772200" cy="772200"/>
            </a:xfrm>
            <a:prstGeom prst="rect">
              <a:avLst/>
            </a:prstGeom>
            <a:noFill/>
            <a:ln w="76200" cap="flat" cmpd="sng">
              <a:solidFill>
                <a:srgbClr val="454F5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6" r:id="rId4"/>
  </p:sldLayoutIdLst>
  <p:transition xmlns:p14="http://schemas.microsoft.com/office/powerpoint/2010/mai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rm.coe.int/dgi-2018-01-spaces-of-inclusion/168078c4b4" TargetMode="External"/><Relationship Id="rId4" Type="http://schemas.openxmlformats.org/officeDocument/2006/relationships/hyperlink" Target="http://p.dw.com/p/1FX2T" TargetMode="External"/><Relationship Id="rId5" Type="http://schemas.openxmlformats.org/officeDocument/2006/relationships/hyperlink" Target="http://www2.amk.fi/digma.fi/eetu/www.amk.fi/opintojaksot/0702010/1204871263088.html"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2596444" y="2960550"/>
            <a:ext cx="5861781" cy="2405700"/>
          </a:xfrm>
          <a:prstGeom prst="rect">
            <a:avLst/>
          </a:prstGeom>
        </p:spPr>
        <p:txBody>
          <a:bodyPr wrap="square" lIns="91425" tIns="91425" rIns="91425" bIns="91425" anchor="b" anchorCtr="0">
            <a:noAutofit/>
          </a:bodyPr>
          <a:lstStyle/>
          <a:p>
            <a:pPr lvl="0">
              <a:spcBef>
                <a:spcPts val="0"/>
              </a:spcBef>
              <a:buNone/>
            </a:pPr>
            <a:r>
              <a:rPr lang="en-US" dirty="0" smtClean="0"/>
              <a:t>Amplify Community Voices</a:t>
            </a:r>
            <a:endParaRPr lang="en"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482495" y="2683460"/>
            <a:ext cx="2220791" cy="1569660"/>
          </a:xfrm>
          <a:prstGeom prst="rect">
            <a:avLst/>
          </a:prstGeom>
          <a:noFill/>
        </p:spPr>
        <p:txBody>
          <a:bodyPr wrap="square" rtlCol="0">
            <a:spAutoFit/>
          </a:bodyPr>
          <a:lstStyle/>
          <a:p>
            <a:pPr algn="r"/>
            <a:r>
              <a:rPr lang="en-GB" sz="2400" b="1" dirty="0" smtClean="0"/>
              <a:t>Street Magazine </a:t>
            </a:r>
          </a:p>
          <a:p>
            <a:pPr algn="r"/>
            <a:r>
              <a:rPr lang="en-GB" sz="2400" b="1" dirty="0" smtClean="0"/>
              <a:t>for the Homeless</a:t>
            </a:r>
            <a:endParaRPr lang="en-GB" sz="2400" b="1" dirty="0"/>
          </a:p>
        </p:txBody>
      </p:sp>
      <p:pic>
        <p:nvPicPr>
          <p:cNvPr id="8" name="Picture 7" descr="Screen Shot 2018-05-29 at 10.37.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715" y="1578429"/>
            <a:ext cx="3588813" cy="3999960"/>
          </a:xfrm>
          <a:prstGeom prst="rect">
            <a:avLst/>
          </a:prstGeom>
        </p:spPr>
      </p:pic>
    </p:spTree>
    <p:extLst>
      <p:ext uri="{BB962C8B-B14F-4D97-AF65-F5344CB8AC3E}">
        <p14:creationId xmlns:p14="http://schemas.microsoft.com/office/powerpoint/2010/main" val="16743324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393793" y="923604"/>
            <a:ext cx="1888869" cy="769441"/>
          </a:xfrm>
          <a:prstGeom prst="rect">
            <a:avLst/>
          </a:prstGeom>
          <a:noFill/>
        </p:spPr>
        <p:txBody>
          <a:bodyPr wrap="square" rtlCol="0">
            <a:spAutoFit/>
          </a:bodyPr>
          <a:lstStyle/>
          <a:p>
            <a:pPr algn="r"/>
            <a:r>
              <a:rPr lang="en-GB" sz="2200" b="1" dirty="0" smtClean="0"/>
              <a:t>Street papers</a:t>
            </a:r>
            <a:endParaRPr lang="en-GB" sz="2200" b="1" dirty="0"/>
          </a:p>
        </p:txBody>
      </p:sp>
      <p:pic>
        <p:nvPicPr>
          <p:cNvPr id="8" name="Picture 7" descr="ShediaMagaz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2662" y="1693045"/>
            <a:ext cx="6861338" cy="3923489"/>
          </a:xfrm>
          <a:prstGeom prst="rect">
            <a:avLst/>
          </a:prstGeom>
        </p:spPr>
      </p:pic>
    </p:spTree>
    <p:extLst>
      <p:ext uri="{BB962C8B-B14F-4D97-AF65-F5344CB8AC3E}">
        <p14:creationId xmlns:p14="http://schemas.microsoft.com/office/powerpoint/2010/main" val="24760712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508000" y="1360714"/>
            <a:ext cx="8490857" cy="4281715"/>
          </a:xfrm>
          <a:prstGeom prst="rect">
            <a:avLst/>
          </a:prstGeom>
        </p:spPr>
        <p:txBody>
          <a:bodyPr wrap="square" lIns="91425" tIns="91425" rIns="91425" bIns="91425" anchor="b" anchorCtr="0">
            <a:noAutofit/>
          </a:bodyPr>
          <a:lstStyle/>
          <a:p>
            <a:r>
              <a:rPr lang="en-US" sz="2000" b="0" i="1" dirty="0">
                <a:latin typeface="Calibri"/>
                <a:cs typeface="Calibri"/>
              </a:rPr>
              <a:t>“how do you make someone independent? ... it’s by gradually giving them control over the process and giving them the space to experiment and so now on a Wednesday morning you have Joyce getting there at 9 -9.30, she’s already taken the kids to the </a:t>
            </a:r>
            <a:r>
              <a:rPr lang="en-US" sz="2000" b="0" i="1" dirty="0" err="1">
                <a:latin typeface="Calibri"/>
                <a:cs typeface="Calibri"/>
              </a:rPr>
              <a:t>childminder</a:t>
            </a:r>
            <a:r>
              <a:rPr lang="en-US" sz="2000" b="0" i="1" dirty="0">
                <a:latin typeface="Calibri"/>
                <a:cs typeface="Calibri"/>
              </a:rPr>
              <a:t>, she jumps on the Internet starts looking for news, reads her emails. (...), </a:t>
            </a:r>
            <a:r>
              <a:rPr lang="en-US" sz="2000" b="0" i="1" dirty="0" err="1">
                <a:latin typeface="Calibri"/>
                <a:cs typeface="Calibri"/>
              </a:rPr>
              <a:t>Ameneh’s</a:t>
            </a:r>
            <a:r>
              <a:rPr lang="en-US" sz="2000" b="0" i="1" dirty="0">
                <a:latin typeface="Calibri"/>
                <a:cs typeface="Calibri"/>
              </a:rPr>
              <a:t> gone off and done an interview at Zion Arts Centre, caught the bus by herself, comes back and does the editing. And suppose if you contrast that to the first couple of weeks when you saw them come into the room and </a:t>
            </a:r>
            <a:r>
              <a:rPr lang="en-US" sz="2000" b="0" i="1" dirty="0" err="1">
                <a:latin typeface="Calibri"/>
                <a:cs typeface="Calibri"/>
              </a:rPr>
              <a:t>Ameneh</a:t>
            </a:r>
            <a:r>
              <a:rPr lang="en-US" sz="2000" b="0" i="1" dirty="0">
                <a:latin typeface="Calibri"/>
                <a:cs typeface="Calibri"/>
              </a:rPr>
              <a:t> had been here for 2 or 3 years and hadn’t caught a bus, Joyce had never used a computer, she wanted me to go to the nursery with her </a:t>
            </a:r>
            <a:r>
              <a:rPr lang="en-US" sz="2000" b="0" i="1" dirty="0" err="1">
                <a:latin typeface="Calibri"/>
                <a:cs typeface="Calibri"/>
              </a:rPr>
              <a:t>cos</a:t>
            </a:r>
            <a:r>
              <a:rPr lang="en-US" sz="2000" b="0" i="1" dirty="0">
                <a:latin typeface="Calibri"/>
                <a:cs typeface="Calibri"/>
              </a:rPr>
              <a:t> she was worried they wouldn’t understand her English and now she’ll jump on the phone and talk ...the self-confidence and the </a:t>
            </a:r>
            <a:r>
              <a:rPr lang="en-US" sz="2000" b="0" i="1" dirty="0" smtClean="0">
                <a:latin typeface="Calibri"/>
                <a:cs typeface="Calibri"/>
              </a:rPr>
              <a:t>independence</a:t>
            </a:r>
            <a:r>
              <a:rPr lang="en-US" sz="2000" b="0" i="1" dirty="0">
                <a:latin typeface="Calibri"/>
                <a:cs typeface="Calibri"/>
              </a:rPr>
              <a:t>...”</a:t>
            </a:r>
            <a:br>
              <a:rPr lang="en-US" sz="2000" b="0" i="1" dirty="0">
                <a:latin typeface="Calibri"/>
                <a:cs typeface="Calibri"/>
              </a:rPr>
            </a:br>
            <a:r>
              <a:rPr lang="en-US" sz="2000" b="0" dirty="0" smtClean="0">
                <a:latin typeface="Calibri"/>
                <a:cs typeface="Calibri"/>
              </a:rPr>
              <a:t>Project </a:t>
            </a:r>
            <a:r>
              <a:rPr lang="en-US" sz="2000" b="0" dirty="0">
                <a:latin typeface="Calibri"/>
                <a:cs typeface="Calibri"/>
              </a:rPr>
              <a:t>Manager, “Radio for Refugees” taken from “Spaces of Inclusion”, </a:t>
            </a:r>
            <a:r>
              <a:rPr lang="en-US" sz="2000" b="0" dirty="0" smtClean="0">
                <a:latin typeface="Calibri"/>
                <a:cs typeface="Calibri"/>
              </a:rPr>
              <a:t/>
            </a:r>
            <a:br>
              <a:rPr lang="en-US" sz="2000" b="0" dirty="0" smtClean="0">
                <a:latin typeface="Calibri"/>
                <a:cs typeface="Calibri"/>
              </a:rPr>
            </a:br>
            <a:r>
              <a:rPr lang="en-US" sz="2000" b="0" dirty="0" smtClean="0">
                <a:latin typeface="Calibri"/>
                <a:cs typeface="Calibri"/>
              </a:rPr>
              <a:t>Council </a:t>
            </a:r>
            <a:r>
              <a:rPr lang="en-US" sz="2000" b="0" dirty="0">
                <a:latin typeface="Calibri"/>
                <a:cs typeface="Calibri"/>
              </a:rPr>
              <a:t>of Europe Report (2018).</a:t>
            </a:r>
          </a:p>
        </p:txBody>
      </p:sp>
    </p:spTree>
    <p:extLst>
      <p:ext uri="{BB962C8B-B14F-4D97-AF65-F5344CB8AC3E}">
        <p14:creationId xmlns:p14="http://schemas.microsoft.com/office/powerpoint/2010/main" val="35721883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US" dirty="0" smtClean="0"/>
              <a:t>Case study and discussion</a:t>
            </a:r>
            <a:endParaRPr lang="en" dirty="0"/>
          </a:p>
        </p:txBody>
      </p:sp>
      <p:sp>
        <p:nvSpPr>
          <p:cNvPr id="3" name="Rectangle 2"/>
          <p:cNvSpPr/>
          <p:nvPr/>
        </p:nvSpPr>
        <p:spPr>
          <a:xfrm>
            <a:off x="691200" y="1832429"/>
            <a:ext cx="8162514" cy="2862322"/>
          </a:xfrm>
          <a:prstGeom prst="rect">
            <a:avLst/>
          </a:prstGeom>
        </p:spPr>
        <p:txBody>
          <a:bodyPr wrap="square">
            <a:spAutoFit/>
          </a:bodyPr>
          <a:lstStyle/>
          <a:p>
            <a:pPr marL="342900" lvl="0" indent="-342900">
              <a:buFont typeface="Wingdings" charset="2"/>
              <a:buChar char="Ø"/>
            </a:pPr>
            <a:r>
              <a:rPr lang="en-GB" sz="2000" dirty="0">
                <a:latin typeface="Calibri"/>
                <a:cs typeface="Calibri"/>
              </a:rPr>
              <a:t>What has been the importance of the “Radio for Refugees” project? How did it impact the refugees that were involved</a:t>
            </a:r>
            <a:r>
              <a:rPr lang="en-GB" sz="2000" dirty="0" smtClean="0">
                <a:latin typeface="Calibri"/>
                <a:cs typeface="Calibri"/>
              </a:rPr>
              <a:t>?</a:t>
            </a:r>
          </a:p>
          <a:p>
            <a:pPr marL="342900" lvl="0" indent="-342900">
              <a:buFont typeface="Wingdings" charset="2"/>
              <a:buChar char="Ø"/>
            </a:pPr>
            <a:endParaRPr lang="en-GB" sz="2000" dirty="0">
              <a:latin typeface="Calibri"/>
              <a:cs typeface="Calibri"/>
            </a:endParaRPr>
          </a:p>
          <a:p>
            <a:pPr lvl="0"/>
            <a:endParaRPr lang="en-GB" sz="2000" dirty="0" smtClean="0">
              <a:latin typeface="Calibri"/>
              <a:cs typeface="Calibri"/>
            </a:endParaRPr>
          </a:p>
          <a:p>
            <a:pPr marL="342900" lvl="0" indent="-342900">
              <a:buFont typeface="Wingdings" charset="2"/>
              <a:buChar char="Ø"/>
            </a:pPr>
            <a:r>
              <a:rPr lang="en-GB" sz="2000" dirty="0" smtClean="0">
                <a:latin typeface="Calibri"/>
                <a:cs typeface="Calibri"/>
              </a:rPr>
              <a:t>What </a:t>
            </a:r>
            <a:r>
              <a:rPr lang="en-GB" sz="2000" dirty="0">
                <a:latin typeface="Calibri"/>
                <a:cs typeface="Calibri"/>
              </a:rPr>
              <a:t>were the roles and responsibilities of these two refugees? </a:t>
            </a:r>
            <a:endParaRPr lang="en-GB" sz="2000" dirty="0" smtClean="0">
              <a:latin typeface="Calibri"/>
              <a:cs typeface="Calibri"/>
            </a:endParaRPr>
          </a:p>
          <a:p>
            <a:pPr marL="342900" lvl="0" indent="-342900">
              <a:buFont typeface="Wingdings" charset="2"/>
              <a:buChar char="Ø"/>
            </a:pPr>
            <a:endParaRPr lang="en-GB" sz="2000" dirty="0">
              <a:latin typeface="Calibri"/>
              <a:cs typeface="Calibri"/>
            </a:endParaRPr>
          </a:p>
          <a:p>
            <a:pPr marL="342900" lvl="0" indent="-342900">
              <a:buFont typeface="Wingdings" charset="2"/>
              <a:buChar char="Ø"/>
            </a:pPr>
            <a:endParaRPr lang="en-GB" sz="2000" dirty="0" smtClean="0">
              <a:latin typeface="Calibri"/>
              <a:cs typeface="Calibri"/>
            </a:endParaRPr>
          </a:p>
          <a:p>
            <a:pPr marL="342900" lvl="0" indent="-342900">
              <a:buFont typeface="Wingdings" charset="2"/>
              <a:buChar char="Ø"/>
            </a:pPr>
            <a:r>
              <a:rPr lang="en-GB" sz="2000" dirty="0" smtClean="0">
                <a:latin typeface="Calibri"/>
                <a:cs typeface="Calibri"/>
              </a:rPr>
              <a:t>Can </a:t>
            </a:r>
            <a:r>
              <a:rPr lang="en-GB" sz="2000" dirty="0">
                <a:latin typeface="Calibri"/>
                <a:cs typeface="Calibri"/>
              </a:rPr>
              <a:t>you think of other roles that someone can have in a community media outlet? </a:t>
            </a:r>
            <a:endParaRPr lang="en-US" sz="2000" dirty="0">
              <a:latin typeface="Calibri"/>
              <a:cs typeface="Calibri"/>
            </a:endParaRPr>
          </a:p>
        </p:txBody>
      </p:sp>
    </p:spTree>
    <p:extLst>
      <p:ext uri="{BB962C8B-B14F-4D97-AF65-F5344CB8AC3E}">
        <p14:creationId xmlns:p14="http://schemas.microsoft.com/office/powerpoint/2010/main" val="31615186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81429" y="0"/>
            <a:ext cx="8271371" cy="1292100"/>
          </a:xfrm>
          <a:prstGeom prst="rect">
            <a:avLst/>
          </a:prstGeom>
        </p:spPr>
        <p:txBody>
          <a:bodyPr wrap="square" lIns="91425" tIns="91425" rIns="91425" bIns="91425" anchor="b" anchorCtr="0">
            <a:noAutofit/>
          </a:bodyPr>
          <a:lstStyle/>
          <a:p>
            <a:pPr lvl="0" rtl="0">
              <a:spcBef>
                <a:spcPts val="0"/>
              </a:spcBef>
              <a:buNone/>
            </a:pPr>
            <a:r>
              <a:rPr lang="en-US" dirty="0" smtClean="0"/>
              <a:t>Exercise</a:t>
            </a:r>
            <a:br>
              <a:rPr lang="en-US" dirty="0" smtClean="0"/>
            </a:br>
            <a:r>
              <a:rPr lang="en-US" dirty="0" smtClean="0"/>
              <a:t>Create your own community media</a:t>
            </a:r>
            <a:endParaRPr lang="en" dirty="0"/>
          </a:p>
        </p:txBody>
      </p:sp>
      <p:sp>
        <p:nvSpPr>
          <p:cNvPr id="264" name="Shape 264"/>
          <p:cNvSpPr txBox="1">
            <a:spLocks noGrp="1"/>
          </p:cNvSpPr>
          <p:nvPr>
            <p:ph type="body" idx="1"/>
          </p:nvPr>
        </p:nvSpPr>
        <p:spPr>
          <a:xfrm>
            <a:off x="691200" y="1811604"/>
            <a:ext cx="7761600" cy="4412100"/>
          </a:xfrm>
          <a:prstGeom prst="rect">
            <a:avLst/>
          </a:prstGeom>
        </p:spPr>
        <p:txBody>
          <a:bodyPr wrap="square" lIns="91425" tIns="91425" rIns="91425" bIns="91425" anchor="t" anchorCtr="0">
            <a:noAutofit/>
          </a:bodyPr>
          <a:lstStyle/>
          <a:p>
            <a:pPr marL="342900" indent="-342900">
              <a:buFont typeface="Wingdings" charset="2"/>
              <a:buChar char="ü"/>
            </a:pPr>
            <a:r>
              <a:rPr lang="en-GB" sz="2000" dirty="0">
                <a:latin typeface="Calibri"/>
                <a:ea typeface="Calibri"/>
                <a:cs typeface="Times New Roman"/>
              </a:rPr>
              <a:t>What community media can be used by your community?</a:t>
            </a:r>
            <a:endParaRPr lang="en-US" sz="2000" dirty="0">
              <a:latin typeface="Calibri"/>
              <a:ea typeface="Calibri"/>
              <a:cs typeface="Times New Roman"/>
            </a:endParaRPr>
          </a:p>
          <a:p>
            <a:pPr>
              <a:buNone/>
            </a:pPr>
            <a:endParaRPr lang="en-US" sz="2000" dirty="0" smtClean="0">
              <a:latin typeface="Calibri"/>
              <a:ea typeface="Calibri"/>
              <a:cs typeface="Times New Roman"/>
            </a:endParaRPr>
          </a:p>
          <a:p>
            <a:pPr>
              <a:buNone/>
            </a:pPr>
            <a:endParaRPr lang="en-US" sz="2000" dirty="0" smtClean="0">
              <a:latin typeface="Calibri"/>
              <a:ea typeface="Calibri"/>
              <a:cs typeface="Times New Roman"/>
            </a:endParaRPr>
          </a:p>
          <a:p>
            <a:pPr marL="342900" indent="-342900">
              <a:buFont typeface="Wingdings" charset="2"/>
              <a:buChar char="ü"/>
            </a:pPr>
            <a:r>
              <a:rPr lang="en-GB" sz="2000" dirty="0" smtClean="0">
                <a:latin typeface="Calibri"/>
                <a:ea typeface="Calibri"/>
                <a:cs typeface="Times New Roman"/>
              </a:rPr>
              <a:t>In </a:t>
            </a:r>
            <a:r>
              <a:rPr lang="en-GB" sz="2000" dirty="0">
                <a:latin typeface="Calibri"/>
                <a:ea typeface="Calibri"/>
                <a:cs typeface="Times New Roman"/>
              </a:rPr>
              <a:t>small groups or as an individual, can you think of a community media that you can use to give voice to your community and share your views, experiences and talents with the society where you live?</a:t>
            </a:r>
            <a:endParaRPr lang="en-US" sz="2000" dirty="0">
              <a:latin typeface="Calibri"/>
              <a:ea typeface="Calibri"/>
              <a:cs typeface="Times New Roman"/>
            </a:endParaRPr>
          </a:p>
          <a:p>
            <a:pPr lvl="0" rtl="0">
              <a:spcBef>
                <a:spcPts val="0"/>
              </a:spcBef>
              <a:buNone/>
            </a:pPr>
            <a:endParaRPr lang="en" sz="2000" dirty="0"/>
          </a:p>
        </p:txBody>
      </p:sp>
    </p:spTree>
    <p:extLst>
      <p:ext uri="{BB962C8B-B14F-4D97-AF65-F5344CB8AC3E}">
        <p14:creationId xmlns:p14="http://schemas.microsoft.com/office/powerpoint/2010/main" val="31615186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81429" y="0"/>
            <a:ext cx="8271371" cy="1292100"/>
          </a:xfrm>
          <a:prstGeom prst="rect">
            <a:avLst/>
          </a:prstGeom>
        </p:spPr>
        <p:txBody>
          <a:bodyPr wrap="square" lIns="91425" tIns="91425" rIns="91425" bIns="91425" anchor="b" anchorCtr="0">
            <a:noAutofit/>
          </a:bodyPr>
          <a:lstStyle/>
          <a:p>
            <a:pPr lvl="0" rtl="0">
              <a:spcBef>
                <a:spcPts val="0"/>
              </a:spcBef>
              <a:buNone/>
            </a:pPr>
            <a:r>
              <a:rPr lang="en-US" dirty="0" smtClean="0"/>
              <a:t>Exercise</a:t>
            </a:r>
            <a:br>
              <a:rPr lang="en-US" dirty="0" smtClean="0"/>
            </a:br>
            <a:r>
              <a:rPr lang="en-US" dirty="0" smtClean="0"/>
              <a:t>Create your own community media 2</a:t>
            </a:r>
            <a:endParaRPr lang="en" dirty="0"/>
          </a:p>
        </p:txBody>
      </p:sp>
      <p:sp>
        <p:nvSpPr>
          <p:cNvPr id="264" name="Shape 264"/>
          <p:cNvSpPr txBox="1">
            <a:spLocks noGrp="1"/>
          </p:cNvSpPr>
          <p:nvPr>
            <p:ph type="body" idx="1"/>
          </p:nvPr>
        </p:nvSpPr>
        <p:spPr>
          <a:xfrm>
            <a:off x="691200" y="1562393"/>
            <a:ext cx="7761600" cy="4590847"/>
          </a:xfrm>
          <a:prstGeom prst="rect">
            <a:avLst/>
          </a:prstGeom>
        </p:spPr>
        <p:txBody>
          <a:bodyPr wrap="square" lIns="91425" tIns="91425" rIns="91425" bIns="91425" anchor="t" anchorCtr="0">
            <a:noAutofit/>
          </a:bodyPr>
          <a:lstStyle/>
          <a:p>
            <a:pPr lvl="0" rtl="0">
              <a:spcBef>
                <a:spcPts val="0"/>
              </a:spcBef>
              <a:buNone/>
            </a:pPr>
            <a:r>
              <a:rPr lang="en-US" b="1" dirty="0" smtClean="0">
                <a:solidFill>
                  <a:srgbClr val="608643"/>
                </a:solidFill>
                <a:latin typeface="Calibri"/>
                <a:cs typeface="Calibri"/>
              </a:rPr>
              <a:t>Action Plan</a:t>
            </a:r>
          </a:p>
          <a:p>
            <a:pPr lvl="0" rtl="0">
              <a:spcBef>
                <a:spcPts val="0"/>
              </a:spcBef>
              <a:buNone/>
            </a:pPr>
            <a:endParaRPr lang="en-US" b="1" dirty="0">
              <a:solidFill>
                <a:srgbClr val="608643"/>
              </a:solidFill>
              <a:latin typeface="Calibri"/>
              <a:cs typeface="Calibri"/>
            </a:endParaRPr>
          </a:p>
          <a:p>
            <a:pPr lvl="0" rtl="0">
              <a:spcBef>
                <a:spcPts val="0"/>
              </a:spcBef>
              <a:buNone/>
            </a:pPr>
            <a:endParaRPr lang="en" b="1" dirty="0">
              <a:solidFill>
                <a:srgbClr val="608643"/>
              </a:solidFill>
              <a:latin typeface="Calibri"/>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2775864296"/>
              </p:ext>
            </p:extLst>
          </p:nvPr>
        </p:nvGraphicFramePr>
        <p:xfrm>
          <a:off x="691198" y="2213429"/>
          <a:ext cx="8089944" cy="3614876"/>
        </p:xfrm>
        <a:graphic>
          <a:graphicData uri="http://schemas.openxmlformats.org/drawingml/2006/table">
            <a:tbl>
              <a:tblPr firstRow="1" bandRow="1">
                <a:tableStyleId>{7257817E-EC5C-4880-A810-ED7F254FEA46}</a:tableStyleId>
              </a:tblPr>
              <a:tblGrid>
                <a:gridCol w="2193516"/>
                <a:gridCol w="5896428"/>
              </a:tblGrid>
              <a:tr h="488221">
                <a:tc>
                  <a:txBody>
                    <a:bodyPr/>
                    <a:lstStyle/>
                    <a:p>
                      <a:r>
                        <a:rPr lang="en-US" sz="1800" b="1" dirty="0" smtClean="0"/>
                        <a:t>Type of media:</a:t>
                      </a:r>
                      <a:endParaRPr lang="en-US" sz="1800" b="1" dirty="0"/>
                    </a:p>
                  </a:txBody>
                  <a:tcPr/>
                </a:tc>
                <a:tc>
                  <a:txBody>
                    <a:bodyPr/>
                    <a:lstStyle/>
                    <a:p>
                      <a:endParaRPr lang="en-US" dirty="0"/>
                    </a:p>
                  </a:txBody>
                  <a:tcPr/>
                </a:tc>
              </a:tr>
              <a:tr h="685550">
                <a:tc>
                  <a:txBody>
                    <a:bodyPr/>
                    <a:lstStyle/>
                    <a:p>
                      <a:r>
                        <a:rPr lang="en-US" sz="1800" b="1" dirty="0" smtClean="0"/>
                        <a:t>Forms of Expression:</a:t>
                      </a:r>
                      <a:endParaRPr lang="en-US" sz="1800" b="1" dirty="0"/>
                    </a:p>
                  </a:txBody>
                  <a:tcPr/>
                </a:tc>
                <a:tc>
                  <a:txBody>
                    <a:bodyPr/>
                    <a:lstStyle/>
                    <a:p>
                      <a:endParaRPr lang="en-US"/>
                    </a:p>
                  </a:txBody>
                  <a:tcPr/>
                </a:tc>
              </a:tr>
              <a:tr h="488221">
                <a:tc>
                  <a:txBody>
                    <a:bodyPr/>
                    <a:lstStyle/>
                    <a:p>
                      <a:r>
                        <a:rPr lang="en-US" sz="1800" b="1" dirty="0" smtClean="0"/>
                        <a:t>Target Audience:</a:t>
                      </a:r>
                      <a:endParaRPr lang="en-US" sz="1800" b="1" dirty="0"/>
                    </a:p>
                  </a:txBody>
                  <a:tcPr/>
                </a:tc>
                <a:tc>
                  <a:txBody>
                    <a:bodyPr/>
                    <a:lstStyle/>
                    <a:p>
                      <a:endParaRPr lang="en-US"/>
                    </a:p>
                  </a:txBody>
                  <a:tcPr/>
                </a:tc>
              </a:tr>
              <a:tr h="488221">
                <a:tc>
                  <a:txBody>
                    <a:bodyPr/>
                    <a:lstStyle/>
                    <a:p>
                      <a:r>
                        <a:rPr lang="en-US" sz="1800" b="1" dirty="0" smtClean="0"/>
                        <a:t>Production:</a:t>
                      </a:r>
                      <a:endParaRPr lang="en-US" sz="1800" b="1" dirty="0"/>
                    </a:p>
                  </a:txBody>
                  <a:tcPr/>
                </a:tc>
                <a:tc>
                  <a:txBody>
                    <a:bodyPr/>
                    <a:lstStyle/>
                    <a:p>
                      <a:endParaRPr lang="en-US"/>
                    </a:p>
                  </a:txBody>
                  <a:tcPr/>
                </a:tc>
              </a:tr>
              <a:tr h="488221">
                <a:tc>
                  <a:txBody>
                    <a:bodyPr/>
                    <a:lstStyle/>
                    <a:p>
                      <a:r>
                        <a:rPr lang="en-US" sz="1800" b="1" dirty="0" smtClean="0"/>
                        <a:t>Distribution:</a:t>
                      </a:r>
                      <a:endParaRPr lang="en-US" sz="1800" b="1" dirty="0"/>
                    </a:p>
                  </a:txBody>
                  <a:tcPr/>
                </a:tc>
                <a:tc>
                  <a:txBody>
                    <a:bodyPr/>
                    <a:lstStyle/>
                    <a:p>
                      <a:endParaRPr lang="en-US"/>
                    </a:p>
                  </a:txBody>
                  <a:tcPr/>
                </a:tc>
              </a:tr>
              <a:tr h="488221">
                <a:tc>
                  <a:txBody>
                    <a:bodyPr/>
                    <a:lstStyle/>
                    <a:p>
                      <a:r>
                        <a:rPr lang="en-US" sz="1800" b="1" dirty="0" smtClean="0"/>
                        <a:t>Cost:</a:t>
                      </a:r>
                      <a:endParaRPr lang="en-US" sz="1800" b="1" dirty="0"/>
                    </a:p>
                  </a:txBody>
                  <a:tcPr/>
                </a:tc>
                <a:tc>
                  <a:txBody>
                    <a:bodyPr/>
                    <a:lstStyle/>
                    <a:p>
                      <a:endParaRPr lang="en-US" dirty="0"/>
                    </a:p>
                  </a:txBody>
                  <a:tcPr/>
                </a:tc>
              </a:tr>
              <a:tr h="488221">
                <a:tc>
                  <a:txBody>
                    <a:bodyPr/>
                    <a:lstStyle/>
                    <a:p>
                      <a:r>
                        <a:rPr lang="en-US" sz="1800" b="1" i="1" dirty="0" smtClean="0"/>
                        <a:t>Other?</a:t>
                      </a:r>
                      <a:endParaRPr lang="en-US" sz="1800" b="1" i="1"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7656913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393793" y="923604"/>
            <a:ext cx="1888869" cy="1107996"/>
          </a:xfrm>
          <a:prstGeom prst="rect">
            <a:avLst/>
          </a:prstGeom>
          <a:noFill/>
        </p:spPr>
        <p:txBody>
          <a:bodyPr wrap="square" rtlCol="0">
            <a:spAutoFit/>
          </a:bodyPr>
          <a:lstStyle/>
          <a:p>
            <a:pPr algn="r"/>
            <a:r>
              <a:rPr lang="en-GB" sz="2200" b="1" dirty="0" smtClean="0"/>
              <a:t>Additional </a:t>
            </a:r>
          </a:p>
          <a:p>
            <a:pPr algn="r"/>
            <a:r>
              <a:rPr lang="en-GB" sz="2200" b="1" dirty="0" smtClean="0"/>
              <a:t>Reading</a:t>
            </a:r>
          </a:p>
          <a:p>
            <a:pPr algn="r"/>
            <a:endParaRPr lang="en-GB" sz="2200" b="1" dirty="0"/>
          </a:p>
        </p:txBody>
      </p:sp>
      <p:sp>
        <p:nvSpPr>
          <p:cNvPr id="6" name="Rectangle 5"/>
          <p:cNvSpPr/>
          <p:nvPr/>
        </p:nvSpPr>
        <p:spPr>
          <a:xfrm>
            <a:off x="2939143" y="1425698"/>
            <a:ext cx="6005286" cy="4524316"/>
          </a:xfrm>
          <a:prstGeom prst="rect">
            <a:avLst/>
          </a:prstGeom>
        </p:spPr>
        <p:txBody>
          <a:bodyPr wrap="square">
            <a:spAutoFit/>
          </a:bodyPr>
          <a:lstStyle/>
          <a:p>
            <a:r>
              <a:rPr lang="en-GB" sz="1800" b="1" dirty="0"/>
              <a:t>“</a:t>
            </a:r>
            <a:r>
              <a:rPr lang="en-GB" sz="1800" b="1" i="1" dirty="0"/>
              <a:t>Spaces of Inclusion – An explorative study on needs of refugees and migrants in the domain of media communication and on responses by community media</a:t>
            </a:r>
            <a:r>
              <a:rPr lang="en-GB" sz="1800" b="1" dirty="0"/>
              <a:t>”</a:t>
            </a:r>
            <a:r>
              <a:rPr lang="en-GB" sz="1800" dirty="0"/>
              <a:t> (2018). A Council of Europe Report prepared by COMMIT – Community Media Institute. </a:t>
            </a:r>
            <a:endParaRPr lang="en-US" sz="1800" dirty="0"/>
          </a:p>
          <a:p>
            <a:r>
              <a:rPr lang="en-GB" sz="1800" dirty="0"/>
              <a:t>Available at: </a:t>
            </a:r>
            <a:r>
              <a:rPr lang="en-GB" sz="1800" u="sng" dirty="0">
                <a:hlinkClick r:id="rId3"/>
              </a:rPr>
              <a:t>https://rm.coe.int/dgi-2018-01-spaces-of-inclusion/168078c4b4</a:t>
            </a:r>
            <a:r>
              <a:rPr lang="en-GB" sz="1800" dirty="0"/>
              <a:t> </a:t>
            </a:r>
            <a:endParaRPr lang="en-US" sz="1800" dirty="0"/>
          </a:p>
          <a:p>
            <a:r>
              <a:rPr lang="en-GB" sz="1800" dirty="0"/>
              <a:t> </a:t>
            </a:r>
            <a:endParaRPr lang="en-US" sz="1800" dirty="0"/>
          </a:p>
          <a:p>
            <a:r>
              <a:rPr lang="en-GB" sz="1800" b="1" dirty="0"/>
              <a:t>“Media for the community, by the community”</a:t>
            </a:r>
            <a:r>
              <a:rPr lang="en-GB" sz="1800" dirty="0"/>
              <a:t> (2015). By Esther Dorn-</a:t>
            </a:r>
            <a:r>
              <a:rPr lang="en-GB" sz="1800" dirty="0" err="1"/>
              <a:t>Fellermann</a:t>
            </a:r>
            <a:r>
              <a:rPr lang="en-GB" sz="1800" dirty="0"/>
              <a:t>, published in DW </a:t>
            </a:r>
            <a:r>
              <a:rPr lang="en-GB" sz="1800" dirty="0" err="1"/>
              <a:t>Akademie</a:t>
            </a:r>
            <a:r>
              <a:rPr lang="en-GB" sz="1800" dirty="0"/>
              <a:t>. Available at: </a:t>
            </a:r>
            <a:r>
              <a:rPr lang="en-US" sz="1800" dirty="0">
                <a:hlinkClick r:id="rId4"/>
              </a:rPr>
              <a:t>http://p.dw.com/p/</a:t>
            </a:r>
            <a:r>
              <a:rPr lang="en-US" sz="1800" dirty="0" smtClean="0">
                <a:hlinkClick r:id="rId4"/>
              </a:rPr>
              <a:t>1FX2T</a:t>
            </a:r>
            <a:r>
              <a:rPr lang="en-US" sz="1800" dirty="0" smtClean="0"/>
              <a:t> </a:t>
            </a:r>
            <a:endParaRPr lang="en-US" sz="1800" dirty="0"/>
          </a:p>
          <a:p>
            <a:r>
              <a:rPr lang="en-GB" sz="1800" b="1" dirty="0"/>
              <a:t> </a:t>
            </a:r>
            <a:endParaRPr lang="en-US" sz="1800" dirty="0"/>
          </a:p>
          <a:p>
            <a:r>
              <a:rPr lang="en-GB" sz="1800" b="1" dirty="0"/>
              <a:t>“Alternative and Community Media” </a:t>
            </a:r>
            <a:endParaRPr lang="en-GB" sz="1800" b="1" dirty="0" smtClean="0"/>
          </a:p>
          <a:p>
            <a:r>
              <a:rPr lang="en-GB" sz="1800" dirty="0" smtClean="0">
                <a:hlinkClick r:id="rId5"/>
              </a:rPr>
              <a:t>http</a:t>
            </a:r>
            <a:r>
              <a:rPr lang="en-GB" sz="1800" dirty="0">
                <a:hlinkClick r:id="rId5"/>
              </a:rPr>
              <a:t>://www2.amk.fi/digma.fi/eetu/www.amk.fi/opintojaksot/0702010/1204871263088.</a:t>
            </a:r>
            <a:r>
              <a:rPr lang="en-GB" sz="1800" dirty="0" smtClean="0">
                <a:hlinkClick r:id="rId5"/>
              </a:rPr>
              <a:t>html</a:t>
            </a:r>
            <a:r>
              <a:rPr lang="en-GB" sz="1800" dirty="0" smtClean="0"/>
              <a:t> </a:t>
            </a:r>
            <a:endParaRPr lang="en-US" sz="1800" dirty="0"/>
          </a:p>
        </p:txBody>
      </p:sp>
    </p:spTree>
    <p:extLst>
      <p:ext uri="{BB962C8B-B14F-4D97-AF65-F5344CB8AC3E}">
        <p14:creationId xmlns:p14="http://schemas.microsoft.com/office/powerpoint/2010/main" val="20511236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12000" dirty="0">
                <a:solidFill>
                  <a:srgbClr val="FFFFFF"/>
                </a:solidFill>
              </a:rPr>
              <a:t>Thanks!</a:t>
            </a:r>
          </a:p>
        </p:txBody>
      </p:sp>
      <p:sp>
        <p:nvSpPr>
          <p:cNvPr id="257" name="Shape 257"/>
          <p:cNvSpPr txBox="1">
            <a:spLocks noGrp="1"/>
          </p:cNvSpPr>
          <p:nvPr>
            <p:ph type="body" idx="4294967295"/>
          </p:nvPr>
        </p:nvSpPr>
        <p:spPr>
          <a:xfrm>
            <a:off x="701975" y="4598650"/>
            <a:ext cx="6665100" cy="1893000"/>
          </a:xfrm>
          <a:prstGeom prst="rect">
            <a:avLst/>
          </a:prstGeom>
        </p:spPr>
        <p:txBody>
          <a:bodyPr wrap="square" lIns="91425" tIns="91425" rIns="91425" bIns="91425" anchor="t" anchorCtr="0">
            <a:noAutofit/>
          </a:bodyPr>
          <a:lstStyle/>
          <a:p>
            <a:pPr lvl="0" rtl="0">
              <a:spcBef>
                <a:spcPts val="0"/>
              </a:spcBef>
              <a:buNone/>
            </a:pPr>
            <a:endParaRPr lang="en" sz="2000" dirty="0">
              <a:solidFill>
                <a:srgbClr val="454F5B"/>
              </a:solidFill>
            </a:endParaRP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rtl="0">
              <a:spcBef>
                <a:spcPts val="0"/>
              </a:spcBef>
              <a:buNone/>
            </a:pPr>
            <a:endParaRPr>
              <a:solidFill>
                <a:srgbClr val="454F5B"/>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3" name="Picture 2" descr="S2_Migrant Muslim 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98" y="1890889"/>
            <a:ext cx="3216182" cy="2131583"/>
          </a:xfrm>
          <a:prstGeom prst="rect">
            <a:avLst/>
          </a:prstGeom>
        </p:spPr>
      </p:pic>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US" dirty="0" smtClean="0"/>
              <a:t>We all have our own story</a:t>
            </a:r>
            <a:endParaRPr lang="en" dirty="0"/>
          </a:p>
        </p:txBody>
      </p:sp>
      <p:pic>
        <p:nvPicPr>
          <p:cNvPr id="2" name="Picture 1" descr="S2_Stor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1405" y="3076222"/>
            <a:ext cx="3721241" cy="2480828"/>
          </a:xfrm>
          <a:prstGeom prst="rect">
            <a:avLst/>
          </a:prstGeom>
        </p:spPr>
      </p:pic>
      <p:pic>
        <p:nvPicPr>
          <p:cNvPr id="4" name="Picture 3" descr="S2_Migrant student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4223" y="1547379"/>
            <a:ext cx="2999570" cy="1988019"/>
          </a:xfrm>
          <a:prstGeom prst="rect">
            <a:avLst/>
          </a:prstGeom>
        </p:spPr>
      </p:pic>
      <p:pic>
        <p:nvPicPr>
          <p:cNvPr id="5" name="Picture 4" descr="S2_Migrant Work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770" y="4410399"/>
            <a:ext cx="2314467" cy="1552108"/>
          </a:xfrm>
          <a:prstGeom prst="rect">
            <a:avLst/>
          </a:prstGeom>
        </p:spPr>
      </p:pic>
      <p:pic>
        <p:nvPicPr>
          <p:cNvPr id="6" name="Picture 5" descr="adult-3365364__34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8237" y="4227595"/>
            <a:ext cx="2739763" cy="18265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7" name="Picture 6" descr="newspape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1968"/>
            <a:ext cx="3598209" cy="2384778"/>
          </a:xfrm>
          <a:prstGeom prst="rect">
            <a:avLst/>
          </a:prstGeom>
        </p:spPr>
      </p:pic>
      <p:pic>
        <p:nvPicPr>
          <p:cNvPr id="8" name="Picture 7" descr="newspaper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143" y="1772791"/>
            <a:ext cx="4172857" cy="2685311"/>
          </a:xfrm>
          <a:prstGeom prst="rect">
            <a:avLst/>
          </a:prstGeom>
        </p:spPr>
      </p:pic>
      <p:pic>
        <p:nvPicPr>
          <p:cNvPr id="6" name="Picture 5" descr="newspaper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715" y="163286"/>
            <a:ext cx="4172858" cy="4956924"/>
          </a:xfrm>
          <a:prstGeom prst="rect">
            <a:avLst/>
          </a:prstGeom>
        </p:spPr>
      </p:pic>
      <p:pic>
        <p:nvPicPr>
          <p:cNvPr id="4" name="Picture 3" descr="newspaper.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0804" y="2171093"/>
            <a:ext cx="3085912" cy="4111978"/>
          </a:xfrm>
          <a:prstGeom prst="rect">
            <a:avLst/>
          </a:prstGeom>
        </p:spPr>
      </p:pic>
    </p:spTree>
    <p:extLst>
      <p:ext uri="{BB962C8B-B14F-4D97-AF65-F5344CB8AC3E}">
        <p14:creationId xmlns:p14="http://schemas.microsoft.com/office/powerpoint/2010/main" val="39642733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spcBef>
                <a:spcPts val="0"/>
              </a:spcBef>
              <a:buNone/>
            </a:pPr>
            <a:r>
              <a:rPr lang="en-US" dirty="0" smtClean="0"/>
              <a:t>Community Media</a:t>
            </a:r>
            <a:endParaRPr lang="en" dirty="0"/>
          </a:p>
        </p:txBody>
      </p:sp>
      <p:pic>
        <p:nvPicPr>
          <p:cNvPr id="2" name="Picture 1" descr="Community M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00" y="1292100"/>
            <a:ext cx="5833676" cy="38967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508000" y="1360714"/>
            <a:ext cx="7950225" cy="4005536"/>
          </a:xfrm>
          <a:prstGeom prst="rect">
            <a:avLst/>
          </a:prstGeom>
        </p:spPr>
        <p:txBody>
          <a:bodyPr wrap="square" lIns="91425" tIns="91425" rIns="91425" bIns="91425" anchor="b" anchorCtr="0">
            <a:noAutofit/>
          </a:bodyPr>
          <a:lstStyle/>
          <a:p>
            <a:r>
              <a:rPr lang="en-US" sz="2400" b="0" dirty="0"/>
              <a:t> “Community media aim at providing access to communication on the community’s own terms, meaning that they allow participants to make their own news, whether by appearing in it as significant actors or creating news relevant to their situation, correcting imbalances derived from the media content produced in mainstream media.”</a:t>
            </a:r>
            <a:br>
              <a:rPr lang="en-US" sz="2400" b="0" dirty="0"/>
            </a:br>
            <a:r>
              <a:rPr lang="en-US" sz="2400" b="0" dirty="0" smtClean="0"/>
              <a:t/>
            </a:r>
            <a:br>
              <a:rPr lang="en-US" sz="2400" b="0" dirty="0" smtClean="0"/>
            </a:br>
            <a:r>
              <a:rPr lang="en-US" sz="2400" b="0" i="1" dirty="0" smtClean="0"/>
              <a:t>Council </a:t>
            </a:r>
            <a:r>
              <a:rPr lang="en-US" sz="2400" b="0" i="1" dirty="0"/>
              <a:t>of Europe Report “Spaces of Inclusion”</a:t>
            </a:r>
            <a:r>
              <a:rPr lang="en-US" sz="2400" b="0" dirty="0"/>
              <a:t/>
            </a:r>
            <a:br>
              <a:rPr lang="en-US" sz="2400" b="0" dirty="0"/>
            </a:br>
            <a:endParaRPr lang="en" sz="2200" b="0" dirty="0">
              <a:latin typeface="Calibri"/>
              <a:cs typeface="Calibri"/>
            </a:endParaRPr>
          </a:p>
        </p:txBody>
      </p:sp>
    </p:spTree>
    <p:extLst>
      <p:ext uri="{BB962C8B-B14F-4D97-AF65-F5344CB8AC3E}">
        <p14:creationId xmlns:p14="http://schemas.microsoft.com/office/powerpoint/2010/main" val="27214757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560286"/>
          </a:xfrm>
          <a:prstGeom prst="rect">
            <a:avLst/>
          </a:prstGeom>
        </p:spPr>
        <p:txBody>
          <a:bodyPr wrap="square" lIns="91425" tIns="91425" rIns="91425" bIns="91425" anchor="b" anchorCtr="0">
            <a:noAutofit/>
          </a:bodyPr>
          <a:lstStyle/>
          <a:p>
            <a:pPr lvl="0" rtl="0">
              <a:spcBef>
                <a:spcPts val="0"/>
              </a:spcBef>
              <a:buNone/>
            </a:pPr>
            <a:r>
              <a:rPr lang="en-US" dirty="0" smtClean="0"/>
              <a:t>Community Media</a:t>
            </a:r>
            <a:endParaRPr lang="en" dirty="0"/>
          </a:p>
        </p:txBody>
      </p:sp>
      <p:sp>
        <p:nvSpPr>
          <p:cNvPr id="11" name="TextBox 10"/>
          <p:cNvSpPr txBox="1"/>
          <p:nvPr/>
        </p:nvSpPr>
        <p:spPr>
          <a:xfrm>
            <a:off x="580571" y="1954572"/>
            <a:ext cx="2467429" cy="553998"/>
          </a:xfrm>
          <a:prstGeom prst="rect">
            <a:avLst/>
          </a:prstGeom>
          <a:noFill/>
        </p:spPr>
        <p:txBody>
          <a:bodyPr wrap="square" rtlCol="0">
            <a:spAutoFit/>
          </a:bodyPr>
          <a:lstStyle/>
          <a:p>
            <a:r>
              <a:rPr lang="en-US" sz="3000" b="1" dirty="0" smtClean="0"/>
              <a:t>independent</a:t>
            </a:r>
            <a:endParaRPr lang="en-US" sz="3000" b="1" dirty="0"/>
          </a:p>
        </p:txBody>
      </p:sp>
      <p:sp>
        <p:nvSpPr>
          <p:cNvPr id="12" name="TextBox 11"/>
          <p:cNvSpPr txBox="1"/>
          <p:nvPr/>
        </p:nvSpPr>
        <p:spPr>
          <a:xfrm>
            <a:off x="2159000" y="3514858"/>
            <a:ext cx="4354286" cy="553998"/>
          </a:xfrm>
          <a:prstGeom prst="rect">
            <a:avLst/>
          </a:prstGeom>
          <a:noFill/>
        </p:spPr>
        <p:txBody>
          <a:bodyPr wrap="square" rtlCol="0">
            <a:spAutoFit/>
          </a:bodyPr>
          <a:lstStyle/>
          <a:p>
            <a:r>
              <a:rPr lang="en-US" sz="3000" b="1" dirty="0"/>
              <a:t>p</a:t>
            </a:r>
            <a:r>
              <a:rPr lang="en-US" sz="3000" b="1" dirty="0" smtClean="0"/>
              <a:t>articipatory</a:t>
            </a:r>
          </a:p>
        </p:txBody>
      </p:sp>
      <p:sp>
        <p:nvSpPr>
          <p:cNvPr id="13" name="TextBox 12"/>
          <p:cNvSpPr txBox="1"/>
          <p:nvPr/>
        </p:nvSpPr>
        <p:spPr>
          <a:xfrm>
            <a:off x="5908496" y="2562998"/>
            <a:ext cx="2005677" cy="553998"/>
          </a:xfrm>
          <a:prstGeom prst="rect">
            <a:avLst/>
          </a:prstGeom>
          <a:noFill/>
        </p:spPr>
        <p:txBody>
          <a:bodyPr wrap="none" rtlCol="0">
            <a:spAutoFit/>
          </a:bodyPr>
          <a:lstStyle/>
          <a:p>
            <a:r>
              <a:rPr lang="en-US" sz="3000" b="1" dirty="0"/>
              <a:t>n</a:t>
            </a:r>
            <a:r>
              <a:rPr lang="en-US" sz="3000" b="1" dirty="0" smtClean="0"/>
              <a:t>on-profit</a:t>
            </a:r>
            <a:endParaRPr lang="en-US" sz="3000" b="1" dirty="0"/>
          </a:p>
        </p:txBody>
      </p:sp>
      <p:sp>
        <p:nvSpPr>
          <p:cNvPr id="14" name="TextBox 13"/>
          <p:cNvSpPr txBox="1"/>
          <p:nvPr/>
        </p:nvSpPr>
        <p:spPr>
          <a:xfrm>
            <a:off x="1469572" y="4916714"/>
            <a:ext cx="7438572" cy="553998"/>
          </a:xfrm>
          <a:prstGeom prst="rect">
            <a:avLst/>
          </a:prstGeom>
          <a:noFill/>
        </p:spPr>
        <p:txBody>
          <a:bodyPr wrap="square" rtlCol="0">
            <a:spAutoFit/>
          </a:bodyPr>
          <a:lstStyle/>
          <a:p>
            <a:r>
              <a:rPr lang="en-US" sz="3000" b="1" dirty="0"/>
              <a:t>s</a:t>
            </a:r>
            <a:r>
              <a:rPr lang="en-US" sz="3000" b="1" dirty="0" smtClean="0"/>
              <a:t>ocio-economic development &amp; culture</a:t>
            </a:r>
            <a:endParaRPr lang="en-US" sz="3000" b="1"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560286"/>
          </a:xfrm>
          <a:prstGeom prst="rect">
            <a:avLst/>
          </a:prstGeom>
        </p:spPr>
        <p:txBody>
          <a:bodyPr wrap="square" lIns="91425" tIns="91425" rIns="91425" bIns="91425" anchor="b" anchorCtr="0">
            <a:noAutofit/>
          </a:bodyPr>
          <a:lstStyle/>
          <a:p>
            <a:pPr lvl="0" rtl="0">
              <a:spcBef>
                <a:spcPts val="0"/>
              </a:spcBef>
              <a:buNone/>
            </a:pPr>
            <a:r>
              <a:rPr lang="en-US" dirty="0" smtClean="0"/>
              <a:t>Community Media</a:t>
            </a:r>
            <a:endParaRPr lang="en" dirty="0"/>
          </a:p>
        </p:txBody>
      </p:sp>
      <p:pic>
        <p:nvPicPr>
          <p:cNvPr id="2" name="Picture 1" descr="neibourho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00" y="1871980"/>
            <a:ext cx="4388800" cy="1244110"/>
          </a:xfrm>
          <a:prstGeom prst="rect">
            <a:avLst/>
          </a:prstGeom>
        </p:spPr>
      </p:pic>
      <p:pic>
        <p:nvPicPr>
          <p:cNvPr id="3" name="Picture 2" descr="communi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714" y="1560286"/>
            <a:ext cx="3247570" cy="1623785"/>
          </a:xfrm>
          <a:prstGeom prst="rect">
            <a:avLst/>
          </a:prstGeom>
        </p:spPr>
      </p:pic>
      <p:pic>
        <p:nvPicPr>
          <p:cNvPr id="5" name="Picture 4" descr="group-157841__34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344" y="3414596"/>
            <a:ext cx="2090303" cy="2173403"/>
          </a:xfrm>
          <a:prstGeom prst="rect">
            <a:avLst/>
          </a:prstGeom>
        </p:spPr>
      </p:pic>
      <p:pic>
        <p:nvPicPr>
          <p:cNvPr id="6" name="Picture 5" descr="group-117192__3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7843" y="3414596"/>
            <a:ext cx="2745014" cy="2350894"/>
          </a:xfrm>
          <a:prstGeom prst="rect">
            <a:avLst/>
          </a:prstGeom>
        </p:spPr>
      </p:pic>
    </p:spTree>
    <p:extLst>
      <p:ext uri="{BB962C8B-B14F-4D97-AF65-F5344CB8AC3E}">
        <p14:creationId xmlns:p14="http://schemas.microsoft.com/office/powerpoint/2010/main" val="39628540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13" name="Picture 12" descr="social med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049" y="4226715"/>
            <a:ext cx="2131235" cy="1885837"/>
          </a:xfrm>
          <a:prstGeom prst="rect">
            <a:avLst/>
          </a:prstGeom>
        </p:spPr>
      </p:pic>
      <p:sp>
        <p:nvSpPr>
          <p:cNvPr id="263" name="Shape 263"/>
          <p:cNvSpPr txBox="1">
            <a:spLocks noGrp="1"/>
          </p:cNvSpPr>
          <p:nvPr>
            <p:ph type="title"/>
          </p:nvPr>
        </p:nvSpPr>
        <p:spPr>
          <a:xfrm>
            <a:off x="691200" y="0"/>
            <a:ext cx="7761600" cy="1560286"/>
          </a:xfrm>
          <a:prstGeom prst="rect">
            <a:avLst/>
          </a:prstGeom>
        </p:spPr>
        <p:txBody>
          <a:bodyPr wrap="square" lIns="91425" tIns="91425" rIns="91425" bIns="91425" anchor="b" anchorCtr="0">
            <a:noAutofit/>
          </a:bodyPr>
          <a:lstStyle/>
          <a:p>
            <a:pPr lvl="0" rtl="0">
              <a:spcBef>
                <a:spcPts val="0"/>
              </a:spcBef>
              <a:buNone/>
            </a:pPr>
            <a:r>
              <a:rPr lang="en-US" dirty="0" smtClean="0"/>
              <a:t>Forms of Community Media</a:t>
            </a:r>
            <a:endParaRPr lang="en" dirty="0"/>
          </a:p>
        </p:txBody>
      </p:sp>
      <p:pic>
        <p:nvPicPr>
          <p:cNvPr id="4" name="Picture 3" descr="radi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01" y="1848162"/>
            <a:ext cx="1848799" cy="1848799"/>
          </a:xfrm>
          <a:prstGeom prst="rect">
            <a:avLst/>
          </a:prstGeom>
        </p:spPr>
      </p:pic>
      <p:pic>
        <p:nvPicPr>
          <p:cNvPr id="7" name="Picture 6" descr="magaz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3509" y="1848162"/>
            <a:ext cx="2004920" cy="1931084"/>
          </a:xfrm>
          <a:prstGeom prst="rect">
            <a:avLst/>
          </a:prstGeom>
        </p:spPr>
      </p:pic>
      <p:pic>
        <p:nvPicPr>
          <p:cNvPr id="8" name="Picture 7" descr="newspap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9928" y="1848162"/>
            <a:ext cx="3002643" cy="1798036"/>
          </a:xfrm>
          <a:prstGeom prst="rect">
            <a:avLst/>
          </a:prstGeom>
        </p:spPr>
      </p:pic>
      <p:pic>
        <p:nvPicPr>
          <p:cNvPr id="9" name="Picture 8" descr="tv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200" y="4226715"/>
            <a:ext cx="1923030" cy="2439665"/>
          </a:xfrm>
          <a:prstGeom prst="rect">
            <a:avLst/>
          </a:prstGeom>
        </p:spPr>
      </p:pic>
      <p:pic>
        <p:nvPicPr>
          <p:cNvPr id="12" name="Picture 11" descr="fil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5730" y="4226715"/>
            <a:ext cx="2686956" cy="1740124"/>
          </a:xfrm>
          <a:prstGeom prst="rect">
            <a:avLst/>
          </a:prstGeom>
        </p:spPr>
      </p:pic>
    </p:spTree>
    <p:extLst>
      <p:ext uri="{BB962C8B-B14F-4D97-AF65-F5344CB8AC3E}">
        <p14:creationId xmlns:p14="http://schemas.microsoft.com/office/powerpoint/2010/main" val="12336025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393793" y="923604"/>
            <a:ext cx="1888869" cy="1107996"/>
          </a:xfrm>
          <a:prstGeom prst="rect">
            <a:avLst/>
          </a:prstGeom>
          <a:noFill/>
        </p:spPr>
        <p:txBody>
          <a:bodyPr wrap="square" rtlCol="0">
            <a:spAutoFit/>
          </a:bodyPr>
          <a:lstStyle/>
          <a:p>
            <a:pPr algn="r"/>
            <a:r>
              <a:rPr lang="en-GB" sz="2200" b="1" dirty="0" smtClean="0"/>
              <a:t>Community Radio</a:t>
            </a:r>
          </a:p>
          <a:p>
            <a:pPr algn="r"/>
            <a:endParaRPr lang="en-GB" sz="2200" b="1" dirty="0"/>
          </a:p>
        </p:txBody>
      </p:sp>
      <p:pic>
        <p:nvPicPr>
          <p:cNvPr id="4" name="Picture 3" descr="Screen Shot 2018-05-29 at 4.26.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316" y="3720829"/>
            <a:ext cx="2166258" cy="2079442"/>
          </a:xfrm>
          <a:prstGeom prst="rect">
            <a:avLst/>
          </a:prstGeom>
        </p:spPr>
      </p:pic>
      <p:pic>
        <p:nvPicPr>
          <p:cNvPr id="5" name="Picture 4" descr="radio sta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0" y="1808209"/>
            <a:ext cx="4213316" cy="2808877"/>
          </a:xfrm>
          <a:prstGeom prst="rect">
            <a:avLst/>
          </a:prstGeom>
        </p:spPr>
      </p:pic>
    </p:spTree>
    <p:extLst>
      <p:ext uri="{BB962C8B-B14F-4D97-AF65-F5344CB8AC3E}">
        <p14:creationId xmlns:p14="http://schemas.microsoft.com/office/powerpoint/2010/main" val="16939179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1928</TotalTime>
  <Words>1801</Words>
  <Application>Microsoft Macintosh PowerPoint</Application>
  <PresentationFormat>On-screen Show (4:3)</PresentationFormat>
  <Paragraphs>105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EngagePowerpoint Template</vt:lpstr>
      <vt:lpstr>Amplify Community Voices</vt:lpstr>
      <vt:lpstr>We all have our own story</vt:lpstr>
      <vt:lpstr>PowerPoint Presentation</vt:lpstr>
      <vt:lpstr>Community Media</vt:lpstr>
      <vt:lpstr> “Community media aim at providing access to communication on the community’s own terms, meaning that they allow participants to make their own news, whether by appearing in it as significant actors or creating news relevant to their situation, correcting imbalances derived from the media content produced in mainstream media.”  Council of Europe Report “Spaces of Inclusion” </vt:lpstr>
      <vt:lpstr>Community Media</vt:lpstr>
      <vt:lpstr>Community Media</vt:lpstr>
      <vt:lpstr>Forms of Community Media</vt:lpstr>
      <vt:lpstr>PowerPoint Presentation</vt:lpstr>
      <vt:lpstr>PowerPoint Presentation</vt:lpstr>
      <vt:lpstr>PowerPoint Presentation</vt:lpstr>
      <vt:lpstr>“how do you make someone independent? ... it’s by gradually giving them control over the process and giving them the space to experiment and so now on a Wednesday morning you have Joyce getting there at 9 -9.30, she’s already taken the kids to the childminder, she jumps on the Internet starts looking for news, reads her emails. (...), Ameneh’s gone off and done an interview at Zion Arts Centre, caught the bus by herself, comes back and does the editing. And suppose if you contrast that to the first couple of weeks when you saw them come into the room and Ameneh had been here for 2 or 3 years and hadn’t caught a bus, Joyce had never used a computer, she wanted me to go to the nursery with her cos she was worried they wouldn’t understand her English and now she’ll jump on the phone and talk ...the self-confidence and the independence...” Project Manager, “Radio for Refugees” taken from “Spaces of Inclusion”,  Council of Europe Report (2018).</vt:lpstr>
      <vt:lpstr>Case study and discussion</vt:lpstr>
      <vt:lpstr>Exercise Create your own community media</vt:lpstr>
      <vt:lpstr>Exercise Create your own community media 2</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Irini Anastassiou</cp:lastModifiedBy>
  <cp:revision>35</cp:revision>
  <dcterms:created xsi:type="dcterms:W3CDTF">2017-10-27T16:23:16Z</dcterms:created>
  <dcterms:modified xsi:type="dcterms:W3CDTF">2018-05-29T21:16:23Z</dcterms:modified>
</cp:coreProperties>
</file>