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2"/>
  </p:notesMasterIdLst>
  <p:sldIdLst>
    <p:sldId id="256" r:id="rId2"/>
    <p:sldId id="292" r:id="rId3"/>
    <p:sldId id="289" r:id="rId4"/>
    <p:sldId id="294" r:id="rId5"/>
    <p:sldId id="295" r:id="rId6"/>
    <p:sldId id="261" r:id="rId7"/>
    <p:sldId id="262" r:id="rId8"/>
    <p:sldId id="287" r:id="rId9"/>
    <p:sldId id="296" r:id="rId10"/>
    <p:sldId id="274" r:id="rId1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86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57817E-EC5C-4880-A810-ED7F254FEA46}">
  <a:tblStyle styleId="{7257817E-EC5C-4880-A810-ED7F254FEA46}"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98" autoAdjust="0"/>
  </p:normalViewPr>
  <p:slideViewPr>
    <p:cSldViewPr snapToGrid="0" snapToObjects="1">
      <p:cViewPr varScale="1">
        <p:scale>
          <a:sx n="77" d="100"/>
          <a:sy n="77" d="100"/>
        </p:scale>
        <p:origin x="179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09175907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a:t>Question of values and cultural identity is a multidimensional question which concerns all of us, especially immigrants. This resource outlines the importance of providing stronger protections for immigrants especially immigrant woman. </a:t>
            </a:r>
            <a:endParaRPr lang="en-GB" dirty="0"/>
          </a:p>
        </p:txBody>
      </p:sp>
    </p:spTree>
    <p:extLst>
      <p:ext uri="{BB962C8B-B14F-4D97-AF65-F5344CB8AC3E}">
        <p14:creationId xmlns:p14="http://schemas.microsoft.com/office/powerpoint/2010/main" val="3220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84721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US" dirty="0"/>
              <a:t>Values and cultural identity is very sensitive question - especially for immigrants and refugees.  They live and work trying to integrate their cultural identity into a new environment but also maintaining connection with their homeland. “Culture shock” experience (although is temporary) may bring a lot of vulnerabilities and lot of barriers. </a:t>
            </a:r>
            <a:endParaRPr lang="hr-HR" dirty="0"/>
          </a:p>
        </p:txBody>
      </p:sp>
    </p:spTree>
    <p:extLst>
      <p:ext uri="{BB962C8B-B14F-4D97-AF65-F5344CB8AC3E}">
        <p14:creationId xmlns:p14="http://schemas.microsoft.com/office/powerpoint/2010/main" val="2804476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hr-HR" dirty="0"/>
              <a:t>There are two important misconceptions: identity depends on ourselves or identity is static. W</a:t>
            </a:r>
            <a:r>
              <a:rPr lang="en-US" dirty="0"/>
              <a:t>hither we choose them or they us</a:t>
            </a:r>
            <a:r>
              <a:rPr lang="hr-HR" dirty="0"/>
              <a:t> values and cultural identity are partly inherited and partly chosen. </a:t>
            </a:r>
          </a:p>
        </p:txBody>
      </p:sp>
    </p:spTree>
    <p:extLst>
      <p:ext uri="{BB962C8B-B14F-4D97-AF65-F5344CB8AC3E}">
        <p14:creationId xmlns:p14="http://schemas.microsoft.com/office/powerpoint/2010/main" val="1389843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US" dirty="0"/>
              <a:t>Whether we choose them or they choose us each individual perceives himself uniquely and by some characteristics different from all other people. On the other hand every man is aware of his own slogans with other people, which is particularly pronounced when they belong to the same social group. </a:t>
            </a:r>
            <a:endParaRPr lang="hr-HR" dirty="0"/>
          </a:p>
        </p:txBody>
      </p:sp>
    </p:spTree>
    <p:extLst>
      <p:ext uri="{BB962C8B-B14F-4D97-AF65-F5344CB8AC3E}">
        <p14:creationId xmlns:p14="http://schemas.microsoft.com/office/powerpoint/2010/main" val="995479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endParaRPr lang="en-US" dirty="0"/>
          </a:p>
          <a:p>
            <a:pPr>
              <a:buNone/>
            </a:pPr>
            <a:r>
              <a:rPr lang="en-US" dirty="0"/>
              <a:t>Motives: prejudices, stereotypes and conflicts of different minorities</a:t>
            </a:r>
          </a:p>
          <a:p>
            <a:pPr>
              <a:buNone/>
            </a:pPr>
            <a:r>
              <a:rPr lang="en-US" dirty="0"/>
              <a:t>Goals: Encourage stereotypes and prejudices of participants on the other individuals, minorities and "different" to raise self-awareness about limitations of tolerance and conflict resolution contrast different values of participants.</a:t>
            </a:r>
          </a:p>
          <a:p>
            <a:pPr>
              <a:buNone/>
            </a:pPr>
            <a:r>
              <a:rPr lang="en-US" dirty="0"/>
              <a:t>Preparation: work paper for each participant, pencil </a:t>
            </a:r>
          </a:p>
          <a:p>
            <a:pPr>
              <a:buNone/>
            </a:pPr>
            <a:r>
              <a:rPr lang="en-US" dirty="0"/>
              <a:t>Instructions: Divide the work paper. Briefly expose the scene, examine with it the participant would have travelled with it, and with whom he would not travel. Summon the group of 4-5 participants and make a unanimous list of people. Every group exposes their views (talk of co-operation within the group)</a:t>
            </a:r>
          </a:p>
          <a:p>
            <a:pPr>
              <a:buNone/>
            </a:pPr>
            <a:r>
              <a:rPr lang="en-US" dirty="0"/>
              <a:t>Summary and Evaluation: Discussion will be conducted on a group basis reports. Comparing different results is also an introduction to the discussion.</a:t>
            </a:r>
          </a:p>
          <a:p>
            <a:pPr>
              <a:buNone/>
            </a:pPr>
            <a:r>
              <a:rPr lang="en-US" dirty="0"/>
              <a:t>Duration: </a:t>
            </a:r>
            <a:r>
              <a:rPr lang="hr-HR" dirty="0"/>
              <a:t>15</a:t>
            </a:r>
            <a:r>
              <a:rPr lang="en-US" dirty="0"/>
              <a:t> min</a:t>
            </a:r>
          </a:p>
          <a:p>
            <a:pPr>
              <a:buNone/>
            </a:pPr>
            <a:endParaRPr lang="hr-HR" dirty="0"/>
          </a:p>
        </p:txBody>
      </p:sp>
    </p:spTree>
    <p:extLst>
      <p:ext uri="{BB962C8B-B14F-4D97-AF65-F5344CB8AC3E}">
        <p14:creationId xmlns:p14="http://schemas.microsoft.com/office/powerpoint/2010/main" val="3466543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hr-HR" dirty="0"/>
              <a:t>I</a:t>
            </a:r>
            <a:r>
              <a:rPr lang="en-US" dirty="0"/>
              <a:t>t often happens that</a:t>
            </a:r>
            <a:r>
              <a:rPr lang="hr-HR" dirty="0"/>
              <a:t> </a:t>
            </a:r>
            <a:r>
              <a:rPr lang="en-US" dirty="0"/>
              <a:t>members of minority groups, in contact with a large group, develop low</a:t>
            </a:r>
            <a:r>
              <a:rPr lang="hr-HR" dirty="0"/>
              <a:t> </a:t>
            </a:r>
            <a:r>
              <a:rPr lang="en-US" dirty="0"/>
              <a:t>self-esteem, because they are perceived as members of the inferior</a:t>
            </a:r>
            <a:r>
              <a:rPr lang="hr-HR" dirty="0"/>
              <a:t> group. </a:t>
            </a:r>
            <a:r>
              <a:rPr lang="en-US" dirty="0"/>
              <a:t>Migrations bring new pressures on all levels of identity. By changing the interaction framework the migrant has to change the social and personal identity. The social pressure to redefine all of it happens at the same time as a personal identity is in crisis because it has to synthesize leaps in the biography.</a:t>
            </a:r>
            <a:endParaRPr lang="en-GB" dirty="0"/>
          </a:p>
        </p:txBody>
      </p:sp>
    </p:spTree>
    <p:extLst>
      <p:ext uri="{BB962C8B-B14F-4D97-AF65-F5344CB8AC3E}">
        <p14:creationId xmlns:p14="http://schemas.microsoft.com/office/powerpoint/2010/main" val="1185612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hr-HR" sz="1100" kern="1200" dirty="0">
                <a:solidFill>
                  <a:schemeClr val="tx1"/>
                </a:solidFill>
                <a:effectLst/>
                <a:latin typeface="+mn-lt"/>
                <a:ea typeface="+mn-ea"/>
                <a:cs typeface="+mn-cs"/>
              </a:rPr>
              <a:t>Naida</a:t>
            </a:r>
            <a:r>
              <a:rPr lang="en-IE" sz="1100" kern="1200" dirty="0">
                <a:solidFill>
                  <a:schemeClr val="tx1"/>
                </a:solidFill>
                <a:effectLst/>
                <a:latin typeface="+mn-lt"/>
                <a:ea typeface="+mn-ea"/>
                <a:cs typeface="+mn-cs"/>
              </a:rPr>
              <a:t> is a twenty-</a:t>
            </a:r>
            <a:r>
              <a:rPr lang="hr-HR" sz="1100" kern="1200" dirty="0">
                <a:solidFill>
                  <a:schemeClr val="tx1"/>
                </a:solidFill>
                <a:effectLst/>
                <a:latin typeface="+mn-lt"/>
                <a:ea typeface="+mn-ea"/>
                <a:cs typeface="+mn-cs"/>
              </a:rPr>
              <a:t>five</a:t>
            </a:r>
            <a:r>
              <a:rPr lang="en-IE" sz="1100" kern="1200" dirty="0">
                <a:solidFill>
                  <a:schemeClr val="tx1"/>
                </a:solidFill>
                <a:effectLst/>
                <a:latin typeface="+mn-lt"/>
                <a:ea typeface="+mn-ea"/>
                <a:cs typeface="+mn-cs"/>
              </a:rPr>
              <a:t> year old mother from </a:t>
            </a:r>
            <a:r>
              <a:rPr lang="hr-HR" sz="1100" kern="1200" dirty="0">
                <a:solidFill>
                  <a:schemeClr val="tx1"/>
                </a:solidFill>
                <a:effectLst/>
                <a:latin typeface="+mn-lt"/>
                <a:ea typeface="+mn-ea"/>
                <a:cs typeface="+mn-cs"/>
              </a:rPr>
              <a:t>Alepo</a:t>
            </a:r>
            <a:r>
              <a:rPr lang="en-IE" sz="1100" kern="1200" dirty="0">
                <a:solidFill>
                  <a:schemeClr val="tx1"/>
                </a:solidFill>
                <a:effectLst/>
                <a:latin typeface="+mn-lt"/>
                <a:ea typeface="+mn-ea"/>
                <a:cs typeface="+mn-cs"/>
              </a:rPr>
              <a:t> who has recently arrived in Europe with her family. </a:t>
            </a:r>
            <a:r>
              <a:rPr lang="hr-HR" sz="1100" kern="1200" dirty="0">
                <a:solidFill>
                  <a:schemeClr val="tx1"/>
                </a:solidFill>
                <a:effectLst/>
                <a:latin typeface="+mn-lt"/>
                <a:ea typeface="+mn-ea"/>
                <a:cs typeface="+mn-cs"/>
              </a:rPr>
              <a:t>Naida and her family are muslim. </a:t>
            </a:r>
            <a:r>
              <a:rPr lang="en-IE" sz="1100" kern="1200" dirty="0">
                <a:solidFill>
                  <a:schemeClr val="tx1"/>
                </a:solidFill>
                <a:effectLst/>
                <a:latin typeface="+mn-lt"/>
                <a:ea typeface="+mn-ea"/>
                <a:cs typeface="+mn-cs"/>
              </a:rPr>
              <a:t> </a:t>
            </a:r>
            <a:r>
              <a:rPr lang="hr-HR" sz="1100" kern="1200" dirty="0">
                <a:solidFill>
                  <a:schemeClr val="tx1"/>
                </a:solidFill>
                <a:effectLst/>
                <a:latin typeface="+mn-lt"/>
                <a:ea typeface="+mn-ea"/>
                <a:cs typeface="+mn-cs"/>
              </a:rPr>
              <a:t>They have found a doctor but they cannot find a local church, school, job or any long-lasting home. They live in infirmary almoust for 3 months.  She would like to</a:t>
            </a:r>
            <a:r>
              <a:rPr lang="en-US" sz="1100" kern="1200" dirty="0">
                <a:solidFill>
                  <a:schemeClr val="tx1"/>
                </a:solidFill>
                <a:effectLst/>
                <a:latin typeface="+mn-lt"/>
                <a:ea typeface="+mn-ea"/>
                <a:cs typeface="+mn-cs"/>
              </a:rPr>
              <a:t> integrate into the community but she does not know the language</a:t>
            </a:r>
            <a:r>
              <a:rPr lang="hr-HR" sz="1100" kern="1200" dirty="0">
                <a:solidFill>
                  <a:schemeClr val="tx1"/>
                </a:solidFill>
                <a:effectLst/>
                <a:latin typeface="+mn-lt"/>
                <a:ea typeface="+mn-ea"/>
                <a:cs typeface="+mn-cs"/>
              </a:rPr>
              <a:t> nor the culture. </a:t>
            </a:r>
          </a:p>
        </p:txBody>
      </p:sp>
    </p:spTree>
    <p:extLst>
      <p:ext uri="{BB962C8B-B14F-4D97-AF65-F5344CB8AC3E}">
        <p14:creationId xmlns:p14="http://schemas.microsoft.com/office/powerpoint/2010/main" val="3396178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hr-HR" sz="1100" kern="1200" dirty="0">
                <a:solidFill>
                  <a:schemeClr val="tx1"/>
                </a:solidFill>
                <a:effectLst/>
                <a:latin typeface="+mn-lt"/>
                <a:ea typeface="+mn-ea"/>
                <a:cs typeface="+mn-cs"/>
              </a:rPr>
              <a:t>Naida</a:t>
            </a:r>
            <a:r>
              <a:rPr lang="en-IE" sz="1100" kern="1200" dirty="0">
                <a:solidFill>
                  <a:schemeClr val="tx1"/>
                </a:solidFill>
                <a:effectLst/>
                <a:latin typeface="+mn-lt"/>
                <a:ea typeface="+mn-ea"/>
                <a:cs typeface="+mn-cs"/>
              </a:rPr>
              <a:t> has marked on the wheel the areas where she feels she has fully engaged, partially engaged, not engaged or feels excluded. </a:t>
            </a:r>
            <a:r>
              <a:rPr lang="hr-HR" sz="1100" kern="1200" dirty="0">
                <a:solidFill>
                  <a:schemeClr val="tx1"/>
                </a:solidFill>
                <a:effectLst/>
                <a:latin typeface="+mn-lt"/>
                <a:ea typeface="+mn-ea"/>
                <a:cs typeface="+mn-cs"/>
              </a:rPr>
              <a:t>Naida</a:t>
            </a:r>
            <a:r>
              <a:rPr lang="en-IE" sz="1100" kern="1200" dirty="0">
                <a:solidFill>
                  <a:schemeClr val="tx1"/>
                </a:solidFill>
                <a:effectLst/>
                <a:latin typeface="+mn-lt"/>
                <a:ea typeface="+mn-ea"/>
                <a:cs typeface="+mn-cs"/>
              </a:rPr>
              <a:t>’s integration wheel clearly identifies areas that she needs to focus on if she is to achieve a holistic integration into her new host community</a:t>
            </a:r>
            <a:r>
              <a:rPr lang="en-IE" sz="1100" kern="1200" dirty="0" smtClean="0">
                <a:solidFill>
                  <a:schemeClr val="tx1"/>
                </a:solidFill>
                <a:effectLst/>
                <a:latin typeface="+mn-lt"/>
                <a:ea typeface="+mn-ea"/>
                <a:cs typeface="+mn-cs"/>
              </a:rPr>
              <a:t>.</a:t>
            </a:r>
            <a:r>
              <a:rPr lang="en-US" sz="1100" kern="1200" dirty="0" smtClean="0">
                <a:solidFill>
                  <a:schemeClr val="tx1"/>
                </a:solidFill>
                <a:effectLst/>
                <a:latin typeface="+mn-lt"/>
                <a:ea typeface="+mn-ea"/>
                <a:cs typeface="+mn-cs"/>
              </a:rPr>
              <a:t> How can we help </a:t>
            </a:r>
            <a:r>
              <a:rPr lang="hr-HR" sz="1100" kern="1200" dirty="0" smtClean="0">
                <a:solidFill>
                  <a:schemeClr val="tx1"/>
                </a:solidFill>
                <a:effectLst/>
                <a:latin typeface="+mn-lt"/>
                <a:ea typeface="+mn-ea"/>
                <a:cs typeface="+mn-cs"/>
              </a:rPr>
              <a:t>Nida</a:t>
            </a:r>
            <a:r>
              <a:rPr lang="en-US" sz="1100" kern="1200" dirty="0" smtClean="0">
                <a:solidFill>
                  <a:schemeClr val="tx1"/>
                </a:solidFill>
                <a:effectLst/>
                <a:latin typeface="+mn-lt"/>
                <a:ea typeface="+mn-ea"/>
                <a:cs typeface="+mn-cs"/>
              </a:rPr>
              <a:t> to complete her integration? Do we recognize marginalized women and hear them? If so, what are they telling us, and if not, why not, what are their stories and needs, what does it teach us? Is there a margin of opportunity to be a space of resistance? </a:t>
            </a:r>
          </a:p>
          <a:p>
            <a:pPr lvl="0">
              <a:spcBef>
                <a:spcPts val="0"/>
              </a:spcBef>
              <a:buNone/>
            </a:pPr>
            <a:endParaRPr dirty="0"/>
          </a:p>
        </p:txBody>
      </p:sp>
    </p:spTree>
    <p:extLst>
      <p:ext uri="{BB962C8B-B14F-4D97-AF65-F5344CB8AC3E}">
        <p14:creationId xmlns:p14="http://schemas.microsoft.com/office/powerpoint/2010/main" val="1551251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hr-HR" dirty="0" smtClean="0"/>
              <a:t>Naida get engage</a:t>
            </a:r>
            <a:r>
              <a:rPr lang="hr-HR" baseline="0" dirty="0" smtClean="0"/>
              <a:t> in local community services so that she can get involved in other areas of local community.</a:t>
            </a:r>
          </a:p>
          <a:p>
            <a:pPr>
              <a:buNone/>
            </a:pPr>
            <a:r>
              <a:rPr lang="hr-HR" baseline="0" dirty="0" smtClean="0"/>
              <a:t>Through this programme she easily get engage in social, religion and education services which provides to her better life. </a:t>
            </a:r>
            <a:endParaRPr lang="hr-HR" dirty="0"/>
          </a:p>
        </p:txBody>
      </p:sp>
    </p:spTree>
    <p:extLst>
      <p:ext uri="{BB962C8B-B14F-4D97-AF65-F5344CB8AC3E}">
        <p14:creationId xmlns:p14="http://schemas.microsoft.com/office/powerpoint/2010/main" val="2618953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D5D85A"/>
        </a:solidFill>
        <a:effectLst/>
      </p:bgPr>
    </p:bg>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012325" y="2960550"/>
            <a:ext cx="5445900" cy="2405700"/>
          </a:xfrm>
          <a:prstGeom prst="rect">
            <a:avLst/>
          </a:prstGeom>
        </p:spPr>
        <p:txBody>
          <a:bodyPr wrap="square" lIns="91425" tIns="91425" rIns="91425" bIns="91425" anchor="b" anchorCtr="0"/>
          <a:lstStyle>
            <a:lvl1pPr lvl="0" algn="r">
              <a:spcBef>
                <a:spcPts val="0"/>
              </a:spcBef>
              <a:buSzPct val="100000"/>
              <a:defRPr sz="4800"/>
            </a:lvl1pPr>
            <a:lvl2pPr lvl="1" algn="r">
              <a:spcBef>
                <a:spcPts val="0"/>
              </a:spcBef>
              <a:buSzPct val="100000"/>
              <a:defRPr sz="6000"/>
            </a:lvl2pPr>
            <a:lvl3pPr lvl="2" algn="r">
              <a:spcBef>
                <a:spcPts val="0"/>
              </a:spcBef>
              <a:buSzPct val="100000"/>
              <a:defRPr sz="6000"/>
            </a:lvl3pPr>
            <a:lvl4pPr lvl="3" algn="r">
              <a:spcBef>
                <a:spcPts val="0"/>
              </a:spcBef>
              <a:buSzPct val="100000"/>
              <a:defRPr sz="6000"/>
            </a:lvl4pPr>
            <a:lvl5pPr lvl="4" algn="r">
              <a:spcBef>
                <a:spcPts val="0"/>
              </a:spcBef>
              <a:buSzPct val="100000"/>
              <a:defRPr sz="6000"/>
            </a:lvl5pPr>
            <a:lvl6pPr lvl="5" algn="r">
              <a:spcBef>
                <a:spcPts val="0"/>
              </a:spcBef>
              <a:buSzPct val="100000"/>
              <a:defRPr sz="6000"/>
            </a:lvl6pPr>
            <a:lvl7pPr lvl="6" algn="r">
              <a:spcBef>
                <a:spcPts val="0"/>
              </a:spcBef>
              <a:buSzPct val="100000"/>
              <a:defRPr sz="6000"/>
            </a:lvl7pPr>
            <a:lvl8pPr lvl="7" algn="r">
              <a:spcBef>
                <a:spcPts val="0"/>
              </a:spcBef>
              <a:buSzPct val="100000"/>
              <a:defRPr sz="6000"/>
            </a:lvl8pPr>
            <a:lvl9pPr lvl="8" algn="r">
              <a:spcBef>
                <a:spcPts val="0"/>
              </a:spcBef>
              <a:buSzPct val="100000"/>
              <a:defRPr sz="6000"/>
            </a:lvl9pPr>
          </a:lstStyle>
          <a:p>
            <a:r>
              <a:rPr lang="en-US"/>
              <a:t>Click to edit Master title style</a:t>
            </a:r>
            <a:endParaRPr/>
          </a:p>
        </p:txBody>
      </p:sp>
      <p:sp>
        <p:nvSpPr>
          <p:cNvPr id="12" name="Shape 12"/>
          <p:cNvSpPr/>
          <p:nvPr/>
        </p:nvSpPr>
        <p:spPr>
          <a:xfrm>
            <a:off x="6208125" y="5619450"/>
            <a:ext cx="2250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91200" y="0"/>
            <a:ext cx="7761600" cy="1292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26" name="Shape 26"/>
          <p:cNvSpPr txBox="1">
            <a:spLocks noGrp="1"/>
          </p:cNvSpPr>
          <p:nvPr>
            <p:ph type="body" idx="1"/>
          </p:nvPr>
        </p:nvSpPr>
        <p:spPr>
          <a:xfrm>
            <a:off x="691200" y="1811604"/>
            <a:ext cx="7761600" cy="4412100"/>
          </a:xfrm>
          <a:prstGeom prst="rect">
            <a:avLst/>
          </a:prstGeom>
        </p:spPr>
        <p:txBody>
          <a:bodyPr wrap="square" lIns="91425" tIns="91425" rIns="91425" bIns="91425" anchor="t" anchorCtr="0"/>
          <a:lstStyle>
            <a:lvl1pPr lvl="0">
              <a:spcBef>
                <a:spcPts val="0"/>
              </a:spcBef>
              <a:buClr>
                <a:srgbClr val="D5D85A"/>
              </a:buClr>
              <a:defRPr/>
            </a:lvl1pPr>
            <a:lvl2pPr lvl="1">
              <a:spcBef>
                <a:spcPts val="0"/>
              </a:spcBef>
              <a:buClr>
                <a:srgbClr val="D5D85A"/>
              </a:buClr>
              <a:defRPr/>
            </a:lvl2pPr>
            <a:lvl3pPr lvl="2">
              <a:spcBef>
                <a:spcPts val="0"/>
              </a:spcBef>
              <a:buClr>
                <a:srgbClr val="D5D85A"/>
              </a:buClr>
              <a:defRPr/>
            </a:lvl3pPr>
            <a:lvl4pPr lvl="3">
              <a:spcBef>
                <a:spcPts val="0"/>
              </a:spcBef>
              <a:buClr>
                <a:srgbClr val="D5D85A"/>
              </a:buClr>
              <a:defRPr/>
            </a:lvl4pPr>
            <a:lvl5pPr lvl="4">
              <a:spcBef>
                <a:spcPts val="0"/>
              </a:spcBef>
              <a:buClr>
                <a:srgbClr val="D5D85A"/>
              </a:buClr>
              <a:defRPr/>
            </a:lvl5pPr>
            <a:lvl6pPr lvl="5">
              <a:spcBef>
                <a:spcPts val="0"/>
              </a:spcBef>
              <a:buClr>
                <a:srgbClr val="D5D85A"/>
              </a:buClr>
              <a:defRPr/>
            </a:lvl6pPr>
            <a:lvl7pPr lvl="6">
              <a:spcBef>
                <a:spcPts val="0"/>
              </a:spcBef>
              <a:buClr>
                <a:srgbClr val="D5D85A"/>
              </a:buClr>
              <a:defRPr/>
            </a:lvl7pPr>
            <a:lvl8pPr lvl="7">
              <a:spcBef>
                <a:spcPts val="0"/>
              </a:spcBef>
              <a:buClr>
                <a:srgbClr val="D5D85A"/>
              </a:buClr>
              <a:defRPr/>
            </a:lvl8pPr>
            <a:lvl9pPr lvl="8">
              <a:spcBef>
                <a:spcPts val="0"/>
              </a:spcBef>
              <a:buClr>
                <a:srgbClr val="D5D85A"/>
              </a:buClr>
              <a:defRPr/>
            </a:lvl9pPr>
          </a:lstStyle>
          <a:p>
            <a:pPr lvl="0"/>
            <a:r>
              <a:rPr lang="en-US"/>
              <a:t>Click to edit Master text styles</a:t>
            </a:r>
          </a:p>
        </p:txBody>
      </p:sp>
      <p:sp>
        <p:nvSpPr>
          <p:cNvPr id="27" name="Shape 27"/>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
        <p:nvSpPr>
          <p:cNvPr id="28" name="Shape 28"/>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91200" y="634300"/>
            <a:ext cx="7761600" cy="6579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31" name="Shape 31"/>
          <p:cNvSpPr txBox="1">
            <a:spLocks noGrp="1"/>
          </p:cNvSpPr>
          <p:nvPr>
            <p:ph type="body" idx="1"/>
          </p:nvPr>
        </p:nvSpPr>
        <p:spPr>
          <a:xfrm>
            <a:off x="691200" y="1857900"/>
            <a:ext cx="3767400" cy="471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a:t>Click to edit Master text styles</a:t>
            </a:r>
          </a:p>
        </p:txBody>
      </p:sp>
      <p:sp>
        <p:nvSpPr>
          <p:cNvPr id="32" name="Shape 32"/>
          <p:cNvSpPr txBox="1">
            <a:spLocks noGrp="1"/>
          </p:cNvSpPr>
          <p:nvPr>
            <p:ph type="body" idx="2"/>
          </p:nvPr>
        </p:nvSpPr>
        <p:spPr>
          <a:xfrm>
            <a:off x="4685500" y="1857900"/>
            <a:ext cx="3767400" cy="471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a:t>Click to edit Master text styles</a:t>
            </a:r>
          </a:p>
        </p:txBody>
      </p:sp>
      <p:sp>
        <p:nvSpPr>
          <p:cNvPr id="33" name="Shape 33"/>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
        <p:nvSpPr>
          <p:cNvPr id="34" name="Shape 34"/>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Pr>
        <a:solidFill>
          <a:srgbClr val="D5D85A"/>
        </a:solidFill>
        <a:effectLst/>
      </p:bgPr>
    </p:bg>
    <p:spTree>
      <p:nvGrpSpPr>
        <p:cNvPr id="1" name="Shape 50"/>
        <p:cNvGrpSpPr/>
        <p:nvPr/>
      </p:nvGrpSpPr>
      <p:grpSpPr>
        <a:xfrm>
          <a:off x="0" y="0"/>
          <a:ext cx="0" cy="0"/>
          <a:chOff x="0" y="0"/>
          <a:chExt cx="0" cy="0"/>
        </a:xfrm>
      </p:grpSpPr>
      <p:sp>
        <p:nvSpPr>
          <p:cNvPr id="51" name="Shape 51"/>
          <p:cNvSpPr/>
          <p:nvPr/>
        </p:nvSpPr>
        <p:spPr>
          <a:xfrm>
            <a:off x="-4" y="6720300"/>
            <a:ext cx="9144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91200" y="634300"/>
            <a:ext cx="7761600" cy="657900"/>
          </a:xfrm>
          <a:prstGeom prst="rect">
            <a:avLst/>
          </a:prstGeom>
          <a:noFill/>
          <a:ln>
            <a:noFill/>
          </a:ln>
        </p:spPr>
        <p:txBody>
          <a:bodyPr wrap="square" lIns="91425" tIns="91425" rIns="91425" bIns="91425" anchor="b" anchorCtr="0"/>
          <a:lstStyle>
            <a:lvl1pPr lvl="0">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91200" y="1811604"/>
            <a:ext cx="7761600" cy="4412100"/>
          </a:xfrm>
          <a:prstGeom prst="rect">
            <a:avLst/>
          </a:prstGeom>
          <a:noFill/>
          <a:ln>
            <a:noFill/>
          </a:ln>
        </p:spPr>
        <p:txBody>
          <a:bodyPr wrap="square" lIns="91425" tIns="91425" rIns="91425" bIns="91425" anchor="t" anchorCtr="0"/>
          <a:lstStyle>
            <a:lvl1pPr lvl="0">
              <a:spcBef>
                <a:spcPts val="600"/>
              </a:spcBef>
              <a:buClr>
                <a:srgbClr val="D5D85A"/>
              </a:buClr>
              <a:buSzPct val="100000"/>
              <a:buFont typeface="Montserrat"/>
              <a:buChar char="▣"/>
              <a:defRPr sz="2400">
                <a:solidFill>
                  <a:srgbClr val="454F5B"/>
                </a:solidFill>
                <a:latin typeface="Montserrat"/>
                <a:ea typeface="Montserrat"/>
                <a:cs typeface="Montserrat"/>
                <a:sym typeface="Montserrat"/>
              </a:defRPr>
            </a:lvl1pPr>
            <a:lvl2pPr lvl="1">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2pPr>
            <a:lvl3pPr lvl="2">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3pPr>
            <a:lvl4pPr lvl="3">
              <a:spcBef>
                <a:spcPts val="360"/>
              </a:spcBef>
              <a:buClr>
                <a:srgbClr val="608643"/>
              </a:buClr>
              <a:buSzPct val="100000"/>
              <a:buFont typeface="Montserrat"/>
              <a:buChar char="●"/>
              <a:defRPr sz="1800">
                <a:solidFill>
                  <a:srgbClr val="454F5B"/>
                </a:solidFill>
                <a:latin typeface="Montserrat"/>
                <a:ea typeface="Montserrat"/>
                <a:cs typeface="Montserrat"/>
                <a:sym typeface="Montserrat"/>
              </a:defRPr>
            </a:lvl4pPr>
            <a:lvl5pPr lvl="4">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5pPr>
            <a:lvl6pPr lvl="5">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6pPr>
            <a:lvl7pPr lvl="6">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7pPr>
            <a:lvl8pPr lvl="7">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8pPr>
            <a:lvl9pPr lvl="8">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9pPr>
          </a:lstStyle>
          <a:p>
            <a:endParaRPr/>
          </a:p>
        </p:txBody>
      </p:sp>
      <p:pic>
        <p:nvPicPr>
          <p:cNvPr id="8" name="Shape 8" descr="engage.png"/>
          <p:cNvPicPr preferRelativeResize="0"/>
          <p:nvPr/>
        </p:nvPicPr>
        <p:blipFill>
          <a:blip r:embed="rId6">
            <a:alphaModFix/>
          </a:blip>
          <a:stretch>
            <a:fillRect/>
          </a:stretch>
        </p:blipFill>
        <p:spPr>
          <a:xfrm>
            <a:off x="6595543" y="229225"/>
            <a:ext cx="2230756" cy="1062975"/>
          </a:xfrm>
          <a:prstGeom prst="rect">
            <a:avLst/>
          </a:prstGeom>
          <a:noFill/>
          <a:ln>
            <a:noFill/>
          </a:ln>
        </p:spPr>
      </p:pic>
      <p:pic>
        <p:nvPicPr>
          <p:cNvPr id="9" name="Shape 9" descr="erasmusplus.png"/>
          <p:cNvPicPr preferRelativeResize="0"/>
          <p:nvPr/>
        </p:nvPicPr>
        <p:blipFill>
          <a:blip r:embed="rId7">
            <a:alphaModFix/>
          </a:blip>
          <a:stretch>
            <a:fillRect/>
          </a:stretch>
        </p:blipFill>
        <p:spPr>
          <a:xfrm>
            <a:off x="6454563" y="5966788"/>
            <a:ext cx="2371725" cy="676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6" r:id="rId4"/>
  </p:sldLayoutIdLst>
  <p:transition>
    <p:fade thruBlk="1"/>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012325" y="2960550"/>
            <a:ext cx="5445900" cy="2405700"/>
          </a:xfrm>
          <a:prstGeom prst="rect">
            <a:avLst/>
          </a:prstGeom>
        </p:spPr>
        <p:txBody>
          <a:bodyPr wrap="square" lIns="91425" tIns="91425" rIns="91425" bIns="91425" anchor="b" anchorCtr="0">
            <a:noAutofit/>
          </a:bodyPr>
          <a:lstStyle/>
          <a:p>
            <a:pPr lvl="0">
              <a:spcBef>
                <a:spcPts val="0"/>
              </a:spcBef>
              <a:buNone/>
            </a:pPr>
            <a:r>
              <a:rPr lang="hr-HR" dirty="0" smtClean="0"/>
              <a:t>Diversity as an advantage</a:t>
            </a:r>
            <a:endParaRPr lang="e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p:nvPr/>
        </p:nvSpPr>
        <p:spPr>
          <a:xfrm>
            <a:off x="0" y="0"/>
            <a:ext cx="9144000" cy="26199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
        <p:nvSpPr>
          <p:cNvPr id="255" name="Shape 255"/>
          <p:cNvSpPr txBox="1">
            <a:spLocks noGrp="1"/>
          </p:cNvSpPr>
          <p:nvPr>
            <p:ph type="ctrTitle" idx="4294967295"/>
          </p:nvPr>
        </p:nvSpPr>
        <p:spPr>
          <a:xfrm>
            <a:off x="582500" y="1650475"/>
            <a:ext cx="6746100" cy="1546500"/>
          </a:xfrm>
          <a:prstGeom prst="rect">
            <a:avLst/>
          </a:prstGeom>
        </p:spPr>
        <p:txBody>
          <a:bodyPr wrap="square" lIns="91425" tIns="91425" rIns="91425" bIns="91425" anchor="b" anchorCtr="0">
            <a:noAutofit/>
          </a:bodyPr>
          <a:lstStyle/>
          <a:p>
            <a:pPr lvl="0" rtl="0">
              <a:spcBef>
                <a:spcPts val="0"/>
              </a:spcBef>
              <a:buNone/>
            </a:pPr>
            <a:r>
              <a:rPr lang="en" sz="12000" dirty="0">
                <a:solidFill>
                  <a:srgbClr val="FFFFFF"/>
                </a:solidFill>
              </a:rPr>
              <a:t>Thanks!</a:t>
            </a:r>
          </a:p>
        </p:txBody>
      </p:sp>
      <p:sp>
        <p:nvSpPr>
          <p:cNvPr id="257" name="Shape 257"/>
          <p:cNvSpPr txBox="1">
            <a:spLocks noGrp="1"/>
          </p:cNvSpPr>
          <p:nvPr>
            <p:ph type="body" idx="4294967295"/>
          </p:nvPr>
        </p:nvSpPr>
        <p:spPr>
          <a:xfrm>
            <a:off x="701975" y="4598650"/>
            <a:ext cx="6665100" cy="1893000"/>
          </a:xfrm>
          <a:prstGeom prst="rect">
            <a:avLst/>
          </a:prstGeom>
        </p:spPr>
        <p:txBody>
          <a:bodyPr wrap="square" lIns="91425" tIns="91425" rIns="91425" bIns="91425" anchor="t" anchorCtr="0">
            <a:noAutofit/>
          </a:bodyPr>
          <a:lstStyle/>
          <a:p>
            <a:pPr lvl="0" rtl="0">
              <a:spcBef>
                <a:spcPts val="0"/>
              </a:spcBef>
              <a:buNone/>
            </a:pPr>
            <a:endParaRPr lang="en" sz="2000" dirty="0">
              <a:solidFill>
                <a:srgbClr val="454F5B"/>
              </a:solidFill>
            </a:endParaRPr>
          </a:p>
        </p:txBody>
      </p:sp>
      <p:sp>
        <p:nvSpPr>
          <p:cNvPr id="258" name="Shape 258"/>
          <p:cNvSpPr/>
          <p:nvPr/>
        </p:nvSpPr>
        <p:spPr>
          <a:xfrm>
            <a:off x="813273" y="4100264"/>
            <a:ext cx="1533600" cy="137700"/>
          </a:xfrm>
          <a:prstGeom prst="rect">
            <a:avLst/>
          </a:prstGeom>
          <a:solidFill>
            <a:srgbClr val="454F5B"/>
          </a:solidFill>
          <a:ln>
            <a:noFill/>
          </a:ln>
        </p:spPr>
        <p:txBody>
          <a:bodyPr wrap="square" lIns="91425" tIns="91425" rIns="91425" bIns="91425" anchor="ctr" anchorCtr="0">
            <a:noAutofit/>
          </a:bodyPr>
          <a:lstStyle/>
          <a:p>
            <a:pPr lvl="0" rtl="0">
              <a:spcBef>
                <a:spcPts val="0"/>
              </a:spcBef>
              <a:buNone/>
            </a:pPr>
            <a:endParaRPr>
              <a:solidFill>
                <a:srgbClr val="454F5B"/>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ADC61-3855-4B7D-AAA8-6BFAF1768A40}"/>
              </a:ext>
            </a:extLst>
          </p:cNvPr>
          <p:cNvSpPr>
            <a:spLocks noGrp="1"/>
          </p:cNvSpPr>
          <p:nvPr>
            <p:ph type="title"/>
          </p:nvPr>
        </p:nvSpPr>
        <p:spPr/>
        <p:txBody>
          <a:bodyPr/>
          <a:lstStyle/>
          <a:p>
            <a:r>
              <a:rPr lang="hr-HR" dirty="0"/>
              <a:t>Values and cultural identity</a:t>
            </a:r>
          </a:p>
        </p:txBody>
      </p:sp>
      <p:sp>
        <p:nvSpPr>
          <p:cNvPr id="3" name="Text Placeholder 2">
            <a:extLst>
              <a:ext uri="{FF2B5EF4-FFF2-40B4-BE49-F238E27FC236}">
                <a16:creationId xmlns:a16="http://schemas.microsoft.com/office/drawing/2014/main" id="{07557E9C-32DA-4B9E-963F-20AF4B43749C}"/>
              </a:ext>
            </a:extLst>
          </p:cNvPr>
          <p:cNvSpPr>
            <a:spLocks noGrp="1"/>
          </p:cNvSpPr>
          <p:nvPr>
            <p:ph type="body" idx="1"/>
          </p:nvPr>
        </p:nvSpPr>
        <p:spPr/>
        <p:txBody>
          <a:bodyPr/>
          <a:lstStyle/>
          <a:p>
            <a:r>
              <a:rPr lang="hr-HR" dirty="0"/>
              <a:t>material </a:t>
            </a:r>
          </a:p>
          <a:p>
            <a:r>
              <a:rPr lang="hr-HR" dirty="0"/>
              <a:t>economic</a:t>
            </a:r>
          </a:p>
          <a:p>
            <a:r>
              <a:rPr lang="hr-HR" dirty="0"/>
              <a:t>scientific</a:t>
            </a:r>
          </a:p>
          <a:p>
            <a:r>
              <a:rPr lang="hr-HR" dirty="0"/>
              <a:t>technical</a:t>
            </a:r>
          </a:p>
          <a:p>
            <a:r>
              <a:rPr lang="hr-HR" dirty="0"/>
              <a:t>biological</a:t>
            </a:r>
          </a:p>
          <a:p>
            <a:r>
              <a:rPr lang="hr-HR" dirty="0"/>
              <a:t> natural  </a:t>
            </a:r>
          </a:p>
          <a:p>
            <a:r>
              <a:rPr lang="hr-HR" dirty="0"/>
              <a:t>social, </a:t>
            </a:r>
          </a:p>
          <a:p>
            <a:r>
              <a:rPr lang="hr-HR" dirty="0"/>
              <a:t>aesthetic</a:t>
            </a:r>
          </a:p>
          <a:p>
            <a:r>
              <a:rPr lang="hr-HR" dirty="0"/>
              <a:t>cultural</a:t>
            </a:r>
          </a:p>
          <a:p>
            <a:r>
              <a:rPr lang="hr-HR" dirty="0"/>
              <a:t>spiritual</a:t>
            </a:r>
          </a:p>
          <a:p>
            <a:r>
              <a:rPr lang="hr-HR" dirty="0"/>
              <a:t>religious </a:t>
            </a:r>
          </a:p>
          <a:p>
            <a:r>
              <a:rPr lang="hr-HR" dirty="0"/>
              <a:t>moral </a:t>
            </a:r>
          </a:p>
          <a:p>
            <a:r>
              <a:rPr lang="hr-HR" dirty="0"/>
              <a:t>solidarity</a:t>
            </a:r>
          </a:p>
          <a:p>
            <a:endParaRPr lang="hr-HR" dirty="0"/>
          </a:p>
        </p:txBody>
      </p:sp>
      <p:sp>
        <p:nvSpPr>
          <p:cNvPr id="4" name="Text Placeholder 3">
            <a:extLst>
              <a:ext uri="{FF2B5EF4-FFF2-40B4-BE49-F238E27FC236}">
                <a16:creationId xmlns:a16="http://schemas.microsoft.com/office/drawing/2014/main" id="{D7D879F3-BC93-47B3-877C-ADF30F8ACE44}"/>
              </a:ext>
            </a:extLst>
          </p:cNvPr>
          <p:cNvSpPr>
            <a:spLocks noGrp="1"/>
          </p:cNvSpPr>
          <p:nvPr>
            <p:ph type="body" idx="2"/>
          </p:nvPr>
        </p:nvSpPr>
        <p:spPr/>
        <p:txBody>
          <a:bodyPr/>
          <a:lstStyle/>
          <a:p>
            <a:endParaRPr lang="hr-HR" dirty="0"/>
          </a:p>
          <a:p>
            <a:endParaRPr lang="hr-HR" dirty="0"/>
          </a:p>
        </p:txBody>
      </p:sp>
      <p:pic>
        <p:nvPicPr>
          <p:cNvPr id="1026" name="Picture 2" descr="A distant shot of pedestrians on a crosswalk in Chicago">
            <a:extLst>
              <a:ext uri="{FF2B5EF4-FFF2-40B4-BE49-F238E27FC236}">
                <a16:creationId xmlns:a16="http://schemas.microsoft.com/office/drawing/2014/main" id="{0C15AE1A-BBF3-480A-B1B8-5E2EEA911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7509" y="1970200"/>
            <a:ext cx="3142181" cy="47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246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2204F-D243-41DC-BD10-30C12B6651AF}"/>
              </a:ext>
            </a:extLst>
          </p:cNvPr>
          <p:cNvSpPr>
            <a:spLocks noGrp="1"/>
          </p:cNvSpPr>
          <p:nvPr>
            <p:ph type="title"/>
          </p:nvPr>
        </p:nvSpPr>
        <p:spPr/>
        <p:txBody>
          <a:bodyPr/>
          <a:lstStyle/>
          <a:p>
            <a:r>
              <a:rPr lang="hr-HR" dirty="0"/>
              <a:t>Partly inherited  - partly chosen</a:t>
            </a:r>
          </a:p>
        </p:txBody>
      </p:sp>
      <p:sp>
        <p:nvSpPr>
          <p:cNvPr id="3" name="Text Placeholder 2">
            <a:extLst>
              <a:ext uri="{FF2B5EF4-FFF2-40B4-BE49-F238E27FC236}">
                <a16:creationId xmlns:a16="http://schemas.microsoft.com/office/drawing/2014/main" id="{7801E2BF-3ABE-4098-A98E-A2C2F4495F67}"/>
              </a:ext>
            </a:extLst>
          </p:cNvPr>
          <p:cNvSpPr>
            <a:spLocks noGrp="1"/>
          </p:cNvSpPr>
          <p:nvPr>
            <p:ph type="body" idx="1"/>
          </p:nvPr>
        </p:nvSpPr>
        <p:spPr/>
        <p:txBody>
          <a:bodyPr/>
          <a:lstStyle/>
          <a:p>
            <a:endParaRPr lang="hr-HR" dirty="0"/>
          </a:p>
        </p:txBody>
      </p:sp>
      <p:pic>
        <p:nvPicPr>
          <p:cNvPr id="5" name="Picture 4">
            <a:extLst>
              <a:ext uri="{FF2B5EF4-FFF2-40B4-BE49-F238E27FC236}">
                <a16:creationId xmlns:a16="http://schemas.microsoft.com/office/drawing/2014/main" id="{42B845E1-0CE7-475A-9D69-67D9B76491EF}"/>
              </a:ext>
            </a:extLst>
          </p:cNvPr>
          <p:cNvPicPr>
            <a:picLocks noChangeAspect="1"/>
          </p:cNvPicPr>
          <p:nvPr/>
        </p:nvPicPr>
        <p:blipFill>
          <a:blip r:embed="rId3"/>
          <a:stretch>
            <a:fillRect/>
          </a:stretch>
        </p:blipFill>
        <p:spPr>
          <a:xfrm>
            <a:off x="641350" y="1490132"/>
            <a:ext cx="7861300" cy="5240867"/>
          </a:xfrm>
          <a:prstGeom prst="rect">
            <a:avLst/>
          </a:prstGeom>
        </p:spPr>
      </p:pic>
    </p:spTree>
    <p:extLst>
      <p:ext uri="{BB962C8B-B14F-4D97-AF65-F5344CB8AC3E}">
        <p14:creationId xmlns:p14="http://schemas.microsoft.com/office/powerpoint/2010/main" val="2275410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46FBCC-0A40-486A-BA48-54B5D373081D}"/>
              </a:ext>
            </a:extLst>
          </p:cNvPr>
          <p:cNvPicPr>
            <a:picLocks noChangeAspect="1"/>
          </p:cNvPicPr>
          <p:nvPr/>
        </p:nvPicPr>
        <p:blipFill>
          <a:blip r:embed="rId3"/>
          <a:stretch>
            <a:fillRect/>
          </a:stretch>
        </p:blipFill>
        <p:spPr>
          <a:xfrm>
            <a:off x="762000" y="1342927"/>
            <a:ext cx="7031604" cy="4689573"/>
          </a:xfrm>
          <a:prstGeom prst="rect">
            <a:avLst/>
          </a:prstGeom>
        </p:spPr>
      </p:pic>
    </p:spTree>
    <p:extLst>
      <p:ext uri="{BB962C8B-B14F-4D97-AF65-F5344CB8AC3E}">
        <p14:creationId xmlns:p14="http://schemas.microsoft.com/office/powerpoint/2010/main" val="2916101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24076-1D5E-43C9-A81E-01D4847FB931}"/>
              </a:ext>
            </a:extLst>
          </p:cNvPr>
          <p:cNvSpPr>
            <a:spLocks noGrp="1"/>
          </p:cNvSpPr>
          <p:nvPr>
            <p:ph type="title"/>
          </p:nvPr>
        </p:nvSpPr>
        <p:spPr/>
        <p:txBody>
          <a:bodyPr/>
          <a:lstStyle/>
          <a:p>
            <a:r>
              <a:rPr lang="hr-HR" dirty="0"/>
              <a:t>Game: </a:t>
            </a:r>
            <a:r>
              <a:rPr lang="en-US" dirty="0"/>
              <a:t>None of us are racists, but ..</a:t>
            </a:r>
            <a:endParaRPr lang="hr-HR" dirty="0"/>
          </a:p>
        </p:txBody>
      </p:sp>
      <p:sp>
        <p:nvSpPr>
          <p:cNvPr id="3" name="Text Placeholder 2">
            <a:extLst>
              <a:ext uri="{FF2B5EF4-FFF2-40B4-BE49-F238E27FC236}">
                <a16:creationId xmlns:a16="http://schemas.microsoft.com/office/drawing/2014/main" id="{46CFBB89-C145-4ED6-A9F3-D1B9EBDD0195}"/>
              </a:ext>
            </a:extLst>
          </p:cNvPr>
          <p:cNvSpPr>
            <a:spLocks noGrp="1"/>
          </p:cNvSpPr>
          <p:nvPr>
            <p:ph type="body" idx="1"/>
          </p:nvPr>
        </p:nvSpPr>
        <p:spPr>
          <a:xfrm>
            <a:off x="691200" y="3009900"/>
            <a:ext cx="4706300" cy="3213804"/>
          </a:xfrm>
        </p:spPr>
        <p:txBody>
          <a:bodyPr/>
          <a:lstStyle/>
          <a:p>
            <a:pPr>
              <a:buNone/>
            </a:pPr>
            <a:endParaRPr lang="hr-HR" dirty="0"/>
          </a:p>
        </p:txBody>
      </p:sp>
      <p:pic>
        <p:nvPicPr>
          <p:cNvPr id="6" name="Picture 5">
            <a:extLst>
              <a:ext uri="{FF2B5EF4-FFF2-40B4-BE49-F238E27FC236}">
                <a16:creationId xmlns:a16="http://schemas.microsoft.com/office/drawing/2014/main" id="{FDB13D01-E4B2-4F80-9753-692555C337D2}"/>
              </a:ext>
            </a:extLst>
          </p:cNvPr>
          <p:cNvPicPr>
            <a:picLocks noChangeAspect="1"/>
          </p:cNvPicPr>
          <p:nvPr/>
        </p:nvPicPr>
        <p:blipFill>
          <a:blip r:embed="rId3"/>
          <a:stretch>
            <a:fillRect/>
          </a:stretch>
        </p:blipFill>
        <p:spPr>
          <a:xfrm>
            <a:off x="241300" y="1292100"/>
            <a:ext cx="6248400" cy="5145470"/>
          </a:xfrm>
          <a:prstGeom prst="rect">
            <a:avLst/>
          </a:prstGeom>
        </p:spPr>
      </p:pic>
    </p:spTree>
    <p:extLst>
      <p:ext uri="{BB962C8B-B14F-4D97-AF65-F5344CB8AC3E}">
        <p14:creationId xmlns:p14="http://schemas.microsoft.com/office/powerpoint/2010/main" val="461471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ctrTitle" idx="4294967295"/>
          </p:nvPr>
        </p:nvSpPr>
        <p:spPr>
          <a:xfrm>
            <a:off x="972900" y="3101725"/>
            <a:ext cx="7198200" cy="1546500"/>
          </a:xfrm>
          <a:prstGeom prst="rect">
            <a:avLst/>
          </a:prstGeom>
        </p:spPr>
        <p:txBody>
          <a:bodyPr wrap="square" lIns="91425" tIns="91425" rIns="91425" bIns="91425" anchor="b" anchorCtr="0">
            <a:noAutofit/>
          </a:bodyPr>
          <a:lstStyle/>
          <a:p>
            <a:pPr lvl="0" algn="ctr"/>
            <a:r>
              <a:rPr lang="hr-HR" sz="7200" dirty="0">
                <a:solidFill>
                  <a:srgbClr val="FFFFFF"/>
                </a:solidFill>
              </a:rPr>
              <a:t>Social integration:</a:t>
            </a:r>
            <a:br>
              <a:rPr lang="hr-HR" sz="7200" dirty="0">
                <a:solidFill>
                  <a:srgbClr val="FFFFFF"/>
                </a:solidFill>
              </a:rPr>
            </a:br>
            <a:r>
              <a:rPr lang="hr-HR" sz="7200" dirty="0">
                <a:solidFill>
                  <a:srgbClr val="FFFFFF"/>
                </a:solidFill>
              </a:rPr>
              <a:t>we and others</a:t>
            </a:r>
            <a:endParaRPr lang="en" sz="7200" dirty="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Shape 100"/>
          <p:cNvSpPr txBox="1">
            <a:spLocks noGrp="1"/>
          </p:cNvSpPr>
          <p:nvPr>
            <p:ph type="title"/>
          </p:nvPr>
        </p:nvSpPr>
        <p:spPr>
          <a:xfrm>
            <a:off x="691200" y="634300"/>
            <a:ext cx="7761600" cy="657900"/>
          </a:xfrm>
          <a:prstGeom prst="rect">
            <a:avLst/>
          </a:prstGeom>
        </p:spPr>
        <p:txBody>
          <a:bodyPr wrap="square" lIns="91425" tIns="91425" rIns="91425" bIns="91425" anchor="b" anchorCtr="0">
            <a:noAutofit/>
          </a:bodyPr>
          <a:lstStyle/>
          <a:p>
            <a:pPr lvl="0">
              <a:spcBef>
                <a:spcPts val="0"/>
              </a:spcBef>
              <a:buNone/>
            </a:pPr>
            <a:r>
              <a:rPr lang="en" dirty="0"/>
              <a:t>Sample Case Study</a:t>
            </a:r>
          </a:p>
        </p:txBody>
      </p:sp>
      <p:sp>
        <p:nvSpPr>
          <p:cNvPr id="101" name="Shape 101"/>
          <p:cNvSpPr txBox="1">
            <a:spLocks noGrp="1"/>
          </p:cNvSpPr>
          <p:nvPr>
            <p:ph type="body" idx="2"/>
          </p:nvPr>
        </p:nvSpPr>
        <p:spPr>
          <a:xfrm>
            <a:off x="4685500" y="1857900"/>
            <a:ext cx="3767400" cy="4710000"/>
          </a:xfrm>
          <a:prstGeom prst="rect">
            <a:avLst/>
          </a:prstGeom>
        </p:spPr>
        <p:txBody>
          <a:bodyPr wrap="square" lIns="91425" tIns="91425" rIns="91425" bIns="91425" anchor="t" anchorCtr="0">
            <a:noAutofit/>
          </a:bodyPr>
          <a:lstStyle/>
          <a:p>
            <a:r>
              <a:rPr lang="hr-HR" dirty="0"/>
              <a:t>Naida</a:t>
            </a:r>
            <a:endParaRPr lang="en-IE" dirty="0"/>
          </a:p>
          <a:p>
            <a:pPr marL="342900" indent="-342900">
              <a:buFont typeface="Arial" panose="020B0604020202020204" pitchFamily="34" charset="0"/>
              <a:buChar char="•"/>
            </a:pPr>
            <a:r>
              <a:rPr lang="hr-HR" dirty="0"/>
              <a:t>Syria</a:t>
            </a:r>
            <a:endParaRPr lang="en-IE" dirty="0"/>
          </a:p>
          <a:p>
            <a:pPr marL="342900" indent="-342900">
              <a:buFont typeface="Arial" panose="020B0604020202020204" pitchFamily="34" charset="0"/>
              <a:buChar char="•"/>
            </a:pPr>
            <a:r>
              <a:rPr lang="en-IE" dirty="0"/>
              <a:t>Female</a:t>
            </a:r>
          </a:p>
          <a:p>
            <a:pPr marL="342900" indent="-342900">
              <a:buFont typeface="Arial" panose="020B0604020202020204" pitchFamily="34" charset="0"/>
              <a:buChar char="•"/>
            </a:pPr>
            <a:r>
              <a:rPr lang="hr-HR" dirty="0"/>
              <a:t>25</a:t>
            </a:r>
            <a:r>
              <a:rPr lang="en-IE" dirty="0"/>
              <a:t>years old</a:t>
            </a:r>
          </a:p>
          <a:p>
            <a:pPr marL="342900" indent="-342900">
              <a:buFont typeface="Arial" panose="020B0604020202020204" pitchFamily="34" charset="0"/>
              <a:buChar char="•"/>
            </a:pPr>
            <a:r>
              <a:rPr lang="en-IE" dirty="0"/>
              <a:t>Married</a:t>
            </a:r>
          </a:p>
          <a:p>
            <a:pPr marL="342900" indent="-342900">
              <a:buFont typeface="Arial" panose="020B0604020202020204" pitchFamily="34" charset="0"/>
              <a:buChar char="•"/>
            </a:pPr>
            <a:r>
              <a:rPr lang="en-IE" dirty="0"/>
              <a:t>1 Child aged </a:t>
            </a:r>
            <a:r>
              <a:rPr lang="hr-HR" dirty="0"/>
              <a:t>6</a:t>
            </a:r>
            <a:endParaRPr lang="en-IE" dirty="0"/>
          </a:p>
          <a:p>
            <a:pPr marL="342900" indent="-342900">
              <a:buFont typeface="Arial" panose="020B0604020202020204" pitchFamily="34" charset="0"/>
              <a:buChar char="•"/>
            </a:pPr>
            <a:r>
              <a:rPr lang="en-IE" dirty="0"/>
              <a:t>Trained as a </a:t>
            </a:r>
            <a:r>
              <a:rPr lang="hr-HR" dirty="0"/>
              <a:t>carer</a:t>
            </a:r>
            <a:endParaRPr lang="en-IE" dirty="0"/>
          </a:p>
          <a:p>
            <a:pPr lvl="0" rtl="0">
              <a:spcBef>
                <a:spcPts val="0"/>
              </a:spcBef>
              <a:buNone/>
            </a:pPr>
            <a:endParaRPr lang="en" dirty="0"/>
          </a:p>
        </p:txBody>
      </p:sp>
      <p:pic>
        <p:nvPicPr>
          <p:cNvPr id="3" name="Picture 2">
            <a:extLst>
              <a:ext uri="{FF2B5EF4-FFF2-40B4-BE49-F238E27FC236}">
                <a16:creationId xmlns:a16="http://schemas.microsoft.com/office/drawing/2014/main" id="{F10F370C-67C8-492A-9368-9DAAA3D9D877}"/>
              </a:ext>
            </a:extLst>
          </p:cNvPr>
          <p:cNvPicPr>
            <a:picLocks noChangeAspect="1"/>
          </p:cNvPicPr>
          <p:nvPr/>
        </p:nvPicPr>
        <p:blipFill>
          <a:blip r:embed="rId3"/>
          <a:stretch>
            <a:fillRect/>
          </a:stretch>
        </p:blipFill>
        <p:spPr>
          <a:xfrm>
            <a:off x="248451" y="1880800"/>
            <a:ext cx="4210050" cy="28067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rtl="0">
              <a:spcBef>
                <a:spcPts val="0"/>
              </a:spcBef>
              <a:buNone/>
            </a:pPr>
            <a:r>
              <a:rPr lang="hr-HR" dirty="0"/>
              <a:t>Naida</a:t>
            </a:r>
            <a:r>
              <a:rPr lang="en" dirty="0"/>
              <a:t>’s Integration Wheel</a:t>
            </a:r>
          </a:p>
        </p:txBody>
      </p:sp>
      <p:pic>
        <p:nvPicPr>
          <p:cNvPr id="2" name="Picture 1">
            <a:extLst>
              <a:ext uri="{FF2B5EF4-FFF2-40B4-BE49-F238E27FC236}">
                <a16:creationId xmlns:a16="http://schemas.microsoft.com/office/drawing/2014/main" id="{73244FE1-BE40-4AF1-9AD7-A8F1D790A766}"/>
              </a:ext>
            </a:extLst>
          </p:cNvPr>
          <p:cNvPicPr>
            <a:picLocks noChangeAspect="1"/>
          </p:cNvPicPr>
          <p:nvPr/>
        </p:nvPicPr>
        <p:blipFill>
          <a:blip r:embed="rId3"/>
          <a:stretch>
            <a:fillRect/>
          </a:stretch>
        </p:blipFill>
        <p:spPr>
          <a:xfrm>
            <a:off x="177801" y="1803400"/>
            <a:ext cx="5549604" cy="4826000"/>
          </a:xfrm>
          <a:prstGeom prst="rect">
            <a:avLst/>
          </a:prstGeom>
        </p:spPr>
      </p:pic>
      <p:pic>
        <p:nvPicPr>
          <p:cNvPr id="4" name="Picture 3">
            <a:extLst>
              <a:ext uri="{FF2B5EF4-FFF2-40B4-BE49-F238E27FC236}">
                <a16:creationId xmlns:a16="http://schemas.microsoft.com/office/drawing/2014/main" id="{438D4EC4-92DF-4E76-A5DC-E062E8A59293}"/>
              </a:ext>
            </a:extLst>
          </p:cNvPr>
          <p:cNvPicPr>
            <a:picLocks noChangeAspect="1"/>
          </p:cNvPicPr>
          <p:nvPr/>
        </p:nvPicPr>
        <p:blipFill>
          <a:blip r:embed="rId4"/>
          <a:stretch>
            <a:fillRect/>
          </a:stretch>
        </p:blipFill>
        <p:spPr>
          <a:xfrm>
            <a:off x="7176271" y="2365283"/>
            <a:ext cx="1789927" cy="2384517"/>
          </a:xfrm>
          <a:prstGeom prst="rect">
            <a:avLst/>
          </a:prstGeom>
        </p:spPr>
      </p:pic>
      <p:cxnSp>
        <p:nvCxnSpPr>
          <p:cNvPr id="7" name="Straight Arrow Connector 6">
            <a:extLst>
              <a:ext uri="{FF2B5EF4-FFF2-40B4-BE49-F238E27FC236}">
                <a16:creationId xmlns:a16="http://schemas.microsoft.com/office/drawing/2014/main" id="{6040E062-8A45-44B2-BA85-17E2A817E92D}"/>
              </a:ext>
            </a:extLst>
          </p:cNvPr>
          <p:cNvCxnSpPr/>
          <p:nvPr/>
        </p:nvCxnSpPr>
        <p:spPr>
          <a:xfrm flipH="1" flipV="1">
            <a:off x="3759200" y="2095500"/>
            <a:ext cx="3238500" cy="508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C7D552F6-9FD4-4EDB-92AB-7C05F40099B7}"/>
              </a:ext>
            </a:extLst>
          </p:cNvPr>
          <p:cNvCxnSpPr/>
          <p:nvPr/>
        </p:nvCxnSpPr>
        <p:spPr>
          <a:xfrm flipH="1">
            <a:off x="1270000" y="3060700"/>
            <a:ext cx="5727700" cy="889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72F5226A-6327-4B47-9B3C-0788C8C16F66}"/>
              </a:ext>
            </a:extLst>
          </p:cNvPr>
          <p:cNvCxnSpPr/>
          <p:nvPr/>
        </p:nvCxnSpPr>
        <p:spPr>
          <a:xfrm flipH="1" flipV="1">
            <a:off x="5207773" y="2819400"/>
            <a:ext cx="1789927" cy="7493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6DD87DB8-DAA3-4E7F-9F56-55959D14D651}"/>
              </a:ext>
            </a:extLst>
          </p:cNvPr>
          <p:cNvCxnSpPr/>
          <p:nvPr/>
        </p:nvCxnSpPr>
        <p:spPr>
          <a:xfrm flipH="1">
            <a:off x="1638300" y="4089400"/>
            <a:ext cx="5537971" cy="16383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61518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SCENARIO</a:t>
            </a:r>
            <a:endParaRPr lang="hr-HR" dirty="0"/>
          </a:p>
        </p:txBody>
      </p:sp>
      <p:sp>
        <p:nvSpPr>
          <p:cNvPr id="3" name="Text Placeholder 2"/>
          <p:cNvSpPr>
            <a:spLocks noGrp="1"/>
          </p:cNvSpPr>
          <p:nvPr>
            <p:ph type="body" idx="1"/>
          </p:nvPr>
        </p:nvSpPr>
        <p:spPr/>
        <p:txBody>
          <a:bodyPr/>
          <a:lstStyle/>
          <a:p>
            <a:r>
              <a:rPr lang="hr-HR" sz="2000" dirty="0" smtClean="0"/>
              <a:t>Naida want to get engage in social services, religion services and education services.</a:t>
            </a:r>
          </a:p>
          <a:p>
            <a:r>
              <a:rPr lang="hr-HR" sz="2000" dirty="0" smtClean="0"/>
              <a:t>She is coming in center of local community services.</a:t>
            </a:r>
          </a:p>
          <a:p>
            <a:r>
              <a:rPr lang="hr-HR" sz="2000" dirty="0" smtClean="0"/>
              <a:t>Through conversation she became aware different values of this country so she decide to fully engage in local services so that she can be part of movement that encourage diversity in local community. </a:t>
            </a:r>
          </a:p>
          <a:p>
            <a:r>
              <a:rPr lang="hr-HR" sz="2000" dirty="0" smtClean="0"/>
              <a:t>Naida start to work as a leader of a small group which provide others learning about her culture. </a:t>
            </a:r>
          </a:p>
          <a:p>
            <a:r>
              <a:rPr lang="hr-HR" sz="2000" dirty="0" smtClean="0"/>
              <a:t>Naida is also attending other cultural groups so that she can learn more about country where she is staying now which will give her an abilitiy to became easily integrate in this community and social, religion and education services.</a:t>
            </a:r>
          </a:p>
          <a:p>
            <a:pPr>
              <a:buNone/>
            </a:pPr>
            <a:endParaRPr lang="hr-HR" dirty="0" smtClean="0"/>
          </a:p>
          <a:p>
            <a:endParaRPr lang="hr-HR" dirty="0"/>
          </a:p>
        </p:txBody>
      </p:sp>
    </p:spTree>
    <p:extLst>
      <p:ext uri="{BB962C8B-B14F-4D97-AF65-F5344CB8AC3E}">
        <p14:creationId xmlns:p14="http://schemas.microsoft.com/office/powerpoint/2010/main" val="1286508441"/>
      </p:ext>
    </p:extLst>
  </p:cSld>
  <p:clrMapOvr>
    <a:masterClrMapping/>
  </p:clrMapOvr>
</p:sld>
</file>

<file path=ppt/theme/theme1.xml><?xml version="1.0" encoding="utf-8"?>
<a:theme xmlns:a="http://schemas.openxmlformats.org/drawingml/2006/main" name="EngagePowerpoi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EngagePowerpoint Template</Template>
  <TotalTime>1832</TotalTime>
  <Words>821</Words>
  <Application>Microsoft Office PowerPoint</Application>
  <PresentationFormat>On-screen Show (4:3)</PresentationFormat>
  <Paragraphs>50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Montserrat</vt:lpstr>
      <vt:lpstr>Arial</vt:lpstr>
      <vt:lpstr>EngagePowerpoint Template</vt:lpstr>
      <vt:lpstr>Diversity as an advantage</vt:lpstr>
      <vt:lpstr>Values and cultural identity</vt:lpstr>
      <vt:lpstr>Partly inherited  - partly chosen</vt:lpstr>
      <vt:lpstr>PowerPoint Presentation</vt:lpstr>
      <vt:lpstr>Game: None of us are racists, but ..</vt:lpstr>
      <vt:lpstr>Social integration: we and others</vt:lpstr>
      <vt:lpstr>Sample Case Study</vt:lpstr>
      <vt:lpstr>Naida’s Integration Wheel</vt:lpstr>
      <vt:lpstr>SCENARIO</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Philip Land</dc:creator>
  <cp:lastModifiedBy>ustanovadante1@outlook.com</cp:lastModifiedBy>
  <cp:revision>50</cp:revision>
  <dcterms:created xsi:type="dcterms:W3CDTF">2017-10-27T16:23:16Z</dcterms:created>
  <dcterms:modified xsi:type="dcterms:W3CDTF">2018-05-02T12:41:59Z</dcterms:modified>
</cp:coreProperties>
</file>