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7" r:id="rId1"/>
  </p:sldMasterIdLst>
  <p:notesMasterIdLst>
    <p:notesMasterId r:id="rId12"/>
  </p:notesMasterIdLst>
  <p:sldIdLst>
    <p:sldId id="256" r:id="rId2"/>
    <p:sldId id="292" r:id="rId3"/>
    <p:sldId id="289" r:id="rId4"/>
    <p:sldId id="294" r:id="rId5"/>
    <p:sldId id="295" r:id="rId6"/>
    <p:sldId id="261" r:id="rId7"/>
    <p:sldId id="262" r:id="rId8"/>
    <p:sldId id="287" r:id="rId9"/>
    <p:sldId id="296" r:id="rId10"/>
    <p:sldId id="298" r:id="rId11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86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257817E-EC5C-4880-A810-ED7F254FEA46}">
  <a:tblStyle styleId="{7257817E-EC5C-4880-A810-ED7F254FEA4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198" autoAdjust="0"/>
  </p:normalViewPr>
  <p:slideViewPr>
    <p:cSldViewPr snapToGrid="0" snapToObjects="1">
      <p:cViewPr varScale="1">
        <p:scale>
          <a:sx n="63" d="100"/>
          <a:sy n="63" d="100"/>
        </p:scale>
        <p:origin x="159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9175907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07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06151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044761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898433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954797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5430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56120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hr-HR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61785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Shape 2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512514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18953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bg>
      <p:bgPr>
        <a:solidFill>
          <a:srgbClr val="D5D85A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3012325" y="2960550"/>
            <a:ext cx="5445900" cy="24057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r">
              <a:spcBef>
                <a:spcPts val="0"/>
              </a:spcBef>
              <a:buSzPct val="100000"/>
              <a:defRPr sz="4800"/>
            </a:lvl1pPr>
            <a:lvl2pPr lvl="1" algn="r">
              <a:spcBef>
                <a:spcPts val="0"/>
              </a:spcBef>
              <a:buSzPct val="100000"/>
              <a:defRPr sz="6000"/>
            </a:lvl2pPr>
            <a:lvl3pPr lvl="2" algn="r">
              <a:spcBef>
                <a:spcPts val="0"/>
              </a:spcBef>
              <a:buSzPct val="100000"/>
              <a:defRPr sz="6000"/>
            </a:lvl3pPr>
            <a:lvl4pPr lvl="3" algn="r">
              <a:spcBef>
                <a:spcPts val="0"/>
              </a:spcBef>
              <a:buSzPct val="100000"/>
              <a:defRPr sz="6000"/>
            </a:lvl4pPr>
            <a:lvl5pPr lvl="4" algn="r">
              <a:spcBef>
                <a:spcPts val="0"/>
              </a:spcBef>
              <a:buSzPct val="100000"/>
              <a:defRPr sz="6000"/>
            </a:lvl5pPr>
            <a:lvl6pPr lvl="5" algn="r">
              <a:spcBef>
                <a:spcPts val="0"/>
              </a:spcBef>
              <a:buSzPct val="100000"/>
              <a:defRPr sz="6000"/>
            </a:lvl6pPr>
            <a:lvl7pPr lvl="6" algn="r">
              <a:spcBef>
                <a:spcPts val="0"/>
              </a:spcBef>
              <a:buSzPct val="100000"/>
              <a:defRPr sz="6000"/>
            </a:lvl7pPr>
            <a:lvl8pPr lvl="7" algn="r">
              <a:spcBef>
                <a:spcPts val="0"/>
              </a:spcBef>
              <a:buSzPct val="100000"/>
              <a:defRPr sz="6000"/>
            </a:lvl8pPr>
            <a:lvl9pPr lvl="8" algn="r">
              <a:spcBef>
                <a:spcPts val="0"/>
              </a:spcBef>
              <a:buSzPct val="100000"/>
              <a:defRPr sz="6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" name="Shape 12"/>
          <p:cNvSpPr/>
          <p:nvPr/>
        </p:nvSpPr>
        <p:spPr>
          <a:xfrm>
            <a:off x="6208125" y="5619450"/>
            <a:ext cx="2250000" cy="137700"/>
          </a:xfrm>
          <a:prstGeom prst="rect">
            <a:avLst/>
          </a:prstGeom>
          <a:solidFill>
            <a:srgbClr val="60864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691200" y="0"/>
            <a:ext cx="7761600" cy="12921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691200" y="1811604"/>
            <a:ext cx="7761600" cy="4412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rgbClr val="D5D85A"/>
              </a:buClr>
              <a:defRPr/>
            </a:lvl1pPr>
            <a:lvl2pPr lvl="1">
              <a:spcBef>
                <a:spcPts val="0"/>
              </a:spcBef>
              <a:buClr>
                <a:srgbClr val="D5D85A"/>
              </a:buClr>
              <a:defRPr/>
            </a:lvl2pPr>
            <a:lvl3pPr lvl="2">
              <a:spcBef>
                <a:spcPts val="0"/>
              </a:spcBef>
              <a:buClr>
                <a:srgbClr val="D5D85A"/>
              </a:buClr>
              <a:defRPr/>
            </a:lvl3pPr>
            <a:lvl4pPr lvl="3">
              <a:spcBef>
                <a:spcPts val="0"/>
              </a:spcBef>
              <a:buClr>
                <a:srgbClr val="D5D85A"/>
              </a:buClr>
              <a:defRPr/>
            </a:lvl4pPr>
            <a:lvl5pPr lvl="4">
              <a:spcBef>
                <a:spcPts val="0"/>
              </a:spcBef>
              <a:buClr>
                <a:srgbClr val="D5D85A"/>
              </a:buClr>
              <a:defRPr/>
            </a:lvl5pPr>
            <a:lvl6pPr lvl="5">
              <a:spcBef>
                <a:spcPts val="0"/>
              </a:spcBef>
              <a:buClr>
                <a:srgbClr val="D5D85A"/>
              </a:buClr>
              <a:defRPr/>
            </a:lvl6pPr>
            <a:lvl7pPr lvl="6">
              <a:spcBef>
                <a:spcPts val="0"/>
              </a:spcBef>
              <a:buClr>
                <a:srgbClr val="D5D85A"/>
              </a:buClr>
              <a:defRPr/>
            </a:lvl7pPr>
            <a:lvl8pPr lvl="7">
              <a:spcBef>
                <a:spcPts val="0"/>
              </a:spcBef>
              <a:buClr>
                <a:srgbClr val="D5D85A"/>
              </a:buClr>
              <a:defRPr/>
            </a:lvl8pPr>
            <a:lvl9pPr lvl="8">
              <a:spcBef>
                <a:spcPts val="0"/>
              </a:spcBef>
              <a:buClr>
                <a:srgbClr val="D5D85A"/>
              </a:buClr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Shape 27"/>
          <p:cNvSpPr/>
          <p:nvPr/>
        </p:nvSpPr>
        <p:spPr>
          <a:xfrm>
            <a:off x="813273" y="1506189"/>
            <a:ext cx="1533600" cy="137700"/>
          </a:xfrm>
          <a:prstGeom prst="rect">
            <a:avLst/>
          </a:prstGeom>
          <a:solidFill>
            <a:srgbClr val="60864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" name="Shape 28"/>
          <p:cNvSpPr/>
          <p:nvPr/>
        </p:nvSpPr>
        <p:spPr>
          <a:xfrm>
            <a:off x="0" y="0"/>
            <a:ext cx="137700" cy="6858000"/>
          </a:xfrm>
          <a:prstGeom prst="rect">
            <a:avLst/>
          </a:prstGeom>
          <a:solidFill>
            <a:srgbClr val="D5D85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691200" y="634300"/>
            <a:ext cx="7761600" cy="6579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691200" y="1857900"/>
            <a:ext cx="3767400" cy="4710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4685500" y="1857900"/>
            <a:ext cx="3767400" cy="4710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Shape 33"/>
          <p:cNvSpPr/>
          <p:nvPr/>
        </p:nvSpPr>
        <p:spPr>
          <a:xfrm>
            <a:off x="813273" y="1506189"/>
            <a:ext cx="1533600" cy="137700"/>
          </a:xfrm>
          <a:prstGeom prst="rect">
            <a:avLst/>
          </a:prstGeom>
          <a:solidFill>
            <a:srgbClr val="60864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" name="Shape 34"/>
          <p:cNvSpPr/>
          <p:nvPr/>
        </p:nvSpPr>
        <p:spPr>
          <a:xfrm>
            <a:off x="0" y="0"/>
            <a:ext cx="137700" cy="6858000"/>
          </a:xfrm>
          <a:prstGeom prst="rect">
            <a:avLst/>
          </a:prstGeom>
          <a:solidFill>
            <a:srgbClr val="D5D85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solidFill>
          <a:srgbClr val="D5D85A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/>
        </p:nvSpPr>
        <p:spPr>
          <a:xfrm>
            <a:off x="-4" y="6720300"/>
            <a:ext cx="9144000" cy="137700"/>
          </a:xfrm>
          <a:prstGeom prst="rect">
            <a:avLst/>
          </a:prstGeom>
          <a:solidFill>
            <a:srgbClr val="60864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691200" y="634300"/>
            <a:ext cx="7761600" cy="657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691200" y="1811604"/>
            <a:ext cx="7761600" cy="4412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D5D85A"/>
              </a:buClr>
              <a:buSzPct val="100000"/>
              <a:buFont typeface="Montserrat"/>
              <a:buChar char="▣"/>
              <a:defRPr sz="24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480"/>
              </a:spcBef>
              <a:buClr>
                <a:srgbClr val="D5D85A"/>
              </a:buClr>
              <a:buSzPct val="100000"/>
              <a:buFont typeface="Montserrat"/>
              <a:buChar char="□"/>
              <a:defRPr sz="20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480"/>
              </a:spcBef>
              <a:buClr>
                <a:srgbClr val="D5D85A"/>
              </a:buClr>
              <a:buSzPct val="100000"/>
              <a:buFont typeface="Montserrat"/>
              <a:buChar char="■"/>
              <a:defRPr sz="20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360"/>
              </a:spcBef>
              <a:buClr>
                <a:srgbClr val="608643"/>
              </a:buClr>
              <a:buSzPct val="100000"/>
              <a:buFont typeface="Montserrat"/>
              <a:buChar char="●"/>
              <a:defRPr sz="18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360"/>
              </a:spcBef>
              <a:buClr>
                <a:srgbClr val="D5D85A"/>
              </a:buClr>
              <a:buSzPct val="100000"/>
              <a:buFont typeface="Montserrat"/>
              <a:buChar char="○"/>
              <a:defRPr sz="18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360"/>
              </a:spcBef>
              <a:buClr>
                <a:srgbClr val="D5D85A"/>
              </a:buClr>
              <a:buSzPct val="100000"/>
              <a:buFont typeface="Montserrat"/>
              <a:buChar char="■"/>
              <a:defRPr sz="18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360"/>
              </a:spcBef>
              <a:buClr>
                <a:srgbClr val="D5D85A"/>
              </a:buClr>
              <a:buSzPct val="100000"/>
              <a:buFont typeface="Montserrat"/>
              <a:buChar char="●"/>
              <a:defRPr sz="18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360"/>
              </a:spcBef>
              <a:buClr>
                <a:srgbClr val="D5D85A"/>
              </a:buClr>
              <a:buSzPct val="100000"/>
              <a:buFont typeface="Montserrat"/>
              <a:buChar char="○"/>
              <a:defRPr sz="18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360"/>
              </a:spcBef>
              <a:buClr>
                <a:srgbClr val="D5D85A"/>
              </a:buClr>
              <a:buSzPct val="100000"/>
              <a:buFont typeface="Montserrat"/>
              <a:buChar char="■"/>
              <a:defRPr sz="18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pic>
        <p:nvPicPr>
          <p:cNvPr id="8" name="Shape 8" descr="engage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95543" y="229225"/>
            <a:ext cx="2230756" cy="106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hape 9" descr="erasmusplus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454563" y="5966788"/>
            <a:ext cx="2371725" cy="67627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6" r:id="rId4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ctrTitle"/>
          </p:nvPr>
        </p:nvSpPr>
        <p:spPr>
          <a:xfrm>
            <a:off x="3012325" y="2960550"/>
            <a:ext cx="5445900" cy="24057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hr-HR" dirty="0" smtClean="0"/>
              <a:t>Različitost kao prednost</a:t>
            </a:r>
            <a:endParaRPr lang="en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/>
          <p:nvPr/>
        </p:nvSpPr>
        <p:spPr>
          <a:xfrm>
            <a:off x="0" y="0"/>
            <a:ext cx="9144000" cy="2619900"/>
          </a:xfrm>
          <a:prstGeom prst="rect">
            <a:avLst/>
          </a:prstGeom>
          <a:solidFill>
            <a:srgbClr val="60864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255" name="Shape 255"/>
          <p:cNvSpPr txBox="1">
            <a:spLocks noGrp="1"/>
          </p:cNvSpPr>
          <p:nvPr>
            <p:ph type="ctrTitle" idx="4294967295"/>
          </p:nvPr>
        </p:nvSpPr>
        <p:spPr>
          <a:xfrm>
            <a:off x="582500" y="1650475"/>
            <a:ext cx="6746100" cy="15465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hr-HR" sz="12000" dirty="0" smtClean="0">
                <a:solidFill>
                  <a:srgbClr val="FFFFFF"/>
                </a:solidFill>
              </a:rPr>
              <a:t>Hvala</a:t>
            </a:r>
            <a:r>
              <a:rPr lang="en" sz="12000" dirty="0" smtClean="0">
                <a:solidFill>
                  <a:srgbClr val="FFFFFF"/>
                </a:solidFill>
              </a:rPr>
              <a:t>!</a:t>
            </a:r>
            <a:endParaRPr lang="en" sz="12000" dirty="0">
              <a:solidFill>
                <a:srgbClr val="FFFFFF"/>
              </a:solidFill>
            </a:endParaRPr>
          </a:p>
        </p:txBody>
      </p:sp>
      <p:sp>
        <p:nvSpPr>
          <p:cNvPr id="258" name="Shape 258"/>
          <p:cNvSpPr/>
          <p:nvPr/>
        </p:nvSpPr>
        <p:spPr>
          <a:xfrm>
            <a:off x="813273" y="4100264"/>
            <a:ext cx="1533600" cy="137700"/>
          </a:xfrm>
          <a:prstGeom prst="rect">
            <a:avLst/>
          </a:prstGeom>
          <a:solidFill>
            <a:srgbClr val="454F5B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endParaRPr sz="1000" dirty="0">
              <a:solidFill>
                <a:srgbClr val="FFFFFF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6954" y="3196975"/>
            <a:ext cx="2906443" cy="257322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189817" y="5492269"/>
            <a:ext cx="66506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This project </a:t>
            </a:r>
            <a:r>
              <a:rPr lang="en-GB" sz="1100" dirty="0" smtClean="0"/>
              <a:t>has </a:t>
            </a:r>
            <a:r>
              <a:rPr lang="en-GB" sz="1100" dirty="0"/>
              <a:t>been funded with support from the European </a:t>
            </a:r>
            <a:r>
              <a:rPr lang="en-GB" sz="1100" dirty="0" smtClean="0"/>
              <a:t>Commission.</a:t>
            </a:r>
          </a:p>
          <a:p>
            <a:endParaRPr lang="en-GB" sz="1100" dirty="0"/>
          </a:p>
          <a:p>
            <a:r>
              <a:rPr lang="en-GB" sz="1100" dirty="0" smtClean="0"/>
              <a:t>This </a:t>
            </a:r>
            <a:r>
              <a:rPr lang="en-GB" sz="1100" dirty="0"/>
              <a:t>document reflects the views only of the author and the Commission cannot </a:t>
            </a:r>
            <a:r>
              <a:rPr lang="en-GB" sz="1100" dirty="0" smtClean="0"/>
              <a:t>be</a:t>
            </a:r>
          </a:p>
          <a:p>
            <a:r>
              <a:rPr lang="en-GB" sz="1100" dirty="0" smtClean="0"/>
              <a:t>held </a:t>
            </a:r>
            <a:r>
              <a:rPr lang="en-GB" sz="1100" dirty="0"/>
              <a:t>responsible for any use which might be made of the information contained </a:t>
            </a:r>
            <a:r>
              <a:rPr lang="en-GB" sz="1100" dirty="0" smtClean="0"/>
              <a:t>herein.</a:t>
            </a:r>
          </a:p>
          <a:p>
            <a:endParaRPr lang="en-GB" sz="1100" dirty="0"/>
          </a:p>
          <a:p>
            <a:r>
              <a:rPr lang="en-GB" sz="1100" dirty="0" smtClean="0"/>
              <a:t>Project Number: 2017-1-FR01-KA204-037126</a:t>
            </a:r>
            <a:endParaRPr lang="de-AT" sz="1100" dirty="0"/>
          </a:p>
        </p:txBody>
      </p:sp>
    </p:spTree>
    <p:extLst>
      <p:ext uri="{BB962C8B-B14F-4D97-AF65-F5344CB8AC3E}">
        <p14:creationId xmlns:p14="http://schemas.microsoft.com/office/powerpoint/2010/main" val="149338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A3ADC61-3855-4B7D-AAA8-6BFAF1768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Vrijednosti i kulturni identitet</a:t>
            </a:r>
            <a:endParaRPr lang="hr-H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7557E9C-32DA-4B9E-963F-20AF4B4374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materijalne</a:t>
            </a:r>
            <a:endParaRPr lang="hr-HR" dirty="0"/>
          </a:p>
          <a:p>
            <a:r>
              <a:rPr lang="hr-HR" dirty="0" smtClean="0"/>
              <a:t>ekonomske</a:t>
            </a:r>
            <a:endParaRPr lang="hr-HR" dirty="0"/>
          </a:p>
          <a:p>
            <a:r>
              <a:rPr lang="hr-HR" dirty="0" smtClean="0"/>
              <a:t>znanstvene</a:t>
            </a:r>
            <a:endParaRPr lang="hr-HR" dirty="0"/>
          </a:p>
          <a:p>
            <a:r>
              <a:rPr lang="hr-HR" dirty="0" smtClean="0"/>
              <a:t>tehnološke</a:t>
            </a:r>
            <a:endParaRPr lang="hr-HR" dirty="0"/>
          </a:p>
          <a:p>
            <a:r>
              <a:rPr lang="hr-HR" dirty="0" smtClean="0"/>
              <a:t>biološke</a:t>
            </a:r>
            <a:endParaRPr lang="hr-HR" dirty="0"/>
          </a:p>
          <a:p>
            <a:r>
              <a:rPr lang="hr-HR" dirty="0"/>
              <a:t> </a:t>
            </a:r>
            <a:r>
              <a:rPr lang="hr-HR" dirty="0" smtClean="0"/>
              <a:t>prirodne</a:t>
            </a:r>
            <a:endParaRPr lang="hr-HR" dirty="0"/>
          </a:p>
          <a:p>
            <a:r>
              <a:rPr lang="hr-HR" dirty="0" smtClean="0"/>
              <a:t>socijalne</a:t>
            </a:r>
            <a:endParaRPr lang="hr-HR" dirty="0"/>
          </a:p>
          <a:p>
            <a:r>
              <a:rPr lang="hr-HR" dirty="0" smtClean="0"/>
              <a:t>estetske</a:t>
            </a:r>
            <a:endParaRPr lang="hr-HR" dirty="0"/>
          </a:p>
          <a:p>
            <a:r>
              <a:rPr lang="hr-HR" dirty="0" smtClean="0"/>
              <a:t>kulturološke</a:t>
            </a:r>
            <a:endParaRPr lang="hr-HR" dirty="0"/>
          </a:p>
          <a:p>
            <a:r>
              <a:rPr lang="hr-HR" dirty="0" smtClean="0"/>
              <a:t>duhovne</a:t>
            </a:r>
            <a:endParaRPr lang="hr-HR" dirty="0"/>
          </a:p>
          <a:p>
            <a:r>
              <a:rPr lang="hr-HR" dirty="0" smtClean="0"/>
              <a:t>religijske</a:t>
            </a:r>
            <a:endParaRPr lang="hr-HR" dirty="0"/>
          </a:p>
          <a:p>
            <a:r>
              <a:rPr lang="hr-HR" dirty="0" smtClean="0"/>
              <a:t>moralne</a:t>
            </a:r>
            <a:endParaRPr lang="hr-HR" dirty="0"/>
          </a:p>
          <a:p>
            <a:r>
              <a:rPr lang="hr-HR" dirty="0" smtClean="0"/>
              <a:t>solidarnost</a:t>
            </a:r>
            <a:endParaRPr lang="hr-HR" dirty="0"/>
          </a:p>
          <a:p>
            <a:endParaRPr lang="hr-HR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7D879F3-BC93-47B3-877C-ADF30F8ACE44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hr-HR" dirty="0"/>
          </a:p>
          <a:p>
            <a:endParaRPr lang="hr-HR" dirty="0"/>
          </a:p>
        </p:txBody>
      </p:sp>
      <p:pic>
        <p:nvPicPr>
          <p:cNvPr id="1026" name="Picture 2" descr="A distant shot of pedestrians on a crosswalk in Chicago">
            <a:extLst>
              <a:ext uri="{FF2B5EF4-FFF2-40B4-BE49-F238E27FC236}">
                <a16:creationId xmlns:a16="http://schemas.microsoft.com/office/drawing/2014/main" xmlns="" id="{0C15AE1A-BBF3-480A-B1B8-5E2EEA911C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509" y="1970200"/>
            <a:ext cx="3142181" cy="47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0246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A2204F-D243-41DC-BD10-30C12B665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800" y="37296"/>
            <a:ext cx="7761600" cy="1292100"/>
          </a:xfrm>
        </p:spPr>
        <p:txBody>
          <a:bodyPr/>
          <a:lstStyle/>
          <a:p>
            <a:r>
              <a:rPr lang="hr-HR" dirty="0" smtClean="0"/>
              <a:t>Djelomično naslijeđene – djelomično odabrane</a:t>
            </a:r>
            <a:endParaRPr lang="hr-H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801E2BF-3ABE-4098-A98E-A2C2F4495F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2B845E1-0CE7-475A-9D69-67D9B76491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350" y="1490132"/>
            <a:ext cx="7861300" cy="5240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410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D46FBCC-0A40-486A-BA48-54B5D37308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342927"/>
            <a:ext cx="7031604" cy="4689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101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324076-1D5E-43C9-A81E-01D4847FB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Igra</a:t>
            </a:r>
            <a:r>
              <a:rPr lang="hr-HR" dirty="0" smtClean="0"/>
              <a:t>: Nitko od nas nije rasist, ali...</a:t>
            </a:r>
            <a:endParaRPr lang="hr-H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6CFBB89-C145-4ED6-A9F3-D1B9EBDD01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200" y="3009900"/>
            <a:ext cx="4706300" cy="3213804"/>
          </a:xfrm>
        </p:spPr>
        <p:txBody>
          <a:bodyPr/>
          <a:lstStyle/>
          <a:p>
            <a:pPr>
              <a:buNone/>
            </a:pPr>
            <a:endParaRPr lang="hr-HR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DB13D01-E4B2-4F80-9753-692555C337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300" y="1292100"/>
            <a:ext cx="6248400" cy="514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471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ctrTitle" idx="4294967295"/>
          </p:nvPr>
        </p:nvSpPr>
        <p:spPr>
          <a:xfrm>
            <a:off x="972900" y="3101725"/>
            <a:ext cx="7198200" cy="15465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algn="ctr"/>
            <a:r>
              <a:rPr lang="hr-HR" sz="7200" dirty="0" smtClean="0">
                <a:solidFill>
                  <a:srgbClr val="FFFFFF"/>
                </a:solidFill>
              </a:rPr>
              <a:t>Socijalna integracija:</a:t>
            </a:r>
            <a:r>
              <a:rPr lang="hr-HR" sz="7200" dirty="0">
                <a:solidFill>
                  <a:srgbClr val="FFFFFF"/>
                </a:solidFill>
              </a:rPr>
              <a:t/>
            </a:r>
            <a:br>
              <a:rPr lang="hr-HR" sz="7200" dirty="0">
                <a:solidFill>
                  <a:srgbClr val="FFFFFF"/>
                </a:solidFill>
              </a:rPr>
            </a:br>
            <a:r>
              <a:rPr lang="hr-HR" sz="7200" dirty="0" smtClean="0">
                <a:solidFill>
                  <a:srgbClr val="FFFFFF"/>
                </a:solidFill>
              </a:rPr>
              <a:t>mi i drugi</a:t>
            </a:r>
            <a:endParaRPr lang="en" sz="72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691200" y="634300"/>
            <a:ext cx="7761600" cy="6579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hr-HR" dirty="0" smtClean="0"/>
              <a:t>Studija slučaja</a:t>
            </a:r>
            <a:endParaRPr lang="en" dirty="0"/>
          </a:p>
        </p:txBody>
      </p:sp>
      <p:sp>
        <p:nvSpPr>
          <p:cNvPr id="101" name="Shape 101"/>
          <p:cNvSpPr txBox="1">
            <a:spLocks noGrp="1"/>
          </p:cNvSpPr>
          <p:nvPr>
            <p:ph type="body" idx="2"/>
          </p:nvPr>
        </p:nvSpPr>
        <p:spPr>
          <a:xfrm>
            <a:off x="4685500" y="1857900"/>
            <a:ext cx="3767400" cy="4710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r>
              <a:rPr lang="hr-HR" dirty="0"/>
              <a:t>Naida</a:t>
            </a:r>
            <a:endParaRPr lang="en-I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dirty="0" smtClean="0"/>
              <a:t>Sirija</a:t>
            </a:r>
            <a:endParaRPr lang="en-I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dirty="0" smtClean="0"/>
              <a:t>žensko</a:t>
            </a:r>
            <a:endParaRPr lang="en-I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dirty="0" smtClean="0"/>
              <a:t>25</a:t>
            </a:r>
            <a:r>
              <a:rPr lang="hr-HR" dirty="0"/>
              <a:t> </a:t>
            </a:r>
            <a:r>
              <a:rPr lang="hr-HR" dirty="0" smtClean="0"/>
              <a:t>godina</a:t>
            </a:r>
            <a:endParaRPr lang="en-I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dirty="0" smtClean="0"/>
              <a:t>udana</a:t>
            </a:r>
            <a:endParaRPr lang="en-I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dirty="0"/>
              <a:t>1 </a:t>
            </a:r>
            <a:r>
              <a:rPr lang="hr-HR" dirty="0" smtClean="0"/>
              <a:t>dijete u dobi od 6 godina</a:t>
            </a:r>
            <a:endParaRPr lang="hr-HR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dirty="0" smtClean="0"/>
              <a:t>Po struci njegovateljica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10F370C-67C8-492A-9368-9DAAA3D9D8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451" y="1880800"/>
            <a:ext cx="4210050" cy="28067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>
            <a:spLocks noGrp="1"/>
          </p:cNvSpPr>
          <p:nvPr>
            <p:ph type="title"/>
          </p:nvPr>
        </p:nvSpPr>
        <p:spPr>
          <a:xfrm>
            <a:off x="691200" y="0"/>
            <a:ext cx="7761600" cy="12921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hr-HR" dirty="0" smtClean="0"/>
              <a:t>Naidin integracijski kotač</a:t>
            </a:r>
            <a:endParaRPr lang="en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3244FE1-BE40-4AF1-9AD7-A8F1D790A7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801" y="1803400"/>
            <a:ext cx="5549604" cy="4826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38D4EC4-92DF-4E76-A5DC-E062E8A592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6271" y="2365283"/>
            <a:ext cx="1789927" cy="1940017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xmlns="" id="{6040E062-8A45-44B2-BA85-17E2A817E92D}"/>
              </a:ext>
            </a:extLst>
          </p:cNvPr>
          <p:cNvCxnSpPr/>
          <p:nvPr/>
        </p:nvCxnSpPr>
        <p:spPr>
          <a:xfrm flipH="1" flipV="1">
            <a:off x="3759200" y="2095500"/>
            <a:ext cx="3238500" cy="508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C7D552F6-9FD4-4EDB-92AB-7C05F40099B7}"/>
              </a:ext>
            </a:extLst>
          </p:cNvPr>
          <p:cNvCxnSpPr/>
          <p:nvPr/>
        </p:nvCxnSpPr>
        <p:spPr>
          <a:xfrm flipH="1">
            <a:off x="1270000" y="3060700"/>
            <a:ext cx="5727700" cy="889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72F5226A-6327-4B47-9B3C-0788C8C16F66}"/>
              </a:ext>
            </a:extLst>
          </p:cNvPr>
          <p:cNvCxnSpPr/>
          <p:nvPr/>
        </p:nvCxnSpPr>
        <p:spPr>
          <a:xfrm flipH="1" flipV="1">
            <a:off x="5207773" y="2819400"/>
            <a:ext cx="1789927" cy="7493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6DD87DB8-DAA3-4E7F-9F56-55959D14D651}"/>
              </a:ext>
            </a:extLst>
          </p:cNvPr>
          <p:cNvCxnSpPr/>
          <p:nvPr/>
        </p:nvCxnSpPr>
        <p:spPr>
          <a:xfrm flipH="1">
            <a:off x="1638300" y="4089400"/>
            <a:ext cx="5537971" cy="16383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7176271" y="2365283"/>
            <a:ext cx="1789927" cy="45411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Poptuno uključena</a:t>
            </a:r>
            <a:endParaRPr lang="hr-HR" dirty="0"/>
          </a:p>
        </p:txBody>
      </p:sp>
      <p:sp>
        <p:nvSpPr>
          <p:cNvPr id="5" name="Rectangle 4"/>
          <p:cNvSpPr/>
          <p:nvPr/>
        </p:nvSpPr>
        <p:spPr>
          <a:xfrm>
            <a:off x="7176271" y="2819400"/>
            <a:ext cx="1789927" cy="4724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Djelomično uključena</a:t>
            </a:r>
            <a:endParaRPr lang="hr-HR" dirty="0"/>
          </a:p>
        </p:txBody>
      </p:sp>
      <p:sp>
        <p:nvSpPr>
          <p:cNvPr id="6" name="Rectangle 5"/>
          <p:cNvSpPr/>
          <p:nvPr/>
        </p:nvSpPr>
        <p:spPr>
          <a:xfrm>
            <a:off x="7176271" y="3291839"/>
            <a:ext cx="1789927" cy="45411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Nije uključena</a:t>
            </a:r>
            <a:endParaRPr lang="hr-HR" dirty="0"/>
          </a:p>
        </p:txBody>
      </p:sp>
      <p:sp>
        <p:nvSpPr>
          <p:cNvPr id="8" name="Rectangle 7"/>
          <p:cNvSpPr/>
          <p:nvPr/>
        </p:nvSpPr>
        <p:spPr>
          <a:xfrm>
            <a:off x="7176271" y="3745957"/>
            <a:ext cx="1789927" cy="55934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Osjeća se isključenom</a:t>
            </a:r>
            <a:endParaRPr lang="hr-HR" dirty="0"/>
          </a:p>
        </p:txBody>
      </p:sp>
      <p:sp>
        <p:nvSpPr>
          <p:cNvPr id="10" name="Oval 9"/>
          <p:cNvSpPr/>
          <p:nvPr/>
        </p:nvSpPr>
        <p:spPr>
          <a:xfrm>
            <a:off x="2310334" y="1803400"/>
            <a:ext cx="1149146" cy="5618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800" dirty="0" smtClean="0"/>
              <a:t>Zdravstveni servisi</a:t>
            </a:r>
            <a:endParaRPr lang="hr-HR" sz="800" dirty="0"/>
          </a:p>
        </p:txBody>
      </p:sp>
      <p:sp>
        <p:nvSpPr>
          <p:cNvPr id="12" name="Oval 11"/>
          <p:cNvSpPr/>
          <p:nvPr/>
        </p:nvSpPr>
        <p:spPr>
          <a:xfrm>
            <a:off x="4053840" y="2365283"/>
            <a:ext cx="1153933" cy="4541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800" dirty="0" smtClean="0"/>
              <a:t>Obrazovni sustav</a:t>
            </a:r>
            <a:endParaRPr lang="hr-HR" sz="800" dirty="0"/>
          </a:p>
        </p:txBody>
      </p:sp>
      <p:sp>
        <p:nvSpPr>
          <p:cNvPr id="14" name="Oval 13"/>
          <p:cNvSpPr/>
          <p:nvPr/>
        </p:nvSpPr>
        <p:spPr>
          <a:xfrm>
            <a:off x="4602480" y="3949700"/>
            <a:ext cx="1303496" cy="5308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800" dirty="0" smtClean="0"/>
              <a:t>Lokalne vlasti</a:t>
            </a:r>
            <a:endParaRPr lang="hr-HR" sz="800" dirty="0"/>
          </a:p>
        </p:txBody>
      </p:sp>
      <p:sp>
        <p:nvSpPr>
          <p:cNvPr id="15" name="Oval 14"/>
          <p:cNvSpPr/>
          <p:nvPr/>
        </p:nvSpPr>
        <p:spPr>
          <a:xfrm>
            <a:off x="4312920" y="5727700"/>
            <a:ext cx="1414485" cy="5511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800" dirty="0" smtClean="0"/>
              <a:t>Poliicija</a:t>
            </a:r>
            <a:endParaRPr lang="hr-HR" sz="800" dirty="0"/>
          </a:p>
        </p:txBody>
      </p:sp>
      <p:sp>
        <p:nvSpPr>
          <p:cNvPr id="16" name="Oval 15"/>
          <p:cNvSpPr/>
          <p:nvPr/>
        </p:nvSpPr>
        <p:spPr>
          <a:xfrm>
            <a:off x="2310334" y="6141720"/>
            <a:ext cx="1271066" cy="4876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800" dirty="0" smtClean="0"/>
              <a:t>Crkva</a:t>
            </a:r>
            <a:endParaRPr lang="hr-HR" sz="800" dirty="0"/>
          </a:p>
        </p:txBody>
      </p:sp>
      <p:sp>
        <p:nvSpPr>
          <p:cNvPr id="17" name="Oval 16"/>
          <p:cNvSpPr/>
          <p:nvPr/>
        </p:nvSpPr>
        <p:spPr>
          <a:xfrm>
            <a:off x="381000" y="5455920"/>
            <a:ext cx="12573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800" dirty="0" smtClean="0"/>
              <a:t>Srvisi lokalne zajednice</a:t>
            </a:r>
            <a:endParaRPr lang="hr-HR" sz="800" dirty="0"/>
          </a:p>
        </p:txBody>
      </p:sp>
      <p:sp>
        <p:nvSpPr>
          <p:cNvPr id="18" name="Oval 17"/>
          <p:cNvSpPr/>
          <p:nvPr/>
        </p:nvSpPr>
        <p:spPr>
          <a:xfrm>
            <a:off x="177801" y="3745957"/>
            <a:ext cx="1269999" cy="7346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800" dirty="0" smtClean="0"/>
              <a:t>Socijalne usluge</a:t>
            </a:r>
            <a:endParaRPr lang="hr-HR" sz="800" dirty="0"/>
          </a:p>
        </p:txBody>
      </p:sp>
      <p:sp>
        <p:nvSpPr>
          <p:cNvPr id="19" name="Oval 18"/>
          <p:cNvSpPr/>
          <p:nvPr/>
        </p:nvSpPr>
        <p:spPr>
          <a:xfrm>
            <a:off x="368005" y="2095500"/>
            <a:ext cx="1430315" cy="723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800" dirty="0" smtClean="0"/>
              <a:t>Sport i slobodno vrijeme</a:t>
            </a:r>
            <a:endParaRPr lang="hr-HR" sz="800" dirty="0"/>
          </a:p>
        </p:txBody>
      </p:sp>
    </p:spTree>
    <p:extLst>
      <p:ext uri="{BB962C8B-B14F-4D97-AF65-F5344CB8AC3E}">
        <p14:creationId xmlns:p14="http://schemas.microsoft.com/office/powerpoint/2010/main" val="31615186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SCENARIJ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2000" dirty="0" smtClean="0"/>
              <a:t>Naida </a:t>
            </a:r>
            <a:r>
              <a:rPr lang="hr-HR" sz="2000" dirty="0" smtClean="0"/>
              <a:t>se želi uključiti u sustave koji omogućavaju socijalnu, religijsku i obrazovnu podršku.</a:t>
            </a:r>
            <a:endParaRPr lang="hr-HR" sz="2000" dirty="0" smtClean="0"/>
          </a:p>
          <a:p>
            <a:r>
              <a:rPr lang="hr-HR" sz="2000" dirty="0" smtClean="0"/>
              <a:t>Dolazi u centar lokalne podrške za migrante</a:t>
            </a:r>
          </a:p>
          <a:p>
            <a:r>
              <a:rPr lang="hr-HR" sz="2000" dirty="0" smtClean="0"/>
              <a:t>Tijekom razgovora postaje svjesna različitosti u vrijednosnom sustavu ove zemlje pa se odlučuje potpuno uključiti u lokalni sustav podrške namijenjen poticanju razlčitosti u lokalnom okruženju.</a:t>
            </a:r>
          </a:p>
          <a:p>
            <a:r>
              <a:rPr lang="hr-HR" sz="2000" dirty="0" smtClean="0"/>
              <a:t>Naida počinje raditi kao voditeljica male grupe u kojoj pokušava drugima pokazati i naučiti ih više o njezinoj kulturi.</a:t>
            </a:r>
          </a:p>
          <a:p>
            <a:r>
              <a:rPr lang="hr-HR" sz="2000" dirty="0" smtClean="0"/>
              <a:t>Naida također posjećuje i druge kulturološke grupe kako bi mogla naučiti više o zemlji u kojoj se trenutno nalazi. Navedeno će joj pružiti mogućnost lakše integracije u ovu zajednicu, ali i lakše uključivanje u seocijalne, religijske i obrazovne platforme u zajednici.</a:t>
            </a:r>
          </a:p>
          <a:p>
            <a:pPr>
              <a:buNone/>
            </a:pPr>
            <a:endParaRPr lang="hr-HR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86508441"/>
      </p:ext>
    </p:extLst>
  </p:cSld>
  <p:clrMapOvr>
    <a:masterClrMapping/>
  </p:clrMapOvr>
</p:sld>
</file>

<file path=ppt/theme/theme1.xml><?xml version="1.0" encoding="utf-8"?>
<a:theme xmlns:a="http://schemas.openxmlformats.org/drawingml/2006/main" name="EngagePowerpoint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EngagePowerpoint Template</Template>
  <TotalTime>1865</TotalTime>
  <Words>247</Words>
  <Application>Microsoft Office PowerPoint</Application>
  <PresentationFormat>On-screen Show (4:3)</PresentationFormat>
  <Paragraphs>52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Montserrat</vt:lpstr>
      <vt:lpstr>Arial</vt:lpstr>
      <vt:lpstr>EngagePowerpoint Template</vt:lpstr>
      <vt:lpstr>Različitost kao prednost</vt:lpstr>
      <vt:lpstr>Vrijednosti i kulturni identitet</vt:lpstr>
      <vt:lpstr>Djelomično naslijeđene – djelomično odabrane</vt:lpstr>
      <vt:lpstr>PowerPoint Presentation</vt:lpstr>
      <vt:lpstr>Igra: Nitko od nas nije rasist, ali...</vt:lpstr>
      <vt:lpstr>Socijalna integracija: mi i drugi</vt:lpstr>
      <vt:lpstr>Studija slučaja</vt:lpstr>
      <vt:lpstr>Naidin integracijski kotač</vt:lpstr>
      <vt:lpstr>SCENARIJ</vt:lpstr>
      <vt:lpstr>Hvala!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Philip Land</dc:creator>
  <cp:lastModifiedBy>Windows User</cp:lastModifiedBy>
  <cp:revision>53</cp:revision>
  <dcterms:created xsi:type="dcterms:W3CDTF">2017-10-27T16:23:16Z</dcterms:created>
  <dcterms:modified xsi:type="dcterms:W3CDTF">2018-07-14T12:34:17Z</dcterms:modified>
</cp:coreProperties>
</file>