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Institucije Europske unije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</a:t>
            </a:r>
            <a:r>
              <a:rPr lang="hr-HR" dirty="0" smtClean="0"/>
              <a:t>ktivnost</a:t>
            </a:r>
            <a:r>
              <a:rPr lang="en-GB" dirty="0" smtClean="0"/>
              <a:t> 1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hr-HR" dirty="0" smtClean="0"/>
              <a:t>Upišite imena europskih država</a:t>
            </a:r>
            <a:endParaRPr lang="en" dirty="0"/>
          </a:p>
        </p:txBody>
      </p:sp>
      <p:pic>
        <p:nvPicPr>
          <p:cNvPr id="3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755" y="1959313"/>
            <a:ext cx="3837940" cy="3649345"/>
          </a:xfrm>
          <a:prstGeom prst="rect">
            <a:avLst/>
          </a:prstGeom>
          <a:noFill/>
          <a:ln w="76200" cap="flat" cmpd="sng">
            <a:solidFill>
              <a:srgbClr val="F9680D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</a:t>
            </a:r>
            <a:r>
              <a:rPr lang="hr-HR" dirty="0" smtClean="0"/>
              <a:t>ktivnost 2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hr-HR" dirty="0" smtClean="0"/>
              <a:t>Spoji činjenice!</a:t>
            </a:r>
            <a:endParaRPr lang="en" dirty="0"/>
          </a:p>
        </p:txBody>
      </p:sp>
      <p:sp>
        <p:nvSpPr>
          <p:cNvPr id="4" name="Shape 134"/>
          <p:cNvSpPr/>
          <p:nvPr/>
        </p:nvSpPr>
        <p:spPr>
          <a:xfrm>
            <a:off x="1104900" y="2563841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B8B2E3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35"/>
          <p:cNvSpPr/>
          <p:nvPr/>
        </p:nvSpPr>
        <p:spPr>
          <a:xfrm>
            <a:off x="5232400" y="2563841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ED8446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hr-HR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Ima 28 članova s iskustvo u javnim financijama.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36"/>
          <p:cNvSpPr/>
          <p:nvPr/>
        </p:nvSpPr>
        <p:spPr>
          <a:xfrm>
            <a:off x="5232400" y="3243926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ED8446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hr-HR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Trenutni predsjednik je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Jean-Claude Juncker</a:t>
            </a:r>
            <a:endParaRPr dirty="0"/>
          </a:p>
        </p:txBody>
      </p:sp>
      <p:sp>
        <p:nvSpPr>
          <p:cNvPr id="7" name="Shape 137"/>
          <p:cNvSpPr/>
          <p:nvPr/>
        </p:nvSpPr>
        <p:spPr>
          <a:xfrm>
            <a:off x="5232400" y="3964016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ED8446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hr-HR" dirty="0" smtClean="0">
                <a:solidFill>
                  <a:schemeClr val="bg1"/>
                </a:solidFill>
              </a:rPr>
              <a:t>Ima 8 odvjetnika koji sudjeluju u donošenju odluka.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Shape 138"/>
          <p:cNvSpPr/>
          <p:nvPr/>
        </p:nvSpPr>
        <p:spPr>
          <a:xfrm>
            <a:off x="1104900" y="3964016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B8B2E3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9"/>
          <p:cNvSpPr/>
          <p:nvPr/>
        </p:nvSpPr>
        <p:spPr>
          <a:xfrm>
            <a:off x="5232400" y="4677756"/>
            <a:ext cx="3180715" cy="617220"/>
          </a:xfrm>
          <a:prstGeom prst="roundRect">
            <a:avLst>
              <a:gd name="adj" fmla="val 16667"/>
            </a:avLst>
          </a:prstGeom>
          <a:solidFill>
            <a:srgbClr val="ED8446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1400"/>
            </a:pPr>
            <a:r>
              <a:rPr lang="hr-HR" dirty="0">
                <a:solidFill>
                  <a:schemeClr val="bg1"/>
                </a:solidFill>
              </a:rPr>
              <a:t>Svaka država članica drži predsjedništvo na rotirajućoj osnovi od 6 </a:t>
            </a:r>
            <a:r>
              <a:rPr lang="hr-HR" dirty="0" smtClean="0">
                <a:solidFill>
                  <a:schemeClr val="bg1"/>
                </a:solidFill>
              </a:rPr>
              <a:t>mjeseci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Shape 140"/>
          <p:cNvSpPr/>
          <p:nvPr/>
        </p:nvSpPr>
        <p:spPr>
          <a:xfrm>
            <a:off x="1104900" y="4677121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B8B2E3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41"/>
          <p:cNvSpPr/>
          <p:nvPr/>
        </p:nvSpPr>
        <p:spPr>
          <a:xfrm>
            <a:off x="5232400" y="5374986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ED8446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1400"/>
            </a:pPr>
            <a:r>
              <a:rPr lang="hr-HR" dirty="0">
                <a:solidFill>
                  <a:schemeClr val="bg1"/>
                </a:solidFill>
              </a:rPr>
              <a:t>Predsjednik se bira svake dvije i pol godine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Shape 142"/>
          <p:cNvSpPr/>
          <p:nvPr/>
        </p:nvSpPr>
        <p:spPr>
          <a:xfrm>
            <a:off x="1104900" y="5374986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B8B2E3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43"/>
          <p:cNvSpPr/>
          <p:nvPr/>
        </p:nvSpPr>
        <p:spPr>
          <a:xfrm>
            <a:off x="1105535" y="3243291"/>
            <a:ext cx="3180715" cy="514350"/>
          </a:xfrm>
          <a:prstGeom prst="roundRect">
            <a:avLst>
              <a:gd name="adj" fmla="val 16667"/>
            </a:avLst>
          </a:prstGeom>
          <a:solidFill>
            <a:srgbClr val="B8B2E3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4"/>
          <p:cNvSpPr txBox="1"/>
          <p:nvPr/>
        </p:nvSpPr>
        <p:spPr>
          <a:xfrm>
            <a:off x="1362075" y="2667981"/>
            <a:ext cx="2667000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Europska komisija</a:t>
            </a:r>
            <a:endParaRPr dirty="0"/>
          </a:p>
        </p:txBody>
      </p:sp>
      <p:sp>
        <p:nvSpPr>
          <p:cNvPr id="15" name="Shape 145"/>
          <p:cNvSpPr txBox="1"/>
          <p:nvPr/>
        </p:nvSpPr>
        <p:spPr>
          <a:xfrm>
            <a:off x="1548130" y="3347431"/>
            <a:ext cx="2737485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Revizorski sud</a:t>
            </a:r>
            <a:endParaRPr dirty="0"/>
          </a:p>
        </p:txBody>
      </p:sp>
      <p:sp>
        <p:nvSpPr>
          <p:cNvPr id="16" name="Shape 146"/>
          <p:cNvSpPr txBox="1"/>
          <p:nvPr/>
        </p:nvSpPr>
        <p:spPr>
          <a:xfrm>
            <a:off x="1548130" y="4068156"/>
            <a:ext cx="2642235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Europski parlament</a:t>
            </a:r>
            <a:endParaRPr dirty="0"/>
          </a:p>
        </p:txBody>
      </p:sp>
      <p:sp>
        <p:nvSpPr>
          <p:cNvPr id="17" name="Shape 147"/>
          <p:cNvSpPr txBox="1"/>
          <p:nvPr/>
        </p:nvSpPr>
        <p:spPr>
          <a:xfrm>
            <a:off x="1605280" y="4780626"/>
            <a:ext cx="2680335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Europski sud pravde</a:t>
            </a:r>
            <a:endParaRPr dirty="0"/>
          </a:p>
        </p:txBody>
      </p:sp>
      <p:sp>
        <p:nvSpPr>
          <p:cNvPr id="18" name="Shape 148"/>
          <p:cNvSpPr txBox="1"/>
          <p:nvPr/>
        </p:nvSpPr>
        <p:spPr>
          <a:xfrm>
            <a:off x="1104900" y="5478491"/>
            <a:ext cx="3041650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Vijeće Europske unije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3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Što je Europska unija?</a:t>
            </a:r>
            <a:endParaRPr lang="en" dirty="0"/>
          </a:p>
        </p:txBody>
      </p:sp>
      <p:pic>
        <p:nvPicPr>
          <p:cNvPr id="3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91" y="1983697"/>
            <a:ext cx="3695700" cy="3662045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0" name="Picture 2" descr="https://images.unsplash.com/photo-1527012878741-0b725a6c006f?ixlib=rb-0.3.5&amp;ixid=eyJhcHBfaWQiOjEyMDd9&amp;s=82f129ec612389609e325688212cc642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07" y="2329841"/>
            <a:ext cx="4129182" cy="2965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Pet glavnih </a:t>
            </a:r>
            <a:r>
              <a:rPr lang="en-GB" dirty="0" smtClean="0"/>
              <a:t>EU </a:t>
            </a:r>
            <a:r>
              <a:rPr lang="hr-HR" dirty="0" smtClean="0"/>
              <a:t>institucija</a:t>
            </a:r>
            <a:endParaRPr lang="en" dirty="0"/>
          </a:p>
        </p:txBody>
      </p:sp>
      <p:sp>
        <p:nvSpPr>
          <p:cNvPr id="3" name="Shape 50"/>
          <p:cNvSpPr/>
          <p:nvPr/>
        </p:nvSpPr>
        <p:spPr>
          <a:xfrm>
            <a:off x="2298836" y="2043411"/>
            <a:ext cx="1661914" cy="1257722"/>
          </a:xfrm>
          <a:prstGeom prst="ellipse">
            <a:avLst/>
          </a:prstGeom>
          <a:solidFill>
            <a:srgbClr val="0070C0"/>
          </a:solid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51"/>
          <p:cNvSpPr/>
          <p:nvPr/>
        </p:nvSpPr>
        <p:spPr>
          <a:xfrm>
            <a:off x="1405890" y="3571550"/>
            <a:ext cx="1714120" cy="1242491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2"/>
          <p:cNvSpPr/>
          <p:nvPr/>
        </p:nvSpPr>
        <p:spPr>
          <a:xfrm>
            <a:off x="5663462" y="2058649"/>
            <a:ext cx="1703298" cy="1242491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53"/>
          <p:cNvSpPr/>
          <p:nvPr/>
        </p:nvSpPr>
        <p:spPr>
          <a:xfrm>
            <a:off x="3960392" y="4322089"/>
            <a:ext cx="1703298" cy="1265382"/>
          </a:xfrm>
          <a:prstGeom prst="ellipse">
            <a:avLst/>
          </a:prstGeom>
          <a:solidFill>
            <a:srgbClr val="D07375"/>
          </a:solid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54" descr="The European flag — colo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7713" y="2957655"/>
            <a:ext cx="14287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5"/>
          <p:cNvSpPr/>
          <p:nvPr/>
        </p:nvSpPr>
        <p:spPr>
          <a:xfrm>
            <a:off x="6366407" y="3548659"/>
            <a:ext cx="1703298" cy="1265382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56"/>
          <p:cNvSpPr txBox="1"/>
          <p:nvPr/>
        </p:nvSpPr>
        <p:spPr>
          <a:xfrm>
            <a:off x="2503228" y="2292175"/>
            <a:ext cx="1219200" cy="7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Europski parlament</a:t>
            </a:r>
            <a:endParaRPr dirty="0"/>
          </a:p>
        </p:txBody>
      </p:sp>
      <p:sp>
        <p:nvSpPr>
          <p:cNvPr id="10" name="Shape 57"/>
          <p:cNvSpPr txBox="1"/>
          <p:nvPr/>
        </p:nvSpPr>
        <p:spPr>
          <a:xfrm>
            <a:off x="1645978" y="3835225"/>
            <a:ext cx="1473835" cy="7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Vijeće Europske unije</a:t>
            </a:r>
            <a:endParaRPr dirty="0"/>
          </a:p>
        </p:txBody>
      </p:sp>
      <p:sp>
        <p:nvSpPr>
          <p:cNvPr id="11" name="Shape 58"/>
          <p:cNvSpPr txBox="1"/>
          <p:nvPr/>
        </p:nvSpPr>
        <p:spPr>
          <a:xfrm>
            <a:off x="4097713" y="4693745"/>
            <a:ext cx="148018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Europska komisija</a:t>
            </a:r>
            <a:endParaRPr dirty="0"/>
          </a:p>
        </p:txBody>
      </p:sp>
      <p:sp>
        <p:nvSpPr>
          <p:cNvPr id="12" name="Shape 59"/>
          <p:cNvSpPr txBox="1"/>
          <p:nvPr/>
        </p:nvSpPr>
        <p:spPr>
          <a:xfrm>
            <a:off x="5875078" y="2399490"/>
            <a:ext cx="1491615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Sud pravde</a:t>
            </a:r>
            <a:endParaRPr dirty="0"/>
          </a:p>
        </p:txBody>
      </p:sp>
      <p:sp>
        <p:nvSpPr>
          <p:cNvPr id="13" name="Shape 60"/>
          <p:cNvSpPr txBox="1"/>
          <p:nvPr/>
        </p:nvSpPr>
        <p:spPr>
          <a:xfrm>
            <a:off x="6503728" y="3910155"/>
            <a:ext cx="156591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dirty="0" smtClean="0"/>
              <a:t>Revizorski sud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Europski parlament</a:t>
            </a:r>
            <a:endParaRPr lang="en-GB" dirty="0"/>
          </a:p>
        </p:txBody>
      </p:sp>
      <p:pic>
        <p:nvPicPr>
          <p:cNvPr id="3" name="Shape 68" descr="Parliament — coloured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95" y="2085340"/>
            <a:ext cx="153035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69"/>
          <p:cNvSpPr txBox="1"/>
          <p:nvPr/>
        </p:nvSpPr>
        <p:spPr>
          <a:xfrm>
            <a:off x="2939095" y="2074022"/>
            <a:ext cx="5513705" cy="31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hr-HR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Nadležan za: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Zakonodavstvo - Ova se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nadležnost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dijeli sa Vijećem Europske unije.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Financije - nadzor nad potrošnjom EU. Ta je odgovornost također podijeljena s Vijećem Europske unije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Demokratski nadzor -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nadziru se </a:t>
            </a: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sve aktivnosti EU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zajednice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Europski parlament prati pregovore s državama koje žele ući u EU i imaju moć odobravanja ili veto na članstvo.</a:t>
            </a:r>
            <a:endParaRPr lang="hr-HR" sz="18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32" y="3536136"/>
            <a:ext cx="2508583" cy="16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Vijeće Europske unije</a:t>
            </a:r>
            <a:endParaRPr lang="en-GB" dirty="0"/>
          </a:p>
        </p:txBody>
      </p:sp>
      <p:pic>
        <p:nvPicPr>
          <p:cNvPr id="3" name="Shape 77" descr="European Council — coloured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2735759"/>
            <a:ext cx="121666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78"/>
          <p:cNvSpPr txBox="1"/>
          <p:nvPr/>
        </p:nvSpPr>
        <p:spPr>
          <a:xfrm>
            <a:off x="3301680" y="2150449"/>
            <a:ext cx="5151120" cy="28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Vijeće Europske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unije je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glavno tijelo za donošenje odluka u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Dijeli zakonodavnu vlast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 Europskim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parlamentom. Usvaja prijedloge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koje je podnijela Europska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komisija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Dijeli odgovornost za izdatke EU-a s Europskim parlamentom.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Postoji 28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članova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- po jedan iz svake države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Svaka država članica drži predsjedništvo na rotirajućoj osnovi od 6 mjeseci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45" y="4173486"/>
            <a:ext cx="251177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Europska komisija</a:t>
            </a:r>
            <a:endParaRPr lang="de-AT" dirty="0"/>
          </a:p>
        </p:txBody>
      </p:sp>
      <p:pic>
        <p:nvPicPr>
          <p:cNvPr id="3" name="Shape 90" descr="Commission — coloured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035" y="2361553"/>
            <a:ext cx="1527175" cy="10280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91"/>
          <p:cNvSpPr txBox="1"/>
          <p:nvPr/>
        </p:nvSpPr>
        <p:spPr>
          <a:xfrm>
            <a:off x="3164905" y="2228203"/>
            <a:ext cx="4851400" cy="31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Komisija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daje inicijativu za donošenje novog zakona putem donošenja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prijedloga i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provedbenih odluka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Europskog parlamenta i Vijeća Europske unije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Posjeduje odgovornost (zajedno sa Sudom pravde)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osigurati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da zemlje članice primjenjuju zakonodavstvo EU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Zastupa EU na međunarodnoj sceni. Pregovara o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trgovinskim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sporazumima sa zemljama koje nisu članice EU i radi s međunarodnim tijelima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na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pitanjima kao što je humanitarnu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pomoć i sl.</a:t>
            </a:r>
            <a:endParaRPr lang="hr-HR" sz="18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 pravde</a:t>
            </a:r>
            <a:endParaRPr lang="de-AT" dirty="0"/>
          </a:p>
        </p:txBody>
      </p:sp>
      <p:pic>
        <p:nvPicPr>
          <p:cNvPr id="3" name="Shape 99" descr="Court of Justice — coloured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00" y="2125308"/>
            <a:ext cx="1265555" cy="1272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00"/>
          <p:cNvSpPr txBox="1"/>
          <p:nvPr/>
        </p:nvSpPr>
        <p:spPr>
          <a:xfrm>
            <a:off x="3268665" y="2125308"/>
            <a:ext cx="4657090" cy="31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Europski sud pravde (ECJ) osigurava da se europski zakon interpretira i primjenjuje u svakoj državi članici.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Sastoji se od 28 sudaca, po jedan iz svake države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članice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8 vrhunskih odvjetnika pomažu </a:t>
            </a: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Europskom sudu u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donošenju odluka</a:t>
            </a:r>
            <a:endParaRPr lang="hr-HR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Suci i odvjetnici moraju biti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kvalificirani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 smtClean="0">
                <a:latin typeface="Times New Roman"/>
                <a:cs typeface="Times New Roman"/>
                <a:sym typeface="Times New Roman"/>
              </a:rPr>
              <a:t>Njihov mandat traje 6 godina (obnovljiv je)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5" y="3586933"/>
            <a:ext cx="251177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Revizorski sud</a:t>
            </a:r>
            <a:endParaRPr lang="en" dirty="0"/>
          </a:p>
        </p:txBody>
      </p:sp>
      <p:pic>
        <p:nvPicPr>
          <p:cNvPr id="3" name="Shape 108" descr="Court of Auditors — coloured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40" y="2319643"/>
            <a:ext cx="1268730" cy="1129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09"/>
          <p:cNvSpPr txBox="1"/>
          <p:nvPr/>
        </p:nvSpPr>
        <p:spPr>
          <a:xfrm>
            <a:off x="2879725" y="2164703"/>
            <a:ext cx="5248275" cy="31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Europski revizorski sud nadgleda i revidira proračune i račune institucija Europske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unije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Sud se sastoji od 28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članova (po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jedan iz svake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države)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s iskustvom u reviziji javnih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financija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Kandidate imenuje Vijeće Europske unije i Europski parlament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( na obnovljivi </a:t>
            </a: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rok od 6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godina)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Članovi suda biraju predsjednika na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vrijeme (mandat) </a:t>
            </a: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od tri godine</a:t>
            </a:r>
            <a:endParaRPr lang="hr-HR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0" y="3626328"/>
            <a:ext cx="2511770" cy="16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080" y="121920"/>
            <a:ext cx="7761600" cy="1292100"/>
          </a:xfrm>
        </p:spPr>
        <p:txBody>
          <a:bodyPr/>
          <a:lstStyle/>
          <a:p>
            <a:r>
              <a:rPr lang="hr-HR" dirty="0" smtClean="0"/>
              <a:t>Moja prava kao europskog građanina su...</a:t>
            </a:r>
            <a:endParaRPr lang="en-GB" dirty="0"/>
          </a:p>
        </p:txBody>
      </p:sp>
      <p:sp>
        <p:nvSpPr>
          <p:cNvPr id="3" name="Shape 117"/>
          <p:cNvSpPr txBox="1"/>
          <p:nvPr/>
        </p:nvSpPr>
        <p:spPr>
          <a:xfrm>
            <a:off x="3010454" y="2073589"/>
            <a:ext cx="5689600" cy="341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Pravo slobodnog kretanja i boravka na teritoriju država članica.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hr-HR" sz="1800" dirty="0">
                <a:latin typeface="Times New Roman"/>
                <a:ea typeface="Times New Roman"/>
                <a:cs typeface="Times New Roman"/>
                <a:sym typeface="Times New Roman"/>
              </a:rPr>
              <a:t>Pravo glasa i kandidiranje na izborima na europskim i lokalnim 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izborima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Pravo na diplomatsku zaštitu u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zemljama trećeg svijeta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Pravo na </a:t>
            </a:r>
            <a:r>
              <a:rPr lang="pt-B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peticiju</a:t>
            </a:r>
            <a:r>
              <a:rPr lang="hr-H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upućenu</a:t>
            </a:r>
            <a:r>
              <a:rPr lang="pt-B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Europskom parlamentu</a:t>
            </a:r>
            <a:r>
              <a:rPr lang="pt-B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hr-HR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Pravo na podnošenje pritužbi pred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europskim pravobraniteljem</a:t>
            </a:r>
          </a:p>
          <a:p>
            <a:pPr marL="342900" lvl="0" indent="-342900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Pravo na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obraćanje bilo kojoj od institucija ili tijela Unije na </a:t>
            </a:r>
            <a:r>
              <a:rPr lang="pl-PL" sz="1800" dirty="0">
                <a:latin typeface="Times New Roman"/>
                <a:ea typeface="Times New Roman"/>
                <a:cs typeface="Times New Roman"/>
                <a:sym typeface="Times New Roman"/>
              </a:rPr>
              <a:t>jednom od službenih jezika i za dobivanje odgovora na istom </a:t>
            </a:r>
            <a:r>
              <a:rPr lang="pl-PL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jeziku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 descr="https://images.unsplash.com/photo-1520785145672-94e9abd8b121?ixlib=rb-0.3.5&amp;ixid=eyJhcHBfaWQiOjEyMDd9&amp;s=55b0597f8c20556e59af99591c23dd9c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2073590"/>
            <a:ext cx="2772459" cy="23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104</TotalTime>
  <Words>518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Noto Sans Symbols</vt:lpstr>
      <vt:lpstr>Times New Roman</vt:lpstr>
      <vt:lpstr>Arial</vt:lpstr>
      <vt:lpstr>EngagePowerpoint Template</vt:lpstr>
      <vt:lpstr>Institucije Europske unije</vt:lpstr>
      <vt:lpstr>Što je Europska unija?</vt:lpstr>
      <vt:lpstr>Pet glavnih EU institucija</vt:lpstr>
      <vt:lpstr>Europski parlament</vt:lpstr>
      <vt:lpstr>Vijeće Europske unije</vt:lpstr>
      <vt:lpstr>Europska komisija</vt:lpstr>
      <vt:lpstr>Sud pravde</vt:lpstr>
      <vt:lpstr>Revizorski sud</vt:lpstr>
      <vt:lpstr>Moja prava kao europskog građanina su...</vt:lpstr>
      <vt:lpstr>Aktivnost 1 – Upišite imena europskih država</vt:lpstr>
      <vt:lpstr>Aktivnost 2 – Spoji činjenice!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94</cp:revision>
  <dcterms:created xsi:type="dcterms:W3CDTF">2017-10-27T16:23:16Z</dcterms:created>
  <dcterms:modified xsi:type="dcterms:W3CDTF">2018-07-17T11:02:52Z</dcterms:modified>
</cp:coreProperties>
</file>