
<file path=[Content_Types].xml><?xml version="1.0" encoding="utf-8"?>
<Types xmlns="http://schemas.openxmlformats.org/package/2006/content-types">
  <Default Extension="png" ContentType="image/png"/>
  <Default Extension="tmp"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Lst>
  <p:notesMasterIdLst>
    <p:notesMasterId r:id="rId16"/>
  </p:notesMasterIdLst>
  <p:sldIdLst>
    <p:sldId id="256" r:id="rId2"/>
    <p:sldId id="264" r:id="rId3"/>
    <p:sldId id="260" r:id="rId4"/>
    <p:sldId id="289" r:id="rId5"/>
    <p:sldId id="290" r:id="rId6"/>
    <p:sldId id="291" r:id="rId7"/>
    <p:sldId id="292" r:id="rId8"/>
    <p:sldId id="262" r:id="rId9"/>
    <p:sldId id="295" r:id="rId10"/>
    <p:sldId id="293" r:id="rId11"/>
    <p:sldId id="296" r:id="rId12"/>
    <p:sldId id="297" r:id="rId13"/>
    <p:sldId id="298" r:id="rId14"/>
    <p:sldId id="299" r:id="rId15"/>
  </p:sldIdLst>
  <p:sldSz cx="9144000" cy="6858000" type="screen4x3"/>
  <p:notesSz cx="6858000" cy="9144000"/>
  <p:embeddedFontLst>
    <p:embeddedFont>
      <p:font typeface="Brush Script MT" panose="03060802040406070304" pitchFamily="66" charset="0"/>
      <p:italic r:id="rId17"/>
    </p:embeddedFont>
    <p:embeddedFont>
      <p:font typeface="Calibri" panose="020F0502020204030204" pitchFamily="3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8643"/>
    <a:srgbClr val="FFFFFF"/>
    <a:srgbClr val="669900"/>
    <a:srgbClr val="336600"/>
    <a:srgbClr val="99CC00"/>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257817E-EC5C-4880-A810-ED7F254FEA46}">
  <a:tblStyle styleId="{7257817E-EC5C-4880-A810-ED7F254FEA46}" styleName="Table_0">
    <a:wholeTbl>
      <a:tcTxStyle>
        <a:font>
          <a:latin typeface="Arial"/>
          <a:ea typeface="Arial"/>
          <a:cs typeface="Arial"/>
        </a:font>
        <a:srgbClr val="000000"/>
      </a:tcTxStyle>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06799F8-075E-4A3A-A7F6-7FBC6576F1A4}" styleName="Designformatvorlage 2 - Akz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Helle Formatvorlage 3 - Akz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2DE63D5-997A-4646-A377-4702673A728D}" styleName="Helle Formatvorlage 2 - Akz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9" autoAdjust="0"/>
    <p:restoredTop sz="95400" autoAdjust="0"/>
  </p:normalViewPr>
  <p:slideViewPr>
    <p:cSldViewPr snapToGrid="0" snapToObjects="1">
      <p:cViewPr varScale="1">
        <p:scale>
          <a:sx n="85" d="100"/>
          <a:sy n="85" d="100"/>
        </p:scale>
        <p:origin x="1522"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0BCFC9-E907-44BB-B040-84A91425361E}"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IE"/>
        </a:p>
      </dgm:t>
    </dgm:pt>
    <dgm:pt modelId="{C15360ED-53DB-4DC6-8F52-AA7DFE1A55E4}">
      <dgm:prSet phldrT="[Text]" custT="1">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IE" sz="1050" dirty="0" smtClean="0"/>
            <a:t>Speak clearly &amp; slowly</a:t>
          </a:r>
          <a:endParaRPr lang="en-IE" sz="1050" dirty="0"/>
        </a:p>
      </dgm:t>
    </dgm:pt>
    <dgm:pt modelId="{0B0A665E-AB39-45BF-97A4-06EFC6888B1F}" type="parTrans" cxnId="{7B41FAB3-30DB-4F43-825A-B75E712740BA}">
      <dgm:prSet/>
      <dgm:spPr/>
      <dgm:t>
        <a:bodyPr/>
        <a:lstStyle/>
        <a:p>
          <a:endParaRPr lang="en-IE"/>
        </a:p>
      </dgm:t>
    </dgm:pt>
    <dgm:pt modelId="{71CA1A92-023F-4B15-B63E-0E44AA50F87B}" type="sibTrans" cxnId="{7B41FAB3-30DB-4F43-825A-B75E712740BA}">
      <dgm:prSet/>
      <dgm:spPr>
        <a:solidFill>
          <a:schemeClr val="bg1">
            <a:lumMod val="65000"/>
          </a:schemeClr>
        </a:solidFill>
      </dgm:spPr>
      <dgm:t>
        <a:bodyPr/>
        <a:lstStyle/>
        <a:p>
          <a:endParaRPr lang="en-IE"/>
        </a:p>
      </dgm:t>
    </dgm:pt>
    <dgm:pt modelId="{BC7C42E3-B794-4061-B9B6-C39411124B85}">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en-IE" sz="1050" dirty="0" smtClean="0"/>
            <a:t>Allow time for a response</a:t>
          </a:r>
          <a:endParaRPr lang="en-IE" sz="1050" dirty="0"/>
        </a:p>
      </dgm:t>
    </dgm:pt>
    <dgm:pt modelId="{AA48067B-AADE-4F58-BF26-0A92FBF6F0C0}" type="parTrans" cxnId="{59518D6C-67D5-4D6B-9595-7EA1F55E3BBF}">
      <dgm:prSet/>
      <dgm:spPr/>
      <dgm:t>
        <a:bodyPr/>
        <a:lstStyle/>
        <a:p>
          <a:endParaRPr lang="en-IE"/>
        </a:p>
      </dgm:t>
    </dgm:pt>
    <dgm:pt modelId="{9DF03E68-7CB7-4D80-91A4-38D0B0C16510}" type="sibTrans" cxnId="{59518D6C-67D5-4D6B-9595-7EA1F55E3BBF}">
      <dgm:prSet/>
      <dgm:spPr/>
      <dgm:t>
        <a:bodyPr/>
        <a:lstStyle/>
        <a:p>
          <a:endParaRPr lang="en-IE"/>
        </a:p>
      </dgm:t>
    </dgm:pt>
    <dgm:pt modelId="{17FD8897-4243-4915-959A-9A670F0FBB8C}">
      <dgm:prSet phldrT="[Text]" custT="1">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IE" sz="1050" dirty="0" smtClean="0"/>
            <a:t>Avoid jargon or metaphors</a:t>
          </a:r>
          <a:endParaRPr lang="en-IE" sz="1050" dirty="0"/>
        </a:p>
      </dgm:t>
    </dgm:pt>
    <dgm:pt modelId="{C0691825-D31D-4EAE-87A8-DDC2E6EF622D}" type="parTrans" cxnId="{9C0E9566-E5DA-4A56-ADE5-742D28F447B0}">
      <dgm:prSet/>
      <dgm:spPr/>
      <dgm:t>
        <a:bodyPr/>
        <a:lstStyle/>
        <a:p>
          <a:endParaRPr lang="en-IE"/>
        </a:p>
      </dgm:t>
    </dgm:pt>
    <dgm:pt modelId="{361623DA-4442-415C-BC77-2DF7703E2C3C}" type="sibTrans" cxnId="{9C0E9566-E5DA-4A56-ADE5-742D28F447B0}">
      <dgm:prSet/>
      <dgm:spPr/>
      <dgm:t>
        <a:bodyPr/>
        <a:lstStyle/>
        <a:p>
          <a:endParaRPr lang="en-IE"/>
        </a:p>
      </dgm:t>
    </dgm:pt>
    <dgm:pt modelId="{5ACF9A62-1F63-42C0-85D2-B451D883BD30}">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en-IE" sz="1050" dirty="0" smtClean="0"/>
            <a:t>Check meanings</a:t>
          </a:r>
          <a:endParaRPr lang="en-IE" sz="1050" dirty="0"/>
        </a:p>
      </dgm:t>
    </dgm:pt>
    <dgm:pt modelId="{8DCEAAFC-C610-475B-8848-53E386DC6895}" type="parTrans" cxnId="{83A3E550-A9E9-4633-AFFE-26E32C881E54}">
      <dgm:prSet/>
      <dgm:spPr/>
      <dgm:t>
        <a:bodyPr/>
        <a:lstStyle/>
        <a:p>
          <a:endParaRPr lang="en-IE"/>
        </a:p>
      </dgm:t>
    </dgm:pt>
    <dgm:pt modelId="{C48C52D7-3E68-4793-AC21-4F0AD1C25631}" type="sibTrans" cxnId="{83A3E550-A9E9-4633-AFFE-26E32C881E54}">
      <dgm:prSet/>
      <dgm:spPr/>
      <dgm:t>
        <a:bodyPr/>
        <a:lstStyle/>
        <a:p>
          <a:endParaRPr lang="en-IE"/>
        </a:p>
      </dgm:t>
    </dgm:pt>
    <dgm:pt modelId="{A4F2E41C-4730-4693-8C9B-527004D7B752}">
      <dgm:prSet custT="1">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IE" sz="1050" dirty="0" smtClean="0"/>
            <a:t>Be supportive</a:t>
          </a:r>
          <a:endParaRPr lang="en-IE" sz="1050" dirty="0"/>
        </a:p>
      </dgm:t>
    </dgm:pt>
    <dgm:pt modelId="{BB66D030-0777-46D3-B758-5F49BF45CDA4}" type="parTrans" cxnId="{AB78F03B-9ABC-4494-913A-C0BBBEC8A4D8}">
      <dgm:prSet/>
      <dgm:spPr/>
      <dgm:t>
        <a:bodyPr/>
        <a:lstStyle/>
        <a:p>
          <a:endParaRPr lang="en-IE"/>
        </a:p>
      </dgm:t>
    </dgm:pt>
    <dgm:pt modelId="{7A9C0F5E-0FF5-4E51-BD8F-1C38271F702D}" type="sibTrans" cxnId="{AB78F03B-9ABC-4494-913A-C0BBBEC8A4D8}">
      <dgm:prSet/>
      <dgm:spPr/>
      <dgm:t>
        <a:bodyPr/>
        <a:lstStyle/>
        <a:p>
          <a:endParaRPr lang="en-IE"/>
        </a:p>
      </dgm:t>
    </dgm:pt>
    <dgm:pt modelId="{6F9AC746-9079-42B5-A4E4-9496353E07BD}">
      <dgm:prSet custT="1">
        <dgm:style>
          <a:lnRef idx="1">
            <a:schemeClr val="accent3"/>
          </a:lnRef>
          <a:fillRef idx="2">
            <a:schemeClr val="accent3"/>
          </a:fillRef>
          <a:effectRef idx="1">
            <a:schemeClr val="accent3"/>
          </a:effectRef>
          <a:fontRef idx="minor">
            <a:schemeClr val="dk1"/>
          </a:fontRef>
        </dgm:style>
      </dgm:prSet>
      <dgm:spPr/>
      <dgm:t>
        <a:bodyPr/>
        <a:lstStyle/>
        <a:p>
          <a:r>
            <a:rPr lang="en-IE" sz="1050" dirty="0" smtClean="0"/>
            <a:t>Avoid making assumptions</a:t>
          </a:r>
          <a:endParaRPr lang="en-IE" sz="1050" dirty="0"/>
        </a:p>
      </dgm:t>
    </dgm:pt>
    <dgm:pt modelId="{23D2C87B-B79A-45C0-A9EE-646333CABE74}" type="parTrans" cxnId="{5C3FA539-137A-4686-A1B5-F38258013D50}">
      <dgm:prSet/>
      <dgm:spPr/>
      <dgm:t>
        <a:bodyPr/>
        <a:lstStyle/>
        <a:p>
          <a:endParaRPr lang="en-IE"/>
        </a:p>
      </dgm:t>
    </dgm:pt>
    <dgm:pt modelId="{58BA72EA-DA7F-43DE-8D6D-BC561D87385E}" type="sibTrans" cxnId="{5C3FA539-137A-4686-A1B5-F38258013D50}">
      <dgm:prSet/>
      <dgm:spPr/>
      <dgm:t>
        <a:bodyPr/>
        <a:lstStyle/>
        <a:p>
          <a:endParaRPr lang="en-IE"/>
        </a:p>
      </dgm:t>
    </dgm:pt>
    <dgm:pt modelId="{8FEBAE33-C6B3-430B-AE44-ACAB16430B07}">
      <dgm:prSet custT="1">
        <dgm:style>
          <a:lnRef idx="1">
            <a:schemeClr val="accent3"/>
          </a:lnRef>
          <a:fillRef idx="2">
            <a:schemeClr val="accent3"/>
          </a:fillRef>
          <a:effectRef idx="1">
            <a:schemeClr val="accent3"/>
          </a:effectRef>
          <a:fontRef idx="minor">
            <a:schemeClr val="dk1"/>
          </a:fontRef>
        </dgm:style>
      </dgm:prSet>
      <dgm:spPr/>
      <dgm:t>
        <a:bodyPr/>
        <a:lstStyle/>
        <a:p>
          <a:r>
            <a:rPr lang="en-IE" sz="1050" dirty="0" smtClean="0"/>
            <a:t>Show respect for others</a:t>
          </a:r>
        </a:p>
      </dgm:t>
    </dgm:pt>
    <dgm:pt modelId="{43523B77-7254-4CC5-BC85-851AB17AC623}" type="parTrans" cxnId="{7BC78200-C718-4FBD-8D37-3E7AC191EE0C}">
      <dgm:prSet/>
      <dgm:spPr/>
      <dgm:t>
        <a:bodyPr/>
        <a:lstStyle/>
        <a:p>
          <a:endParaRPr lang="en-IE"/>
        </a:p>
      </dgm:t>
    </dgm:pt>
    <dgm:pt modelId="{77AFDB2C-D9B3-4855-9F4B-703ED15A54DC}" type="sibTrans" cxnId="{7BC78200-C718-4FBD-8D37-3E7AC191EE0C}">
      <dgm:prSet/>
      <dgm:spPr/>
      <dgm:t>
        <a:bodyPr/>
        <a:lstStyle/>
        <a:p>
          <a:endParaRPr lang="en-IE"/>
        </a:p>
      </dgm:t>
    </dgm:pt>
    <dgm:pt modelId="{517E943A-833C-43F6-9854-0A98767528F8}">
      <dgm:prSet custT="1">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IE" sz="1050" dirty="0" smtClean="0"/>
            <a:t>Ask questions</a:t>
          </a:r>
        </a:p>
      </dgm:t>
    </dgm:pt>
    <dgm:pt modelId="{154773C4-80E6-43E6-96EB-7B1DE77F45E7}" type="parTrans" cxnId="{3AACD67B-CDC2-461B-94A7-18DDB4DA7480}">
      <dgm:prSet/>
      <dgm:spPr/>
      <dgm:t>
        <a:bodyPr/>
        <a:lstStyle/>
        <a:p>
          <a:endParaRPr lang="en-IE"/>
        </a:p>
      </dgm:t>
    </dgm:pt>
    <dgm:pt modelId="{A5055F9E-00A7-497C-B135-A20672C7B4D4}" type="sibTrans" cxnId="{3AACD67B-CDC2-461B-94A7-18DDB4DA7480}">
      <dgm:prSet/>
      <dgm:spPr/>
      <dgm:t>
        <a:bodyPr/>
        <a:lstStyle/>
        <a:p>
          <a:endParaRPr lang="en-IE"/>
        </a:p>
      </dgm:t>
    </dgm:pt>
    <dgm:pt modelId="{D6BAEA31-B4ED-4409-8993-524BEEC97A7C}" type="pres">
      <dgm:prSet presAssocID="{0F0BCFC9-E907-44BB-B040-84A91425361E}" presName="Name0" presStyleCnt="0">
        <dgm:presLayoutVars>
          <dgm:dir/>
          <dgm:resizeHandles val="exact"/>
        </dgm:presLayoutVars>
      </dgm:prSet>
      <dgm:spPr/>
      <dgm:t>
        <a:bodyPr/>
        <a:lstStyle/>
        <a:p>
          <a:endParaRPr lang="en-IE"/>
        </a:p>
      </dgm:t>
    </dgm:pt>
    <dgm:pt modelId="{4BC7E207-EDDC-4C6D-B720-01EA62612E50}" type="pres">
      <dgm:prSet presAssocID="{0F0BCFC9-E907-44BB-B040-84A91425361E}" presName="cycle" presStyleCnt="0"/>
      <dgm:spPr/>
    </dgm:pt>
    <dgm:pt modelId="{0448DDB1-26E6-4C44-9752-597BFCD51197}" type="pres">
      <dgm:prSet presAssocID="{C15360ED-53DB-4DC6-8F52-AA7DFE1A55E4}" presName="nodeFirstNode" presStyleLbl="node1" presStyleIdx="0" presStyleCnt="8">
        <dgm:presLayoutVars>
          <dgm:bulletEnabled val="1"/>
        </dgm:presLayoutVars>
      </dgm:prSet>
      <dgm:spPr/>
      <dgm:t>
        <a:bodyPr/>
        <a:lstStyle/>
        <a:p>
          <a:endParaRPr lang="en-IE"/>
        </a:p>
      </dgm:t>
    </dgm:pt>
    <dgm:pt modelId="{CAFD1F5A-52D5-4574-9868-F570C292AEA5}" type="pres">
      <dgm:prSet presAssocID="{71CA1A92-023F-4B15-B63E-0E44AA50F87B}" presName="sibTransFirstNode" presStyleLbl="bgShp" presStyleIdx="0" presStyleCnt="1" custScaleX="183581"/>
      <dgm:spPr/>
      <dgm:t>
        <a:bodyPr/>
        <a:lstStyle/>
        <a:p>
          <a:endParaRPr lang="en-IE"/>
        </a:p>
      </dgm:t>
    </dgm:pt>
    <dgm:pt modelId="{A1D4A8F3-24C9-41B9-A3D7-CEC950D9BE5B}" type="pres">
      <dgm:prSet presAssocID="{8FEBAE33-C6B3-430B-AE44-ACAB16430B07}" presName="nodeFollowingNodes" presStyleLbl="node1" presStyleIdx="1" presStyleCnt="8" custRadScaleRad="149190" custRadScaleInc="40995">
        <dgm:presLayoutVars>
          <dgm:bulletEnabled val="1"/>
        </dgm:presLayoutVars>
      </dgm:prSet>
      <dgm:spPr/>
      <dgm:t>
        <a:bodyPr/>
        <a:lstStyle/>
        <a:p>
          <a:endParaRPr lang="en-IE"/>
        </a:p>
      </dgm:t>
    </dgm:pt>
    <dgm:pt modelId="{BA857C57-5647-4530-94B6-FB7687891041}" type="pres">
      <dgm:prSet presAssocID="{517E943A-833C-43F6-9854-0A98767528F8}" presName="nodeFollowingNodes" presStyleLbl="node1" presStyleIdx="2" presStyleCnt="8" custRadScaleRad="100116" custRadScaleInc="228386">
        <dgm:presLayoutVars>
          <dgm:bulletEnabled val="1"/>
        </dgm:presLayoutVars>
      </dgm:prSet>
      <dgm:spPr/>
      <dgm:t>
        <a:bodyPr/>
        <a:lstStyle/>
        <a:p>
          <a:endParaRPr lang="en-IE"/>
        </a:p>
      </dgm:t>
    </dgm:pt>
    <dgm:pt modelId="{BF8DBFAF-0C74-4021-B690-0AC181F4F0FD}" type="pres">
      <dgm:prSet presAssocID="{BC7C42E3-B794-4061-B9B6-C39411124B85}" presName="nodeFollowingNodes" presStyleLbl="node1" presStyleIdx="3" presStyleCnt="8" custRadScaleRad="152833" custRadScaleInc="-46266">
        <dgm:presLayoutVars>
          <dgm:bulletEnabled val="1"/>
        </dgm:presLayoutVars>
      </dgm:prSet>
      <dgm:spPr/>
      <dgm:t>
        <a:bodyPr/>
        <a:lstStyle/>
        <a:p>
          <a:endParaRPr lang="en-IE"/>
        </a:p>
      </dgm:t>
    </dgm:pt>
    <dgm:pt modelId="{4A32212A-AB94-4DFF-B6DA-3B1FF91B7E7A}" type="pres">
      <dgm:prSet presAssocID="{17FD8897-4243-4915-959A-9A670F0FBB8C}" presName="nodeFollowingNodes" presStyleLbl="node1" presStyleIdx="4" presStyleCnt="8" custRadScaleRad="193904" custRadScaleInc="-228590">
        <dgm:presLayoutVars>
          <dgm:bulletEnabled val="1"/>
        </dgm:presLayoutVars>
      </dgm:prSet>
      <dgm:spPr/>
      <dgm:t>
        <a:bodyPr/>
        <a:lstStyle/>
        <a:p>
          <a:endParaRPr lang="en-IE"/>
        </a:p>
      </dgm:t>
    </dgm:pt>
    <dgm:pt modelId="{34BA8645-E78D-4418-A006-D1223A95A373}" type="pres">
      <dgm:prSet presAssocID="{5ACF9A62-1F63-42C0-85D2-B451D883BD30}" presName="nodeFollowingNodes" presStyleLbl="node1" presStyleIdx="5" presStyleCnt="8" custRadScaleRad="151380" custRadScaleInc="44828">
        <dgm:presLayoutVars>
          <dgm:bulletEnabled val="1"/>
        </dgm:presLayoutVars>
      </dgm:prSet>
      <dgm:spPr/>
      <dgm:t>
        <a:bodyPr/>
        <a:lstStyle/>
        <a:p>
          <a:endParaRPr lang="en-IE"/>
        </a:p>
      </dgm:t>
    </dgm:pt>
    <dgm:pt modelId="{A903A466-5E91-4F09-8C1F-A71BD0478CEA}" type="pres">
      <dgm:prSet presAssocID="{A4F2E41C-4730-4693-8C9B-527004D7B752}" presName="nodeFollowingNodes" presStyleLbl="node1" presStyleIdx="6" presStyleCnt="8" custScaleX="98058" custRadScaleRad="200237" custRadScaleInc="5191">
        <dgm:presLayoutVars>
          <dgm:bulletEnabled val="1"/>
        </dgm:presLayoutVars>
      </dgm:prSet>
      <dgm:spPr/>
      <dgm:t>
        <a:bodyPr/>
        <a:lstStyle/>
        <a:p>
          <a:endParaRPr lang="en-IE"/>
        </a:p>
      </dgm:t>
    </dgm:pt>
    <dgm:pt modelId="{3FF52DC5-82F7-4315-969F-31965C00AFB7}" type="pres">
      <dgm:prSet presAssocID="{6F9AC746-9079-42B5-A4E4-9496353E07BD}" presName="nodeFollowingNodes" presStyleLbl="node1" presStyleIdx="7" presStyleCnt="8" custScaleX="97726" custRadScaleRad="153064" custRadScaleInc="-43140">
        <dgm:presLayoutVars>
          <dgm:bulletEnabled val="1"/>
        </dgm:presLayoutVars>
      </dgm:prSet>
      <dgm:spPr/>
      <dgm:t>
        <a:bodyPr/>
        <a:lstStyle/>
        <a:p>
          <a:endParaRPr lang="en-IE"/>
        </a:p>
      </dgm:t>
    </dgm:pt>
  </dgm:ptLst>
  <dgm:cxnLst>
    <dgm:cxn modelId="{83A3E550-A9E9-4633-AFFE-26E32C881E54}" srcId="{0F0BCFC9-E907-44BB-B040-84A91425361E}" destId="{5ACF9A62-1F63-42C0-85D2-B451D883BD30}" srcOrd="5" destOrd="0" parTransId="{8DCEAAFC-C610-475B-8848-53E386DC6895}" sibTransId="{C48C52D7-3E68-4793-AC21-4F0AD1C25631}"/>
    <dgm:cxn modelId="{DB85E731-3530-1740-83DA-6BC12E771FD1}" type="presOf" srcId="{6F9AC746-9079-42B5-A4E4-9496353E07BD}" destId="{3FF52DC5-82F7-4315-969F-31965C00AFB7}" srcOrd="0" destOrd="0" presId="urn:microsoft.com/office/officeart/2005/8/layout/cycle3"/>
    <dgm:cxn modelId="{A9A427B0-4AC7-7846-9460-2D5B900EA4E7}" type="presOf" srcId="{0F0BCFC9-E907-44BB-B040-84A91425361E}" destId="{D6BAEA31-B4ED-4409-8993-524BEEC97A7C}" srcOrd="0" destOrd="0" presId="urn:microsoft.com/office/officeart/2005/8/layout/cycle3"/>
    <dgm:cxn modelId="{3AACD67B-CDC2-461B-94A7-18DDB4DA7480}" srcId="{0F0BCFC9-E907-44BB-B040-84A91425361E}" destId="{517E943A-833C-43F6-9854-0A98767528F8}" srcOrd="2" destOrd="0" parTransId="{154773C4-80E6-43E6-96EB-7B1DE77F45E7}" sibTransId="{A5055F9E-00A7-497C-B135-A20672C7B4D4}"/>
    <dgm:cxn modelId="{E93FA2B3-19D8-1443-AAA3-3E0C7A74C575}" type="presOf" srcId="{5ACF9A62-1F63-42C0-85D2-B451D883BD30}" destId="{34BA8645-E78D-4418-A006-D1223A95A373}" srcOrd="0" destOrd="0" presId="urn:microsoft.com/office/officeart/2005/8/layout/cycle3"/>
    <dgm:cxn modelId="{967B067F-D363-5242-A28D-44EE677A92F6}" type="presOf" srcId="{71CA1A92-023F-4B15-B63E-0E44AA50F87B}" destId="{CAFD1F5A-52D5-4574-9868-F570C292AEA5}" srcOrd="0" destOrd="0" presId="urn:microsoft.com/office/officeart/2005/8/layout/cycle3"/>
    <dgm:cxn modelId="{3E015CD8-6536-1149-A8D6-7F74BE025844}" type="presOf" srcId="{BC7C42E3-B794-4061-B9B6-C39411124B85}" destId="{BF8DBFAF-0C74-4021-B690-0AC181F4F0FD}" srcOrd="0" destOrd="0" presId="urn:microsoft.com/office/officeart/2005/8/layout/cycle3"/>
    <dgm:cxn modelId="{6C3CC730-A2B5-F042-A657-5178A89E93C8}" type="presOf" srcId="{17FD8897-4243-4915-959A-9A670F0FBB8C}" destId="{4A32212A-AB94-4DFF-B6DA-3B1FF91B7E7A}" srcOrd="0" destOrd="0" presId="urn:microsoft.com/office/officeart/2005/8/layout/cycle3"/>
    <dgm:cxn modelId="{6D1910AF-6E9D-5844-8C7F-3C241D90F521}" type="presOf" srcId="{C15360ED-53DB-4DC6-8F52-AA7DFE1A55E4}" destId="{0448DDB1-26E6-4C44-9752-597BFCD51197}" srcOrd="0" destOrd="0" presId="urn:microsoft.com/office/officeart/2005/8/layout/cycle3"/>
    <dgm:cxn modelId="{5C3FA539-137A-4686-A1B5-F38258013D50}" srcId="{0F0BCFC9-E907-44BB-B040-84A91425361E}" destId="{6F9AC746-9079-42B5-A4E4-9496353E07BD}" srcOrd="7" destOrd="0" parTransId="{23D2C87B-B79A-45C0-A9EE-646333CABE74}" sibTransId="{58BA72EA-DA7F-43DE-8D6D-BC561D87385E}"/>
    <dgm:cxn modelId="{AB78F03B-9ABC-4494-913A-C0BBBEC8A4D8}" srcId="{0F0BCFC9-E907-44BB-B040-84A91425361E}" destId="{A4F2E41C-4730-4693-8C9B-527004D7B752}" srcOrd="6" destOrd="0" parTransId="{BB66D030-0777-46D3-B758-5F49BF45CDA4}" sibTransId="{7A9C0F5E-0FF5-4E51-BD8F-1C38271F702D}"/>
    <dgm:cxn modelId="{54F60AF9-DA11-434B-902A-0B071FF7F871}" type="presOf" srcId="{8FEBAE33-C6B3-430B-AE44-ACAB16430B07}" destId="{A1D4A8F3-24C9-41B9-A3D7-CEC950D9BE5B}" srcOrd="0" destOrd="0" presId="urn:microsoft.com/office/officeart/2005/8/layout/cycle3"/>
    <dgm:cxn modelId="{7BC78200-C718-4FBD-8D37-3E7AC191EE0C}" srcId="{0F0BCFC9-E907-44BB-B040-84A91425361E}" destId="{8FEBAE33-C6B3-430B-AE44-ACAB16430B07}" srcOrd="1" destOrd="0" parTransId="{43523B77-7254-4CC5-BC85-851AB17AC623}" sibTransId="{77AFDB2C-D9B3-4855-9F4B-703ED15A54DC}"/>
    <dgm:cxn modelId="{8932D1B3-C9BD-694B-956D-45CEE9D080B2}" type="presOf" srcId="{517E943A-833C-43F6-9854-0A98767528F8}" destId="{BA857C57-5647-4530-94B6-FB7687891041}" srcOrd="0" destOrd="0" presId="urn:microsoft.com/office/officeart/2005/8/layout/cycle3"/>
    <dgm:cxn modelId="{7B41FAB3-30DB-4F43-825A-B75E712740BA}" srcId="{0F0BCFC9-E907-44BB-B040-84A91425361E}" destId="{C15360ED-53DB-4DC6-8F52-AA7DFE1A55E4}" srcOrd="0" destOrd="0" parTransId="{0B0A665E-AB39-45BF-97A4-06EFC6888B1F}" sibTransId="{71CA1A92-023F-4B15-B63E-0E44AA50F87B}"/>
    <dgm:cxn modelId="{9C0E9566-E5DA-4A56-ADE5-742D28F447B0}" srcId="{0F0BCFC9-E907-44BB-B040-84A91425361E}" destId="{17FD8897-4243-4915-959A-9A670F0FBB8C}" srcOrd="4" destOrd="0" parTransId="{C0691825-D31D-4EAE-87A8-DDC2E6EF622D}" sibTransId="{361623DA-4442-415C-BC77-2DF7703E2C3C}"/>
    <dgm:cxn modelId="{31F76240-4CF0-0F4A-8CE0-859D09D1C010}" type="presOf" srcId="{A4F2E41C-4730-4693-8C9B-527004D7B752}" destId="{A903A466-5E91-4F09-8C1F-A71BD0478CEA}" srcOrd="0" destOrd="0" presId="urn:microsoft.com/office/officeart/2005/8/layout/cycle3"/>
    <dgm:cxn modelId="{59518D6C-67D5-4D6B-9595-7EA1F55E3BBF}" srcId="{0F0BCFC9-E907-44BB-B040-84A91425361E}" destId="{BC7C42E3-B794-4061-B9B6-C39411124B85}" srcOrd="3" destOrd="0" parTransId="{AA48067B-AADE-4F58-BF26-0A92FBF6F0C0}" sibTransId="{9DF03E68-7CB7-4D80-91A4-38D0B0C16510}"/>
    <dgm:cxn modelId="{1018363C-D1B4-2E43-9AFF-15701EB4DAED}" type="presParOf" srcId="{D6BAEA31-B4ED-4409-8993-524BEEC97A7C}" destId="{4BC7E207-EDDC-4C6D-B720-01EA62612E50}" srcOrd="0" destOrd="0" presId="urn:microsoft.com/office/officeart/2005/8/layout/cycle3"/>
    <dgm:cxn modelId="{27AACF76-CA77-2E41-A0BA-A8A8B1CEEC30}" type="presParOf" srcId="{4BC7E207-EDDC-4C6D-B720-01EA62612E50}" destId="{0448DDB1-26E6-4C44-9752-597BFCD51197}" srcOrd="0" destOrd="0" presId="urn:microsoft.com/office/officeart/2005/8/layout/cycle3"/>
    <dgm:cxn modelId="{05C49DB1-ECD6-ED46-B746-0416E19D75EC}" type="presParOf" srcId="{4BC7E207-EDDC-4C6D-B720-01EA62612E50}" destId="{CAFD1F5A-52D5-4574-9868-F570C292AEA5}" srcOrd="1" destOrd="0" presId="urn:microsoft.com/office/officeart/2005/8/layout/cycle3"/>
    <dgm:cxn modelId="{55437295-6740-8542-8A3C-A90E138062CC}" type="presParOf" srcId="{4BC7E207-EDDC-4C6D-B720-01EA62612E50}" destId="{A1D4A8F3-24C9-41B9-A3D7-CEC950D9BE5B}" srcOrd="2" destOrd="0" presId="urn:microsoft.com/office/officeart/2005/8/layout/cycle3"/>
    <dgm:cxn modelId="{A39AF31E-68F1-7546-9C0D-5E0FF2EC38AF}" type="presParOf" srcId="{4BC7E207-EDDC-4C6D-B720-01EA62612E50}" destId="{BA857C57-5647-4530-94B6-FB7687891041}" srcOrd="3" destOrd="0" presId="urn:microsoft.com/office/officeart/2005/8/layout/cycle3"/>
    <dgm:cxn modelId="{A271DFD9-4D34-5842-BCD3-B26CD162BFDF}" type="presParOf" srcId="{4BC7E207-EDDC-4C6D-B720-01EA62612E50}" destId="{BF8DBFAF-0C74-4021-B690-0AC181F4F0FD}" srcOrd="4" destOrd="0" presId="urn:microsoft.com/office/officeart/2005/8/layout/cycle3"/>
    <dgm:cxn modelId="{C757A836-645B-8146-AD8B-58C834B50D37}" type="presParOf" srcId="{4BC7E207-EDDC-4C6D-B720-01EA62612E50}" destId="{4A32212A-AB94-4DFF-B6DA-3B1FF91B7E7A}" srcOrd="5" destOrd="0" presId="urn:microsoft.com/office/officeart/2005/8/layout/cycle3"/>
    <dgm:cxn modelId="{5A3AC47B-2138-B841-B2AD-AAC604D065C5}" type="presParOf" srcId="{4BC7E207-EDDC-4C6D-B720-01EA62612E50}" destId="{34BA8645-E78D-4418-A006-D1223A95A373}" srcOrd="6" destOrd="0" presId="urn:microsoft.com/office/officeart/2005/8/layout/cycle3"/>
    <dgm:cxn modelId="{92161A02-BC28-664C-B987-FD17028DD207}" type="presParOf" srcId="{4BC7E207-EDDC-4C6D-B720-01EA62612E50}" destId="{A903A466-5E91-4F09-8C1F-A71BD0478CEA}" srcOrd="7" destOrd="0" presId="urn:microsoft.com/office/officeart/2005/8/layout/cycle3"/>
    <dgm:cxn modelId="{B9CE84A6-5172-9F42-B332-4BFA14ACA32B}" type="presParOf" srcId="{4BC7E207-EDDC-4C6D-B720-01EA62612E50}" destId="{3FF52DC5-82F7-4315-969F-31965C00AFB7}" srcOrd="8"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FD1F5A-52D5-4574-9868-F570C292AEA5}">
      <dsp:nvSpPr>
        <dsp:cNvPr id="0" name=""/>
        <dsp:cNvSpPr/>
      </dsp:nvSpPr>
      <dsp:spPr>
        <a:xfrm>
          <a:off x="840400" y="-28695"/>
          <a:ext cx="6168179" cy="3359922"/>
        </a:xfrm>
        <a:prstGeom prst="circularArrow">
          <a:avLst>
            <a:gd name="adj1" fmla="val 5544"/>
            <a:gd name="adj2" fmla="val 330680"/>
            <a:gd name="adj3" fmla="val 14642325"/>
            <a:gd name="adj4" fmla="val 16878162"/>
            <a:gd name="adj5" fmla="val 5757"/>
          </a:avLst>
        </a:prstGeom>
        <a:solidFill>
          <a:schemeClr val="bg1">
            <a:lumMod val="65000"/>
          </a:schemeClr>
        </a:solidFill>
        <a:ln>
          <a:noFill/>
        </a:ln>
        <a:effectLst/>
      </dsp:spPr>
      <dsp:style>
        <a:lnRef idx="0">
          <a:scrgbClr r="0" g="0" b="0"/>
        </a:lnRef>
        <a:fillRef idx="1">
          <a:scrgbClr r="0" g="0" b="0"/>
        </a:fillRef>
        <a:effectRef idx="0">
          <a:scrgbClr r="0" g="0" b="0"/>
        </a:effectRef>
        <a:fontRef idx="minor"/>
      </dsp:style>
    </dsp:sp>
    <dsp:sp modelId="{0448DDB1-26E6-4C44-9752-597BFCD51197}">
      <dsp:nvSpPr>
        <dsp:cNvPr id="0" name=""/>
        <dsp:cNvSpPr/>
      </dsp:nvSpPr>
      <dsp:spPr>
        <a:xfrm>
          <a:off x="3448699" y="1256"/>
          <a:ext cx="951581" cy="475790"/>
        </a:xfrm>
        <a:prstGeom prst="roundRect">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IE" sz="1050" kern="1200" dirty="0" smtClean="0"/>
            <a:t>Speak clearly &amp; slowly</a:t>
          </a:r>
          <a:endParaRPr lang="en-IE" sz="1050" kern="1200" dirty="0"/>
        </a:p>
      </dsp:txBody>
      <dsp:txXfrm>
        <a:off x="3471925" y="24482"/>
        <a:ext cx="905129" cy="429338"/>
      </dsp:txXfrm>
    </dsp:sp>
    <dsp:sp modelId="{A1D4A8F3-24C9-41B9-A3D7-CEC950D9BE5B}">
      <dsp:nvSpPr>
        <dsp:cNvPr id="0" name=""/>
        <dsp:cNvSpPr/>
      </dsp:nvSpPr>
      <dsp:spPr>
        <a:xfrm>
          <a:off x="5325438" y="410743"/>
          <a:ext cx="951581" cy="475790"/>
        </a:xfrm>
        <a:prstGeom prst="round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IE" sz="1050" kern="1200" dirty="0" smtClean="0"/>
            <a:t>Show respect for others</a:t>
          </a:r>
        </a:p>
      </dsp:txBody>
      <dsp:txXfrm>
        <a:off x="5348664" y="433969"/>
        <a:ext cx="905129" cy="429338"/>
      </dsp:txXfrm>
    </dsp:sp>
    <dsp:sp modelId="{BA857C57-5647-4530-94B6-FB7687891041}">
      <dsp:nvSpPr>
        <dsp:cNvPr id="0" name=""/>
        <dsp:cNvSpPr/>
      </dsp:nvSpPr>
      <dsp:spPr>
        <a:xfrm>
          <a:off x="3414793" y="2868119"/>
          <a:ext cx="951581" cy="475790"/>
        </a:xfrm>
        <a:prstGeom prst="roundRect">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IE" sz="1050" kern="1200" dirty="0" smtClean="0"/>
            <a:t>Ask questions</a:t>
          </a:r>
        </a:p>
      </dsp:txBody>
      <dsp:txXfrm>
        <a:off x="3438019" y="2891345"/>
        <a:ext cx="905129" cy="429338"/>
      </dsp:txXfrm>
    </dsp:sp>
    <dsp:sp modelId="{BF8DBFAF-0C74-4021-B690-0AC181F4F0FD}">
      <dsp:nvSpPr>
        <dsp:cNvPr id="0" name=""/>
        <dsp:cNvSpPr/>
      </dsp:nvSpPr>
      <dsp:spPr>
        <a:xfrm>
          <a:off x="5408531" y="2410922"/>
          <a:ext cx="951581" cy="475790"/>
        </a:xfrm>
        <a:prstGeom prst="round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IE" sz="1050" kern="1200" dirty="0" smtClean="0"/>
            <a:t>Allow time for a response</a:t>
          </a:r>
          <a:endParaRPr lang="en-IE" sz="1050" kern="1200" dirty="0"/>
        </a:p>
      </dsp:txBody>
      <dsp:txXfrm>
        <a:off x="5431757" y="2434148"/>
        <a:ext cx="905129" cy="429338"/>
      </dsp:txXfrm>
    </dsp:sp>
    <dsp:sp modelId="{4A32212A-AB94-4DFF-B6DA-3B1FF91B7E7A}">
      <dsp:nvSpPr>
        <dsp:cNvPr id="0" name=""/>
        <dsp:cNvSpPr/>
      </dsp:nvSpPr>
      <dsp:spPr>
        <a:xfrm>
          <a:off x="6226088" y="1364435"/>
          <a:ext cx="951581" cy="475790"/>
        </a:xfrm>
        <a:prstGeom prst="roundRect">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IE" sz="1050" kern="1200" dirty="0" smtClean="0"/>
            <a:t>Avoid jargon or metaphors</a:t>
          </a:r>
          <a:endParaRPr lang="en-IE" sz="1050" kern="1200" dirty="0"/>
        </a:p>
      </dsp:txBody>
      <dsp:txXfrm>
        <a:off x="6249314" y="1387661"/>
        <a:ext cx="905129" cy="429338"/>
      </dsp:txXfrm>
    </dsp:sp>
    <dsp:sp modelId="{34BA8645-E78D-4418-A006-D1223A95A373}">
      <dsp:nvSpPr>
        <dsp:cNvPr id="0" name=""/>
        <dsp:cNvSpPr/>
      </dsp:nvSpPr>
      <dsp:spPr>
        <a:xfrm>
          <a:off x="1517310" y="2421074"/>
          <a:ext cx="951581" cy="475790"/>
        </a:xfrm>
        <a:prstGeom prst="round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IE" sz="1050" kern="1200" dirty="0" smtClean="0"/>
            <a:t>Check meanings</a:t>
          </a:r>
          <a:endParaRPr lang="en-IE" sz="1050" kern="1200" dirty="0"/>
        </a:p>
      </dsp:txBody>
      <dsp:txXfrm>
        <a:off x="1540536" y="2444300"/>
        <a:ext cx="905129" cy="429338"/>
      </dsp:txXfrm>
    </dsp:sp>
    <dsp:sp modelId="{A903A466-5E91-4F09-8C1F-A71BD0478CEA}">
      <dsp:nvSpPr>
        <dsp:cNvPr id="0" name=""/>
        <dsp:cNvSpPr/>
      </dsp:nvSpPr>
      <dsp:spPr>
        <a:xfrm>
          <a:off x="590821" y="1330109"/>
          <a:ext cx="933101" cy="475790"/>
        </a:xfrm>
        <a:prstGeom prst="roundRect">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IE" sz="1050" kern="1200" dirty="0" smtClean="0"/>
            <a:t>Be supportive</a:t>
          </a:r>
          <a:endParaRPr lang="en-IE" sz="1050" kern="1200" dirty="0"/>
        </a:p>
      </dsp:txBody>
      <dsp:txXfrm>
        <a:off x="614047" y="1353335"/>
        <a:ext cx="886649" cy="429338"/>
      </dsp:txXfrm>
    </dsp:sp>
    <dsp:sp modelId="{3FF52DC5-82F7-4315-969F-31965C00AFB7}">
      <dsp:nvSpPr>
        <dsp:cNvPr id="0" name=""/>
        <dsp:cNvSpPr/>
      </dsp:nvSpPr>
      <dsp:spPr>
        <a:xfrm>
          <a:off x="1518541" y="413121"/>
          <a:ext cx="929942" cy="475790"/>
        </a:xfrm>
        <a:prstGeom prst="round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IE" sz="1050" kern="1200" dirty="0" smtClean="0"/>
            <a:t>Avoid making assumptions</a:t>
          </a:r>
          <a:endParaRPr lang="en-IE" sz="1050" kern="1200" dirty="0"/>
        </a:p>
      </dsp:txBody>
      <dsp:txXfrm>
        <a:off x="1541767" y="436347"/>
        <a:ext cx="883490" cy="429338"/>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a:endParaRPr/>
          </a:p>
        </p:txBody>
      </p:sp>
    </p:spTree>
    <p:extLst>
      <p:ext uri="{BB962C8B-B14F-4D97-AF65-F5344CB8AC3E}">
        <p14:creationId xmlns:p14="http://schemas.microsoft.com/office/powerpoint/2010/main" val="1091759077"/>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 name="Shape 5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ar-SA" sz="1100" kern="1200" dirty="0" smtClean="0">
                <a:solidFill>
                  <a:schemeClr val="tx1"/>
                </a:solidFill>
                <a:effectLst/>
                <a:latin typeface="+mn-lt"/>
                <a:ea typeface="+mn-ea"/>
                <a:cs typeface="+mn-cs"/>
              </a:rPr>
              <a:t>تلعب الاتصالات دورًا كبيرًا في حياتنا اليوم. من الصعب التفكير في نشاط واحد ننخرط فيه لا ينطوي على الاتصالات بطريقة ما. في المجتمعات التي تزداد تنوعًا والتي تتميز بها جميع البلدان في أوروبا اليوم ، تلعب الاتصالات الفعالة دورًا محوريًا في الجمع بين الأشخاص من خلفيات ثقافية وإثنية مختلفة. من خلال هذا التواصل يتم بناء علاقات مجزية ؛ يتم إنشاء مجتمع رعاية محترم. والناس من جميع الأعراق يمكنهم تحقيق السعادة في الحياة. تلعب الاتصالات الفعالة دوراً رئيسياً في تحقيق جميع أهدافنا</a:t>
            </a:r>
            <a:r>
              <a:rPr lang="en-IE" sz="1100" kern="1200" dirty="0" smtClean="0">
                <a:solidFill>
                  <a:schemeClr val="tx1"/>
                </a:solidFill>
                <a:effectLst/>
                <a:latin typeface="+mn-lt"/>
                <a:ea typeface="+mn-ea"/>
                <a:cs typeface="+mn-cs"/>
              </a:rPr>
              <a:t>.</a:t>
            </a:r>
            <a:endParaRPr lang="en-GB" noProof="0" dirty="0"/>
          </a:p>
        </p:txBody>
      </p:sp>
    </p:spTree>
    <p:extLst>
      <p:ext uri="{BB962C8B-B14F-4D97-AF65-F5344CB8AC3E}">
        <p14:creationId xmlns:p14="http://schemas.microsoft.com/office/powerpoint/2010/main" val="2488136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ar-SA" sz="1100" kern="1200" dirty="0" smtClean="0">
                <a:solidFill>
                  <a:schemeClr val="tx1"/>
                </a:solidFill>
                <a:effectLst/>
                <a:latin typeface="+mn-lt"/>
                <a:ea typeface="+mn-ea"/>
                <a:cs typeface="+mn-cs"/>
              </a:rPr>
              <a:t>تؤثر الخلفية الثقافية للفرد في كيفية تواصلهم وكيف ينظرون إلى أنفسهم. تؤكد الثقافات الجماعية التي توجد في معظمها في آسيا وأفريقيا على احتياجات وأهداف المجموعة ككل على احتياجات ورغبات كل فرد. من الأرجح أن يرى الناس من الثقافات الجماعية أنفسهم على أنهم متصلين بالآخرين وغالباً ما يعرّفون أنفسهم على أساس علاقاتهم مع الآخرين</a:t>
            </a:r>
            <a:endParaRPr lang="en-US" sz="1100" kern="1200" dirty="0" smtClean="0">
              <a:solidFill>
                <a:schemeClr val="tx1"/>
              </a:solidFill>
              <a:effectLst/>
              <a:latin typeface="+mn-lt"/>
              <a:ea typeface="+mn-ea"/>
              <a:cs typeface="+mn-cs"/>
            </a:endParaRPr>
          </a:p>
          <a:p>
            <a:pPr>
              <a:buNone/>
            </a:pPr>
            <a:endParaRPr lang="en-US" sz="1100" kern="1200" dirty="0" smtClean="0">
              <a:solidFill>
                <a:schemeClr val="tx1"/>
              </a:solidFill>
              <a:effectLst/>
              <a:latin typeface="+mn-lt"/>
              <a:ea typeface="+mn-ea"/>
              <a:cs typeface="+mn-cs"/>
            </a:endParaRPr>
          </a:p>
          <a:p>
            <a:pPr>
              <a:buNone/>
            </a:pPr>
            <a:r>
              <a:rPr lang="ar-SA" sz="1100" kern="1200" dirty="0" smtClean="0">
                <a:solidFill>
                  <a:schemeClr val="tx1"/>
                </a:solidFill>
                <a:effectLst/>
                <a:latin typeface="+mn-lt"/>
                <a:ea typeface="+mn-ea"/>
                <a:cs typeface="+mn-cs"/>
              </a:rPr>
              <a:t>لى النقيض من ذلك ، تتميز الثقافات الفردية التي تسود في أوروبا وأمريكا وأستراليا بتحديد الأولويات ، أو التركيز ، للفرد على المجموعة بأكملها. يتم توجيه هذه الثقافات حول الذات والتركيز على كونها مستقلة ، والناس الذين يعيشون في هذه الثقافات يرون أنفسهم منفصلين عن الآخرين ، ويحددون أنفسهم بناءً على سماتهم الشخصية</a:t>
            </a:r>
            <a:r>
              <a:rPr lang="en-IE" sz="1100" kern="1200" dirty="0" smtClean="0">
                <a:solidFill>
                  <a:schemeClr val="tx1"/>
                </a:solidFill>
                <a:effectLst/>
                <a:latin typeface="+mn-lt"/>
                <a:ea typeface="+mn-ea"/>
                <a:cs typeface="+mn-cs"/>
              </a:rPr>
              <a:t>.</a:t>
            </a:r>
            <a:endParaRPr lang="en-GB"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3510364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ar-SA" sz="1100" kern="1200" dirty="0" smtClean="0">
                <a:solidFill>
                  <a:schemeClr val="tx1"/>
                </a:solidFill>
                <a:effectLst/>
                <a:latin typeface="+mn-lt"/>
                <a:ea typeface="+mn-ea"/>
                <a:cs typeface="+mn-cs"/>
              </a:rPr>
              <a:t>غالبًا ما تستخدم ثقافة السياق المرتفع وثقافة السياق المنخفض على أنها مصطلحات بدائية إلى حد ما لوصف الاختلافات الثقافية الواسعة بين المجتمعات</a:t>
            </a:r>
            <a:r>
              <a:rPr lang="en-IE" sz="1100" kern="1200" dirty="0" smtClean="0">
                <a:solidFill>
                  <a:schemeClr val="tx1"/>
                </a:solidFill>
                <a:effectLst/>
                <a:latin typeface="+mn-lt"/>
                <a:ea typeface="+mn-ea"/>
                <a:cs typeface="+mn-cs"/>
              </a:rPr>
              <a:t>.</a:t>
            </a:r>
          </a:p>
          <a:p>
            <a:pPr>
              <a:buNone/>
            </a:pPr>
            <a:endParaRPr lang="en-IE" sz="1100" kern="1200" dirty="0" smtClean="0">
              <a:solidFill>
                <a:schemeClr val="tx1"/>
              </a:solidFill>
              <a:effectLst/>
              <a:latin typeface="+mn-lt"/>
              <a:ea typeface="+mn-ea"/>
              <a:cs typeface="+mn-cs"/>
            </a:endParaRPr>
          </a:p>
          <a:p>
            <a:pPr>
              <a:buNone/>
            </a:pPr>
            <a:r>
              <a:rPr lang="ar-SA" sz="1100" kern="1200" dirty="0" smtClean="0">
                <a:solidFill>
                  <a:schemeClr val="tx1"/>
                </a:solidFill>
                <a:effectLst/>
                <a:latin typeface="+mn-lt"/>
                <a:ea typeface="+mn-ea"/>
                <a:cs typeface="+mn-cs"/>
              </a:rPr>
              <a:t>ثقافات السياق المرتفع مثل اليابان والصين وفرنسا وإسبانيا وإيطاليا هي مجتمعات يتمتع فيها الناس بعلاقات وثيقة على مدى فترة طويلة من الزمن. لا يتم توضيح العديد من جوانب السلوك الثقافي لأن معظم الأعضاء يعرفون ما يجب عليهم فعله وما يفكرون به من سنوات التفاعل مع بعضهم البعض. على عكس نظرائهم الثقافة السياق منخفضة من أنها تميل إلى تفضيل التفاعل اللفظي غير المباشر وفهم المعاني جزءا لا يتجزأ في العديد من المستويات الاجتماعية والثقافية المختلفة ونقلها من خلال عدد لا يحصى من الاشارات غير اللفظية. يتواصل الناس في الثقافات عالية السياق مع رسائل بسيطة غالبًا ما تكون غامضة. انهم عموما تجنب قول لا</a:t>
            </a:r>
            <a:r>
              <a:rPr lang="en-IE" sz="1100" kern="1200" dirty="0" smtClean="0">
                <a:solidFill>
                  <a:schemeClr val="tx1"/>
                </a:solidFill>
                <a:effectLst/>
                <a:latin typeface="+mn-lt"/>
                <a:ea typeface="+mn-ea"/>
                <a:cs typeface="+mn-cs"/>
              </a:rPr>
              <a:t>.</a:t>
            </a:r>
          </a:p>
          <a:p>
            <a:pPr>
              <a:buNone/>
            </a:pPr>
            <a:endParaRPr lang="en-IE" sz="1100" kern="1200" dirty="0" smtClean="0">
              <a:solidFill>
                <a:schemeClr val="tx1"/>
              </a:solidFill>
              <a:effectLst/>
              <a:latin typeface="+mn-lt"/>
              <a:ea typeface="+mn-ea"/>
              <a:cs typeface="+mn-cs"/>
            </a:endParaRPr>
          </a:p>
          <a:p>
            <a:pPr>
              <a:buNone/>
            </a:pPr>
            <a:r>
              <a:rPr lang="ar-SA" sz="1100" kern="1200" dirty="0" smtClean="0">
                <a:solidFill>
                  <a:schemeClr val="tx1"/>
                </a:solidFill>
                <a:effectLst/>
                <a:latin typeface="+mn-lt"/>
                <a:ea typeface="+mn-ea"/>
                <a:cs typeface="+mn-cs"/>
              </a:rPr>
              <a:t>فالثقافات ذات السياق المنخفض مثل سويسرا وألمانيا والسويد والولايات المتحدة الأمريكية والمملكة المتحدة هي مجتمعات حيث يميل الناس إلى أن يكون لديهم العديد من العلاقات ولكن من مدة أقصر أو لسبب محدد. في هذه المجتمعات ، قد يكون من الضروري توضيح السلوك والمعتقدات الثقافية بوضوح حتى يعرف أولئك الذين يدخلون البيئة الثقافية كيف يتصرفون. في الثقافات ذات السياق المنخفض يميل الناس إلى تفضيل التواصل اللفظي المباشر وفهم المعنى على مستوى واحد فقط. الناس في هذه الثقافات بشكل عام أقل كفاءة في قراءة الإشارات غير اللفظية وبدلا من ذلك التواصل في رسائل منظمة للغاية واضحة ومختصرة. في الثقافات ذات السياق المنخفض ، يقول الناس لا مباشرة</a:t>
            </a:r>
            <a:r>
              <a:rPr lang="en-IE" sz="1100" kern="1200" dirty="0" smtClean="0">
                <a:solidFill>
                  <a:schemeClr val="tx1"/>
                </a:solidFill>
                <a:effectLst/>
                <a:latin typeface="+mn-lt"/>
                <a:ea typeface="+mn-ea"/>
                <a:cs typeface="+mn-cs"/>
              </a:rPr>
              <a:t>.</a:t>
            </a:r>
          </a:p>
          <a:p>
            <a:pPr>
              <a:buNone/>
            </a:pPr>
            <a:endParaRPr lang="en-IE" sz="1100" kern="1200" dirty="0" smtClean="0">
              <a:solidFill>
                <a:schemeClr val="tx1"/>
              </a:solidFill>
              <a:effectLst/>
              <a:latin typeface="+mn-lt"/>
              <a:ea typeface="+mn-ea"/>
              <a:cs typeface="+mn-cs"/>
            </a:endParaRPr>
          </a:p>
          <a:p>
            <a:pPr>
              <a:buNone/>
            </a:pPr>
            <a:r>
              <a:rPr lang="ar-SA" sz="1100" kern="1200" dirty="0" smtClean="0">
                <a:solidFill>
                  <a:schemeClr val="tx1"/>
                </a:solidFill>
                <a:effectLst/>
                <a:latin typeface="+mn-lt"/>
                <a:ea typeface="+mn-ea"/>
                <a:cs typeface="+mn-cs"/>
              </a:rPr>
              <a:t>في حين أن هذه المصطلحات تكون مفيدة في بعض الأحيان في وصف بعض جوانب الثقافة ، لا يمكن للمرء أن يقول مطلقا أن الثقافة "مرتفعة" أو "منخفضة" لأن المجتمعات تحتوي على كل من الأنماط</a:t>
            </a:r>
            <a:r>
              <a:rPr lang="en-IE" sz="1100" kern="1200" dirty="0" smtClean="0">
                <a:solidFill>
                  <a:schemeClr val="tx1"/>
                </a:solidFill>
                <a:effectLst/>
                <a:latin typeface="+mn-lt"/>
                <a:ea typeface="+mn-ea"/>
                <a:cs typeface="+mn-cs"/>
              </a:rPr>
              <a:t>.</a:t>
            </a:r>
          </a:p>
          <a:p>
            <a:pPr>
              <a:buNone/>
            </a:pPr>
            <a:endParaRPr lang="en-GB"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351036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ar-SA" sz="1100" kern="1200" dirty="0" smtClean="0">
                <a:solidFill>
                  <a:schemeClr val="tx1"/>
                </a:solidFill>
                <a:effectLst/>
                <a:latin typeface="+mn-lt"/>
                <a:ea typeface="+mn-ea"/>
                <a:cs typeface="+mn-cs"/>
              </a:rPr>
              <a:t>يمكن أن يكون التواصل بين الثقافات ديناميكيًا ومكافئًا وأن تطوير فهم ثقافات وسلوكيات الآخرين يمكن أن يقطع شوطا طويلا لتحسين العلاقات وبناء التضامن. لتحقيق النجاح ، هناك بعض المبادئ الأساسية التي يمكنك استخدامها للمساعدة في تحسين مهارات التواصل بين الثقافات</a:t>
            </a:r>
            <a:r>
              <a:rPr lang="en-IE" sz="1100" kern="1200" dirty="0" smtClean="0">
                <a:solidFill>
                  <a:schemeClr val="tx1"/>
                </a:solidFill>
                <a:effectLst/>
                <a:latin typeface="+mn-lt"/>
                <a:ea typeface="+mn-ea"/>
                <a:cs typeface="+mn-cs"/>
              </a:rPr>
              <a:t>.</a:t>
            </a:r>
          </a:p>
          <a:p>
            <a:pPr>
              <a:buNone/>
            </a:pPr>
            <a:endParaRPr lang="en-IE" sz="1100" kern="1200" dirty="0" smtClean="0">
              <a:solidFill>
                <a:schemeClr val="tx1"/>
              </a:solidFill>
              <a:effectLst/>
              <a:latin typeface="+mn-lt"/>
              <a:ea typeface="+mn-ea"/>
              <a:cs typeface="+mn-cs"/>
            </a:endParaRPr>
          </a:p>
          <a:p>
            <a:pPr>
              <a:buNone/>
            </a:pPr>
            <a:r>
              <a:rPr lang="ar-SA" sz="1100" kern="1200" dirty="0" smtClean="0">
                <a:solidFill>
                  <a:schemeClr val="tx1"/>
                </a:solidFill>
                <a:effectLst/>
                <a:latin typeface="+mn-lt"/>
                <a:ea typeface="+mn-ea"/>
                <a:cs typeface="+mn-cs"/>
              </a:rPr>
              <a:t>في سياق التواصل بين الثقافات ، من المهم أن تأخذ وقتك حتى تتحدث بوضوح وببطء وبشكل واضح وتجنب استخدام المصطلحات والاستعارات. إذا كنت غير متأكد من رد فعل شخص ما ، فلا تخشى من طرح الأسئلة. من المهم بنفس القدر أن تبدي الاحترام لأولئك الذين تحاول التواصل معهم. تأكد من إتاحة الوقت الكافي للرد على أسئلتك. كن داعمًا وساعدهم في عملية التواصل. نظراً للاختلافات الثقافية المتوقعة ، فمن الضروري أن تتجنب وضع افتراضات وأن توضح أي قضايا أو إجابات لا تعرفها.</a:t>
            </a:r>
            <a:endParaRPr lang="en-US" sz="1100" kern="1200" dirty="0" smtClean="0">
              <a:solidFill>
                <a:schemeClr val="tx1"/>
              </a:solidFill>
              <a:effectLst/>
              <a:latin typeface="+mn-lt"/>
              <a:ea typeface="+mn-ea"/>
              <a:cs typeface="+mn-cs"/>
            </a:endParaRPr>
          </a:p>
          <a:p>
            <a:pPr>
              <a:buNone/>
            </a:pPr>
            <a:endParaRPr lang="en-US" sz="1100" kern="1200" dirty="0" smtClean="0">
              <a:solidFill>
                <a:schemeClr val="tx1"/>
              </a:solidFill>
              <a:effectLst/>
              <a:latin typeface="+mn-lt"/>
              <a:ea typeface="+mn-ea"/>
              <a:cs typeface="+mn-cs"/>
            </a:endParaRPr>
          </a:p>
          <a:p>
            <a:pPr>
              <a:buNone/>
            </a:pPr>
            <a:r>
              <a:rPr lang="ar-SA" sz="1100" kern="1200" dirty="0" smtClean="0">
                <a:solidFill>
                  <a:schemeClr val="tx1"/>
                </a:solidFill>
                <a:effectLst/>
                <a:latin typeface="+mn-lt"/>
                <a:ea typeface="+mn-ea"/>
                <a:cs typeface="+mn-cs"/>
              </a:rPr>
              <a:t>كن صبوراً. قد يكون العمل في بيئة متعددة الثقافات أمرًا محبطًا ، وقد لا يتم تنفيذ الأشياء عند توقعها. قد يكون التواصل بين الثقافات مملًا وقد يكون  سلوك البعض نظيرك غير لائق. في محاولات التواصل بين الثقافات ، من المهم الابتعاد عن اللوم والصراع. حافظ على عقلية إيجابية لأن هذا يمكن أن يساعد في بناء الاستراتيجيات والحلول لمعالجة المواقف الصعبة</a:t>
            </a:r>
            <a:r>
              <a:rPr lang="en-IE" sz="1100" kern="1200" dirty="0" smtClean="0">
                <a:solidFill>
                  <a:schemeClr val="tx1"/>
                </a:solidFill>
                <a:effectLst/>
                <a:latin typeface="+mn-lt"/>
                <a:ea typeface="+mn-ea"/>
                <a:cs typeface="+mn-cs"/>
              </a:rPr>
              <a:t>.</a:t>
            </a:r>
          </a:p>
          <a:p>
            <a:pPr>
              <a:buNone/>
            </a:pPr>
            <a:endParaRPr lang="en-IE" sz="1100" kern="1200" dirty="0" smtClean="0">
              <a:solidFill>
                <a:schemeClr val="tx1"/>
              </a:solidFill>
              <a:effectLst/>
              <a:latin typeface="+mn-lt"/>
              <a:ea typeface="+mn-ea"/>
              <a:cs typeface="+mn-cs"/>
            </a:endParaRPr>
          </a:p>
          <a:p>
            <a:pPr>
              <a:buNone/>
            </a:pPr>
            <a:endParaRPr lang="en-GB"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3510364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ar-SA" sz="1100" kern="1200" dirty="0" smtClean="0">
                <a:solidFill>
                  <a:schemeClr val="tx1"/>
                </a:solidFill>
                <a:effectLst/>
                <a:latin typeface="+mn-lt"/>
                <a:ea typeface="+mn-ea"/>
                <a:cs typeface="+mn-cs"/>
              </a:rPr>
              <a:t>يمكن أن يساعدك هذا التمرين على الإنترنت في بناء مهارات التواصل بين الثقافات والكفاءات داخل مجموعتك. تشغيل التلاعب اللغوي في المجموعة أو عبر الإنترنت</a:t>
            </a:r>
            <a:r>
              <a:rPr lang="en-IE" sz="1100" kern="1200" dirty="0" smtClean="0">
                <a:solidFill>
                  <a:schemeClr val="tx1"/>
                </a:solidFill>
                <a:effectLst/>
                <a:latin typeface="+mn-lt"/>
                <a:ea typeface="+mn-ea"/>
                <a:cs typeface="+mn-cs"/>
              </a:rPr>
              <a:t>.</a:t>
            </a:r>
            <a:endParaRPr lang="en-GB"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3510364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4817" name="Shape 251"/>
          <p:cNvSpPr>
            <a:spLocks noGrp="1" noRot="1" noChangeAspect="1" noTextEdit="1"/>
          </p:cNvSpPr>
          <p:nvPr>
            <p:ph type="sldImg" idx="2"/>
          </p:nvPr>
        </p:nvSpPr>
        <p:spPr>
          <a:xfrm>
            <a:off x="1143000" y="685800"/>
            <a:ext cx="4572000" cy="34290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0"/>
                </a:moveTo>
                <a:lnTo>
                  <a:pt x="120000" y="0"/>
                </a:lnTo>
                <a:lnTo>
                  <a:pt x="120000" y="120000"/>
                </a:lnTo>
                <a:lnTo>
                  <a:pt x="0" y="120000"/>
                </a:lnTo>
                <a:lnTo>
                  <a:pt x="0" y="0"/>
                </a:lnTo>
                <a:close/>
              </a:path>
            </a:pathLst>
          </a:custGeom>
          <a:noFill/>
          <a:ln>
            <a:headEnd/>
            <a:tailEnd/>
          </a:ln>
        </p:spPr>
      </p:sp>
      <p:sp>
        <p:nvSpPr>
          <p:cNvPr id="34818" name="Shape 252"/>
          <p:cNvSpPr txBox="1">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a:spcBef>
                <a:spcPct val="0"/>
              </a:spcBef>
              <a:buFontTx/>
              <a:buNone/>
            </a:pPr>
            <a:endParaRPr lang="en-US" altLang="en-US" smtClean="0"/>
          </a:p>
        </p:txBody>
      </p:sp>
    </p:spTree>
    <p:extLst>
      <p:ext uri="{BB962C8B-B14F-4D97-AF65-F5344CB8AC3E}">
        <p14:creationId xmlns:p14="http://schemas.microsoft.com/office/powerpoint/2010/main" val="834268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ar-SA" sz="1100" kern="1200" dirty="0" smtClean="0">
                <a:solidFill>
                  <a:schemeClr val="tx1"/>
                </a:solidFill>
                <a:effectLst/>
                <a:latin typeface="+mn-lt"/>
                <a:ea typeface="+mn-ea"/>
                <a:cs typeface="+mn-cs"/>
              </a:rPr>
              <a:t>التواصل هو عملية ذات اتجاهين! يجب عليك تلقي المعلومات وكذلك نقل الرسالة. هذا يعني الاستماع والتفهم والتفكير حول ما يحاول الناس قوله لك ، وليس فقط السماح لهم بمعرفة رأيك</a:t>
            </a:r>
            <a:r>
              <a:rPr lang="en-IE" sz="1100" kern="1200" dirty="0" smtClean="0">
                <a:solidFill>
                  <a:schemeClr val="tx1"/>
                </a:solidFill>
                <a:effectLst/>
                <a:latin typeface="+mn-lt"/>
                <a:ea typeface="+mn-ea"/>
                <a:cs typeface="+mn-cs"/>
              </a:rPr>
              <a:t>.</a:t>
            </a:r>
            <a:endParaRPr lang="en-GB" noProof="0" dirty="0"/>
          </a:p>
        </p:txBody>
      </p:sp>
    </p:spTree>
    <p:extLst>
      <p:ext uri="{BB962C8B-B14F-4D97-AF65-F5344CB8AC3E}">
        <p14:creationId xmlns:p14="http://schemas.microsoft.com/office/powerpoint/2010/main" val="1690879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ar-SA" sz="1100" kern="1200" dirty="0" smtClean="0">
                <a:solidFill>
                  <a:schemeClr val="tx1"/>
                </a:solidFill>
                <a:effectLst/>
                <a:latin typeface="+mn-lt"/>
                <a:ea typeface="+mn-ea"/>
                <a:cs typeface="+mn-cs"/>
              </a:rPr>
              <a:t>يتفاجأ الكثير من الناس عندما يعلمون أن 7٪ فقط من ما نتواصل به يعتمد على المفردات. أن 38٪ مما نتواصل عليه يعتمد على التجويد الصوتي ؛ وأن 55٪ مما نتواصل عليه يعتمد على السلوك غير اللفظي</a:t>
            </a:r>
            <a:endParaRPr lang="en-GB"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177902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buNone/>
            </a:pPr>
            <a:r>
              <a:rPr lang="ar-SA" sz="1100" kern="1200" dirty="0" smtClean="0">
                <a:solidFill>
                  <a:schemeClr val="tx1"/>
                </a:solidFill>
                <a:effectLst/>
                <a:latin typeface="+mn-lt"/>
                <a:ea typeface="+mn-ea"/>
                <a:cs typeface="+mn-cs"/>
              </a:rPr>
              <a:t>لكل شخص أسلوبه الخاص في التواصل ، وهناك الآلاف والآلاف من الاختلافات في الاتصالات الفعالة. ما هو أكثر أهمية هو أن الناس يتواصلون بطريقة مخلصة وصادقة مع بعضهم البعض ، بأسلوب يريحهم أكثر. قليل من الناس يمكنهم التواصل بفعالية بطريقة أو أسلوب لا يناسبهم شخصياً أو طبيعياً</a:t>
            </a:r>
            <a:r>
              <a:rPr lang="en-IE" sz="1100" kern="1200" dirty="0" smtClean="0">
                <a:solidFill>
                  <a:schemeClr val="tx1"/>
                </a:solidFill>
                <a:effectLst/>
                <a:latin typeface="+mn-lt"/>
                <a:ea typeface="+mn-ea"/>
                <a:cs typeface="+mn-cs"/>
              </a:rPr>
              <a:t>.</a:t>
            </a:r>
            <a:endParaRPr lang="en-GB"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4171576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buNone/>
            </a:pPr>
            <a:r>
              <a:rPr lang="ar-SA" sz="1100" kern="1200" dirty="0" smtClean="0">
                <a:solidFill>
                  <a:schemeClr val="tx1"/>
                </a:solidFill>
                <a:effectLst/>
                <a:latin typeface="+mn-lt"/>
                <a:ea typeface="+mn-ea"/>
                <a:cs typeface="+mn-cs"/>
              </a:rPr>
              <a:t>الأفراد الذين لديهم أسلوب اتصال سلبي يميلون إلى تجنب الصراع ويمكن أن يصبحوا "مناصبًا" عندما يواجهون شخصًا صعبًا أو شديد العدوانية. قد يشعر المراسلون السلبيون بالقلق من شخص يعبر عن أفكاره واحتياجاته. لا يعني التواصل السلبي بالضرورة أن الشخص ليس لديه آراء قوية ؛ في كثير من الأحيان يفعلون. انهم لا يعبرون عن هذه الآراء بسبب الخوف. لتجنب خلق أي توتر ؛ أو في بعض الأحيان احترامًا للشخص الآخر الذي لا يرغب في الإساءة إليه</a:t>
            </a:r>
            <a:r>
              <a:rPr lang="en-IE" sz="1100" kern="1200" dirty="0" smtClean="0">
                <a:solidFill>
                  <a:schemeClr val="tx1"/>
                </a:solidFill>
                <a:effectLst/>
                <a:latin typeface="+mn-lt"/>
                <a:ea typeface="+mn-ea"/>
                <a:cs typeface="+mn-cs"/>
              </a:rPr>
              <a:t>.</a:t>
            </a:r>
            <a:endParaRPr lang="en-GB"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92446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buNone/>
            </a:pPr>
            <a:r>
              <a:rPr lang="ar-SA" sz="1100" kern="1200" dirty="0" smtClean="0">
                <a:solidFill>
                  <a:schemeClr val="tx1"/>
                </a:solidFill>
                <a:effectLst/>
                <a:latin typeface="+mn-lt"/>
                <a:ea typeface="+mn-ea"/>
                <a:cs typeface="+mn-cs"/>
              </a:rPr>
              <a:t>يشارك الأفراد الذين لديهم أسلوب اتصال حازم آراءهم واحتياجاتهم ، وعادة ما يهتمون بسماع رأي واحتياجات الآخرين الذين يتفاعلون معهم. في كثير من الأحيان ، هم مباشرون لكنهم يتجنبون "الصدق الوحشي". هناك مصلحة في التعامل مع شخص آخر باحترام ونزاهة ، والتعبير بصدق عن آرائهم ومشاعرهم حول موضوع معين. حتى عندما نتعامل مع شخص يوصف بأنه "صعب" ، يواصل المتصلون الحازمون أن يكونوا حازمين ومهنيين</a:t>
            </a:r>
            <a:r>
              <a:rPr lang="en-IE" sz="1100" kern="1200" dirty="0" smtClean="0">
                <a:solidFill>
                  <a:schemeClr val="tx1"/>
                </a:solidFill>
                <a:effectLst/>
                <a:latin typeface="+mn-lt"/>
                <a:ea typeface="+mn-ea"/>
                <a:cs typeface="+mn-cs"/>
              </a:rPr>
              <a:t>.</a:t>
            </a:r>
            <a:endParaRPr lang="en-GB"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603097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buNone/>
            </a:pPr>
            <a:r>
              <a:rPr lang="ar-SA" sz="1100" kern="1200" dirty="0" smtClean="0">
                <a:solidFill>
                  <a:schemeClr val="tx1"/>
                </a:solidFill>
                <a:effectLst/>
                <a:latin typeface="+mn-lt"/>
                <a:ea typeface="+mn-ea"/>
                <a:cs typeface="+mn-cs"/>
              </a:rPr>
              <a:t>الأفراد الذين لديهم أسلوب تواصل عدواني يميلون إلى "المشي على جميع الأشخاص الآخرين" ولا يبدو أنهم يهتمون بالشخص الآخر. فهم لا يهتمون إلا بمصالحهم الخاصة ولا يمانعون في ضمان حصولهم على ما يريدونه ، غالباً على حساب الشخص الآخر. وغني عن القول ، يمكن للشخص مع هذا النمط تعيث فسادا في العلاقات وإعدادات الجماعة وغالبا ما يكون سبب الصراعات غير الصحية والنزاعات داخل المجموعة. غالباً ما يعتبر هذا النوع من التواصل كبلطجة ومتغطرس لأنهم قد يتأكدوا من أن وجهة نظرهم معبر عنها</a:t>
            </a:r>
            <a:endParaRPr lang="en-GB"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327470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ar-SA" sz="1100" kern="1200" dirty="0" smtClean="0">
                <a:solidFill>
                  <a:schemeClr val="tx1"/>
                </a:solidFill>
                <a:effectLst/>
                <a:latin typeface="+mn-lt"/>
                <a:ea typeface="+mn-ea"/>
                <a:cs typeface="+mn-cs"/>
              </a:rPr>
              <a:t>يتم تصنيف مهارات التواصل الفعال كواحدة من مجموعات المهارات الأكثر قيمة للفرد لاكتسابها. هناك 5 أشياء بسيطة يفعلها جميع المتابعين الرائعين</a:t>
            </a:r>
            <a:r>
              <a:rPr lang="en-IE" sz="1100" kern="1200" dirty="0" smtClean="0">
                <a:solidFill>
                  <a:schemeClr val="tx1"/>
                </a:solidFill>
                <a:effectLst/>
                <a:latin typeface="+mn-lt"/>
                <a:ea typeface="+mn-ea"/>
                <a:cs typeface="+mn-cs"/>
              </a:rPr>
              <a:t>.</a:t>
            </a:r>
          </a:p>
          <a:p>
            <a:pPr>
              <a:buNone/>
            </a:pPr>
            <a:endParaRPr lang="en-IE" sz="1100" kern="1200" dirty="0" smtClean="0">
              <a:solidFill>
                <a:schemeClr val="tx1"/>
              </a:solidFill>
              <a:effectLst/>
              <a:latin typeface="+mn-lt"/>
              <a:ea typeface="+mn-ea"/>
              <a:cs typeface="+mn-cs"/>
            </a:endParaRPr>
          </a:p>
          <a:p>
            <a:pPr>
              <a:buNone/>
            </a:pPr>
            <a:r>
              <a:rPr lang="ar-SA" sz="1100" kern="1200" dirty="0" smtClean="0">
                <a:solidFill>
                  <a:schemeClr val="tx1"/>
                </a:solidFill>
                <a:effectLst/>
                <a:latin typeface="+mn-lt"/>
                <a:ea typeface="+mn-ea"/>
                <a:cs typeface="+mn-cs"/>
              </a:rPr>
              <a:t>رقم 1 - يتحدثون بوضوح وتأثير من خلال تخطيط وهيكلة رسالتهم. من خلال تفصيلها للتأكد من أنها ذات صلة بجمهورها المحدد ؛ من خلال توضيح الموضوع الذي يتحدثون عنه ؛ من خلال تقديمه بطريقة وشكل مناسب</a:t>
            </a:r>
            <a:r>
              <a:rPr lang="en-IE" sz="1100" kern="1200" dirty="0" smtClean="0">
                <a:solidFill>
                  <a:schemeClr val="tx1"/>
                </a:solidFill>
                <a:effectLst/>
                <a:latin typeface="+mn-lt"/>
                <a:ea typeface="+mn-ea"/>
                <a:cs typeface="+mn-cs"/>
              </a:rPr>
              <a:t>.</a:t>
            </a:r>
          </a:p>
          <a:p>
            <a:pPr>
              <a:buNone/>
            </a:pPr>
            <a:r>
              <a:rPr lang="ar-SA" sz="1100" kern="1200" dirty="0" smtClean="0">
                <a:solidFill>
                  <a:schemeClr val="tx1"/>
                </a:solidFill>
                <a:effectLst/>
                <a:latin typeface="+mn-lt"/>
                <a:ea typeface="+mn-ea"/>
                <a:cs typeface="+mn-cs"/>
              </a:rPr>
              <a:t>رقم 2 - يدعون إلى رؤية مشتركة تساعد على تمكين التواصل المفتوح ؛ يخلق مجموعة ذهنية موحدة يمكن للجميع مشاركتها ؛ يجعل الناس يشعرون أنهم جزء مما يقترح</a:t>
            </a:r>
            <a:endParaRPr lang="en-US" sz="1100" kern="1200" dirty="0" smtClean="0">
              <a:solidFill>
                <a:schemeClr val="tx1"/>
              </a:solidFill>
              <a:effectLst/>
              <a:latin typeface="+mn-lt"/>
              <a:ea typeface="+mn-ea"/>
              <a:cs typeface="+mn-cs"/>
            </a:endParaRPr>
          </a:p>
          <a:p>
            <a:pPr>
              <a:buNone/>
            </a:pPr>
            <a:r>
              <a:rPr lang="ar-SA" sz="1100" kern="1200" dirty="0" smtClean="0">
                <a:solidFill>
                  <a:schemeClr val="tx1"/>
                </a:solidFill>
                <a:effectLst/>
                <a:latin typeface="+mn-lt"/>
                <a:ea typeface="+mn-ea"/>
                <a:cs typeface="+mn-cs"/>
              </a:rPr>
              <a:t>رقم 3 - يستمعون إلى إظهار مهارات الاستماع النشطة المثالية التي تمكنهم من سماع وتفسير ما يقوله الناس لهم والتحقيق في الوضوح في جميع التفاعلات. هذا يشجع على المزيد من التواصل المفتوح حيث يشعر أعضاء المجموعة الآخرين براحة أكبر</a:t>
            </a:r>
            <a:r>
              <a:rPr lang="en-IE" sz="1100" kern="1200" dirty="0" smtClean="0">
                <a:solidFill>
                  <a:schemeClr val="tx1"/>
                </a:solidFill>
                <a:effectLst/>
                <a:latin typeface="+mn-lt"/>
                <a:ea typeface="+mn-ea"/>
                <a:cs typeface="+mn-cs"/>
              </a:rPr>
              <a:t>.</a:t>
            </a:r>
          </a:p>
          <a:p>
            <a:pPr>
              <a:buNone/>
            </a:pPr>
            <a:r>
              <a:rPr lang="ar-SA" sz="1100" kern="1200" dirty="0" smtClean="0">
                <a:solidFill>
                  <a:schemeClr val="tx1"/>
                </a:solidFill>
                <a:effectLst/>
                <a:latin typeface="+mn-lt"/>
                <a:ea typeface="+mn-ea"/>
                <a:cs typeface="+mn-cs"/>
              </a:rPr>
              <a:t>رقم 4 - يستخدمون لغة الجسد بفاعلية في تبني المواقف المناسبة ، والاستفادة من الاتصال بالعين حيثما أمكن ، واستخدام إيماءات اليد لتوصيل وتعزيز المعنى</a:t>
            </a:r>
            <a:r>
              <a:rPr lang="en-IE" sz="1100" kern="1200" dirty="0" smtClean="0">
                <a:solidFill>
                  <a:schemeClr val="tx1"/>
                </a:solidFill>
                <a:effectLst/>
                <a:latin typeface="+mn-lt"/>
                <a:ea typeface="+mn-ea"/>
                <a:cs typeface="+mn-cs"/>
              </a:rPr>
              <a:t>.</a:t>
            </a:r>
          </a:p>
          <a:p>
            <a:pPr>
              <a:buNone/>
            </a:pPr>
            <a:endParaRPr lang="en-IE" sz="1100" kern="1200" dirty="0" smtClean="0">
              <a:solidFill>
                <a:schemeClr val="tx1"/>
              </a:solidFill>
              <a:effectLst/>
              <a:latin typeface="+mn-lt"/>
              <a:ea typeface="+mn-ea"/>
              <a:cs typeface="+mn-cs"/>
            </a:endParaRPr>
          </a:p>
          <a:p>
            <a:pPr>
              <a:buNone/>
            </a:pPr>
            <a:r>
              <a:rPr lang="ar-SA" sz="1100" kern="1200" dirty="0" smtClean="0">
                <a:solidFill>
                  <a:schemeClr val="tx1"/>
                </a:solidFill>
                <a:effectLst/>
                <a:latin typeface="+mn-lt"/>
                <a:ea typeface="+mn-ea"/>
                <a:cs typeface="+mn-cs"/>
              </a:rPr>
              <a:t>عدد 5 - هم على بينة ثقافيا وسياسيا مما يضمن أنهم يزيلون الحواجز أمام الاتصال الفعال ويزيد من إمكانية نتائج إيجابية للتواصل. يضمن الحكم السياسي السليم والوعي الثقافي أن الرسالة البسيطة يمكن أن تروق لجمهور واسع</a:t>
            </a:r>
            <a:r>
              <a:rPr lang="en-IE" sz="1100" kern="1200" dirty="0" smtClean="0">
                <a:solidFill>
                  <a:schemeClr val="tx1"/>
                </a:solidFill>
                <a:effectLst/>
                <a:latin typeface="+mn-lt"/>
                <a:ea typeface="+mn-ea"/>
                <a:cs typeface="+mn-cs"/>
              </a:rPr>
              <a:t>.</a:t>
            </a:r>
            <a:endParaRPr lang="en-GB"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228541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3000" y="685800"/>
            <a:ext cx="4572000" cy="3429000"/>
          </a:xfrm>
        </p:spPr>
      </p:sp>
      <p:sp>
        <p:nvSpPr>
          <p:cNvPr id="3" name="Notizenplatzhalter 2"/>
          <p:cNvSpPr>
            <a:spLocks noGrp="1"/>
          </p:cNvSpPr>
          <p:nvPr>
            <p:ph type="body" idx="1"/>
          </p:nvPr>
        </p:nvSpPr>
        <p:spPr/>
        <p:txBody>
          <a:bodyPr/>
          <a:lstStyle/>
          <a:p>
            <a:pPr>
              <a:buFontTx/>
              <a:buNone/>
            </a:pPr>
            <a:r>
              <a:rPr lang="ar-SA" sz="1100" kern="1200" dirty="0" smtClean="0">
                <a:solidFill>
                  <a:schemeClr val="tx1"/>
                </a:solidFill>
                <a:effectLst/>
                <a:latin typeface="+mn-lt"/>
                <a:ea typeface="+mn-ea"/>
                <a:cs typeface="+mn-cs"/>
              </a:rPr>
              <a:t>عندما ننظر في التواصل بين الثقافات ، هناك طبقات إضافية من التعقيد تُضاف إلى عملية الاتصال. تكون حواجز اللغة واضحة ومعروفة على الفور ، لكن التحدث بلغات متعددة من اللغات المختلفة لا يعني بالضرورة أنك أداة تواصل مثقفة بين الثقافات</a:t>
            </a:r>
            <a:endParaRPr lang="en-GB"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038566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bg>
      <p:bgPr>
        <a:solidFill>
          <a:srgbClr val="D5D85A"/>
        </a:solidFill>
        <a:effectLst/>
      </p:bgPr>
    </p:bg>
    <p:spTree>
      <p:nvGrpSpPr>
        <p:cNvPr id="1" name="Shape 10"/>
        <p:cNvGrpSpPr/>
        <p:nvPr/>
      </p:nvGrpSpPr>
      <p:grpSpPr>
        <a:xfrm>
          <a:off x="0" y="0"/>
          <a:ext cx="0" cy="0"/>
          <a:chOff x="0" y="0"/>
          <a:chExt cx="0" cy="0"/>
        </a:xfrm>
      </p:grpSpPr>
      <p:sp>
        <p:nvSpPr>
          <p:cNvPr id="11" name="Shape 11"/>
          <p:cNvSpPr txBox="1">
            <a:spLocks noGrp="1"/>
          </p:cNvSpPr>
          <p:nvPr>
            <p:ph type="ctrTitle"/>
          </p:nvPr>
        </p:nvSpPr>
        <p:spPr>
          <a:xfrm>
            <a:off x="3012325" y="2960550"/>
            <a:ext cx="5445900" cy="2405700"/>
          </a:xfrm>
          <a:prstGeom prst="rect">
            <a:avLst/>
          </a:prstGeom>
        </p:spPr>
        <p:txBody>
          <a:bodyPr wrap="square" lIns="91425" tIns="91425" rIns="91425" bIns="91425" anchor="b" anchorCtr="0"/>
          <a:lstStyle>
            <a:lvl1pPr lvl="0" algn="r">
              <a:spcBef>
                <a:spcPts val="0"/>
              </a:spcBef>
              <a:buSzPct val="100000"/>
              <a:defRPr sz="4800"/>
            </a:lvl1pPr>
            <a:lvl2pPr lvl="1" algn="r">
              <a:spcBef>
                <a:spcPts val="0"/>
              </a:spcBef>
              <a:buSzPct val="100000"/>
              <a:defRPr sz="6000"/>
            </a:lvl2pPr>
            <a:lvl3pPr lvl="2" algn="r">
              <a:spcBef>
                <a:spcPts val="0"/>
              </a:spcBef>
              <a:buSzPct val="100000"/>
              <a:defRPr sz="6000"/>
            </a:lvl3pPr>
            <a:lvl4pPr lvl="3" algn="r">
              <a:spcBef>
                <a:spcPts val="0"/>
              </a:spcBef>
              <a:buSzPct val="100000"/>
              <a:defRPr sz="6000"/>
            </a:lvl4pPr>
            <a:lvl5pPr lvl="4" algn="r">
              <a:spcBef>
                <a:spcPts val="0"/>
              </a:spcBef>
              <a:buSzPct val="100000"/>
              <a:defRPr sz="6000"/>
            </a:lvl5pPr>
            <a:lvl6pPr lvl="5" algn="r">
              <a:spcBef>
                <a:spcPts val="0"/>
              </a:spcBef>
              <a:buSzPct val="100000"/>
              <a:defRPr sz="6000"/>
            </a:lvl6pPr>
            <a:lvl7pPr lvl="6" algn="r">
              <a:spcBef>
                <a:spcPts val="0"/>
              </a:spcBef>
              <a:buSzPct val="100000"/>
              <a:defRPr sz="6000"/>
            </a:lvl7pPr>
            <a:lvl8pPr lvl="7" algn="r">
              <a:spcBef>
                <a:spcPts val="0"/>
              </a:spcBef>
              <a:buSzPct val="100000"/>
              <a:defRPr sz="6000"/>
            </a:lvl8pPr>
            <a:lvl9pPr lvl="8" algn="r">
              <a:spcBef>
                <a:spcPts val="0"/>
              </a:spcBef>
              <a:buSzPct val="100000"/>
              <a:defRPr sz="6000"/>
            </a:lvl9pPr>
          </a:lstStyle>
          <a:p>
            <a:r>
              <a:rPr lang="en-US" smtClean="0"/>
              <a:t>Click to edit Master title style</a:t>
            </a:r>
            <a:endParaRPr/>
          </a:p>
        </p:txBody>
      </p:sp>
      <p:sp>
        <p:nvSpPr>
          <p:cNvPr id="12" name="Shape 12"/>
          <p:cNvSpPr/>
          <p:nvPr/>
        </p:nvSpPr>
        <p:spPr>
          <a:xfrm>
            <a:off x="6208125" y="5619450"/>
            <a:ext cx="2250000" cy="137700"/>
          </a:xfrm>
          <a:prstGeom prst="rect">
            <a:avLst/>
          </a:prstGeom>
          <a:solidFill>
            <a:srgbClr val="608643"/>
          </a:solidFill>
          <a:ln>
            <a:noFill/>
          </a:ln>
        </p:spPr>
        <p:txBody>
          <a:bodyPr wrap="square" lIns="91425" tIns="91425" rIns="91425" bIns="91425" anchor="ctr" anchorCtr="0">
            <a:noAutofit/>
          </a:bodyPr>
          <a:lstStyle/>
          <a:p>
            <a:pPr lvl="0">
              <a:spcBef>
                <a:spcPts val="0"/>
              </a:spcBef>
              <a:buNone/>
            </a:pPr>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691200" y="0"/>
            <a:ext cx="7761600" cy="1292100"/>
          </a:xfrm>
          <a:prstGeom prst="rect">
            <a:avLst/>
          </a:prstGeom>
        </p:spPr>
        <p:txBody>
          <a:bodyPr wrap="square"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smtClean="0"/>
              <a:t>Click to edit Master title style</a:t>
            </a:r>
            <a:endParaRPr/>
          </a:p>
        </p:txBody>
      </p:sp>
      <p:sp>
        <p:nvSpPr>
          <p:cNvPr id="26" name="Shape 26"/>
          <p:cNvSpPr txBox="1">
            <a:spLocks noGrp="1"/>
          </p:cNvSpPr>
          <p:nvPr>
            <p:ph type="body" idx="1"/>
          </p:nvPr>
        </p:nvSpPr>
        <p:spPr>
          <a:xfrm>
            <a:off x="691200" y="1811604"/>
            <a:ext cx="7761600" cy="4412100"/>
          </a:xfrm>
          <a:prstGeom prst="rect">
            <a:avLst/>
          </a:prstGeom>
        </p:spPr>
        <p:txBody>
          <a:bodyPr wrap="square" lIns="91425" tIns="91425" rIns="91425" bIns="91425" anchor="t" anchorCtr="0"/>
          <a:lstStyle>
            <a:lvl1pPr lvl="0">
              <a:spcBef>
                <a:spcPts val="0"/>
              </a:spcBef>
              <a:buClr>
                <a:srgbClr val="D5D85A"/>
              </a:buClr>
              <a:defRPr/>
            </a:lvl1pPr>
            <a:lvl2pPr lvl="1">
              <a:spcBef>
                <a:spcPts val="0"/>
              </a:spcBef>
              <a:buClr>
                <a:srgbClr val="D5D85A"/>
              </a:buClr>
              <a:defRPr/>
            </a:lvl2pPr>
            <a:lvl3pPr lvl="2">
              <a:spcBef>
                <a:spcPts val="0"/>
              </a:spcBef>
              <a:buClr>
                <a:srgbClr val="D5D85A"/>
              </a:buClr>
              <a:defRPr/>
            </a:lvl3pPr>
            <a:lvl4pPr lvl="3">
              <a:spcBef>
                <a:spcPts val="0"/>
              </a:spcBef>
              <a:buClr>
                <a:srgbClr val="D5D85A"/>
              </a:buClr>
              <a:defRPr/>
            </a:lvl4pPr>
            <a:lvl5pPr lvl="4">
              <a:spcBef>
                <a:spcPts val="0"/>
              </a:spcBef>
              <a:buClr>
                <a:srgbClr val="D5D85A"/>
              </a:buClr>
              <a:defRPr/>
            </a:lvl5pPr>
            <a:lvl6pPr lvl="5">
              <a:spcBef>
                <a:spcPts val="0"/>
              </a:spcBef>
              <a:buClr>
                <a:srgbClr val="D5D85A"/>
              </a:buClr>
              <a:defRPr/>
            </a:lvl6pPr>
            <a:lvl7pPr lvl="6">
              <a:spcBef>
                <a:spcPts val="0"/>
              </a:spcBef>
              <a:buClr>
                <a:srgbClr val="D5D85A"/>
              </a:buClr>
              <a:defRPr/>
            </a:lvl7pPr>
            <a:lvl8pPr lvl="7">
              <a:spcBef>
                <a:spcPts val="0"/>
              </a:spcBef>
              <a:buClr>
                <a:srgbClr val="D5D85A"/>
              </a:buClr>
              <a:defRPr/>
            </a:lvl8pPr>
            <a:lvl9pPr lvl="8">
              <a:spcBef>
                <a:spcPts val="0"/>
              </a:spcBef>
              <a:buClr>
                <a:srgbClr val="D5D85A"/>
              </a:buClr>
              <a:defRPr/>
            </a:lvl9pPr>
          </a:lstStyle>
          <a:p>
            <a:pPr lvl="0"/>
            <a:r>
              <a:rPr lang="en-US" smtClean="0"/>
              <a:t>Click to edit Master text styles</a:t>
            </a:r>
          </a:p>
        </p:txBody>
      </p:sp>
      <p:sp>
        <p:nvSpPr>
          <p:cNvPr id="27" name="Shape 27"/>
          <p:cNvSpPr/>
          <p:nvPr/>
        </p:nvSpPr>
        <p:spPr>
          <a:xfrm>
            <a:off x="813273" y="1506189"/>
            <a:ext cx="1533600" cy="137700"/>
          </a:xfrm>
          <a:prstGeom prst="rect">
            <a:avLst/>
          </a:prstGeom>
          <a:solidFill>
            <a:srgbClr val="608643"/>
          </a:solidFill>
          <a:ln>
            <a:noFill/>
          </a:ln>
        </p:spPr>
        <p:txBody>
          <a:bodyPr wrap="square" lIns="91425" tIns="91425" rIns="91425" bIns="91425" anchor="ctr" anchorCtr="0">
            <a:noAutofit/>
          </a:bodyPr>
          <a:lstStyle/>
          <a:p>
            <a:pPr lvl="0">
              <a:spcBef>
                <a:spcPts val="0"/>
              </a:spcBef>
              <a:buNone/>
            </a:pPr>
            <a:endParaRPr dirty="0"/>
          </a:p>
        </p:txBody>
      </p:sp>
      <p:sp>
        <p:nvSpPr>
          <p:cNvPr id="28" name="Shape 28"/>
          <p:cNvSpPr/>
          <p:nvPr/>
        </p:nvSpPr>
        <p:spPr>
          <a:xfrm>
            <a:off x="0" y="0"/>
            <a:ext cx="137700" cy="6858000"/>
          </a:xfrm>
          <a:prstGeom prst="rect">
            <a:avLst/>
          </a:prstGeom>
          <a:solidFill>
            <a:srgbClr val="D5D85A"/>
          </a:solidFill>
          <a:ln>
            <a:noFill/>
          </a:ln>
        </p:spPr>
        <p:txBody>
          <a:bodyPr wrap="square" lIns="91425" tIns="91425" rIns="91425" bIns="91425" anchor="ctr" anchorCtr="0">
            <a:noAutofit/>
          </a:bodyPr>
          <a:lstStyle/>
          <a:p>
            <a:pPr lvl="0">
              <a:spcBef>
                <a:spcPts val="0"/>
              </a:spcBef>
              <a:buNone/>
            </a:pPr>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691200" y="634300"/>
            <a:ext cx="7761600" cy="657900"/>
          </a:xfrm>
          <a:prstGeom prst="rect">
            <a:avLst/>
          </a:prstGeom>
        </p:spPr>
        <p:txBody>
          <a:bodyPr wrap="square"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smtClean="0"/>
              <a:t>Click to edit Master title style</a:t>
            </a:r>
            <a:endParaRPr/>
          </a:p>
        </p:txBody>
      </p:sp>
      <p:sp>
        <p:nvSpPr>
          <p:cNvPr id="31" name="Shape 31"/>
          <p:cNvSpPr txBox="1">
            <a:spLocks noGrp="1"/>
          </p:cNvSpPr>
          <p:nvPr>
            <p:ph type="body" idx="1"/>
          </p:nvPr>
        </p:nvSpPr>
        <p:spPr>
          <a:xfrm>
            <a:off x="691200" y="1857900"/>
            <a:ext cx="3767400" cy="47100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pPr lvl="0"/>
            <a:r>
              <a:rPr lang="en-US" smtClean="0"/>
              <a:t>Click to edit Master text styles</a:t>
            </a:r>
          </a:p>
        </p:txBody>
      </p:sp>
      <p:sp>
        <p:nvSpPr>
          <p:cNvPr id="32" name="Shape 32"/>
          <p:cNvSpPr txBox="1">
            <a:spLocks noGrp="1"/>
          </p:cNvSpPr>
          <p:nvPr>
            <p:ph type="body" idx="2"/>
          </p:nvPr>
        </p:nvSpPr>
        <p:spPr>
          <a:xfrm>
            <a:off x="4685500" y="1857900"/>
            <a:ext cx="3767400" cy="47100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pPr lvl="0"/>
            <a:r>
              <a:rPr lang="en-US" smtClean="0"/>
              <a:t>Click to edit Master text styles</a:t>
            </a:r>
          </a:p>
        </p:txBody>
      </p:sp>
      <p:sp>
        <p:nvSpPr>
          <p:cNvPr id="33" name="Shape 33"/>
          <p:cNvSpPr/>
          <p:nvPr/>
        </p:nvSpPr>
        <p:spPr>
          <a:xfrm>
            <a:off x="813273" y="1506189"/>
            <a:ext cx="1533600" cy="137700"/>
          </a:xfrm>
          <a:prstGeom prst="rect">
            <a:avLst/>
          </a:prstGeom>
          <a:solidFill>
            <a:srgbClr val="608643"/>
          </a:solidFill>
          <a:ln>
            <a:noFill/>
          </a:ln>
        </p:spPr>
        <p:txBody>
          <a:bodyPr wrap="square" lIns="91425" tIns="91425" rIns="91425" bIns="91425" anchor="ctr" anchorCtr="0">
            <a:noAutofit/>
          </a:bodyPr>
          <a:lstStyle/>
          <a:p>
            <a:pPr lvl="0">
              <a:spcBef>
                <a:spcPts val="0"/>
              </a:spcBef>
              <a:buNone/>
            </a:pPr>
            <a:endParaRPr dirty="0"/>
          </a:p>
        </p:txBody>
      </p:sp>
      <p:sp>
        <p:nvSpPr>
          <p:cNvPr id="34" name="Shape 34"/>
          <p:cNvSpPr/>
          <p:nvPr/>
        </p:nvSpPr>
        <p:spPr>
          <a:xfrm>
            <a:off x="0" y="0"/>
            <a:ext cx="137700" cy="6858000"/>
          </a:xfrm>
          <a:prstGeom prst="rect">
            <a:avLst/>
          </a:prstGeom>
          <a:solidFill>
            <a:srgbClr val="D5D85A"/>
          </a:solidFill>
          <a:ln>
            <a:noFill/>
          </a:ln>
        </p:spPr>
        <p:txBody>
          <a:bodyPr wrap="square" lIns="91425" tIns="91425" rIns="91425" bIns="91425" anchor="ctr" anchorCtr="0">
            <a:noAutofit/>
          </a:bodyPr>
          <a:lstStyle/>
          <a:p>
            <a:pPr lvl="0">
              <a:spcBef>
                <a:spcPts val="0"/>
              </a:spcBef>
              <a:buNone/>
            </a:pP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bg>
      <p:bgPr>
        <a:solidFill>
          <a:srgbClr val="D5D85A"/>
        </a:solidFill>
        <a:effectLst/>
      </p:bgPr>
    </p:bg>
    <p:spTree>
      <p:nvGrpSpPr>
        <p:cNvPr id="1" name="Shape 50"/>
        <p:cNvGrpSpPr/>
        <p:nvPr/>
      </p:nvGrpSpPr>
      <p:grpSpPr>
        <a:xfrm>
          <a:off x="0" y="0"/>
          <a:ext cx="0" cy="0"/>
          <a:chOff x="0" y="0"/>
          <a:chExt cx="0" cy="0"/>
        </a:xfrm>
      </p:grpSpPr>
      <p:sp>
        <p:nvSpPr>
          <p:cNvPr id="51" name="Shape 51"/>
          <p:cNvSpPr/>
          <p:nvPr/>
        </p:nvSpPr>
        <p:spPr>
          <a:xfrm>
            <a:off x="-4" y="6720300"/>
            <a:ext cx="9144000" cy="137700"/>
          </a:xfrm>
          <a:prstGeom prst="rect">
            <a:avLst/>
          </a:prstGeom>
          <a:solidFill>
            <a:srgbClr val="608643"/>
          </a:solidFill>
          <a:ln>
            <a:noFill/>
          </a:ln>
        </p:spPr>
        <p:txBody>
          <a:bodyPr wrap="square" lIns="91425" tIns="91425" rIns="91425" bIns="91425" anchor="ctr" anchorCtr="0">
            <a:noAutofit/>
          </a:bodyPr>
          <a:lstStyle/>
          <a:p>
            <a:pPr lvl="0">
              <a:spcBef>
                <a:spcPts val="0"/>
              </a:spcBef>
              <a:buNone/>
            </a:pP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691200" y="634300"/>
            <a:ext cx="7761600" cy="657900"/>
          </a:xfrm>
          <a:prstGeom prst="rect">
            <a:avLst/>
          </a:prstGeom>
          <a:noFill/>
          <a:ln>
            <a:noFill/>
          </a:ln>
        </p:spPr>
        <p:txBody>
          <a:bodyPr wrap="square" lIns="91425" tIns="91425" rIns="91425" bIns="91425" anchor="b" anchorCtr="0"/>
          <a:lstStyle>
            <a:lvl1pPr lvl="0">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1pPr>
            <a:lvl2pPr lvl="1">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2pPr>
            <a:lvl3pPr lvl="2">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3pPr>
            <a:lvl4pPr lvl="3">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4pPr>
            <a:lvl5pPr lvl="4">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5pPr>
            <a:lvl6pPr lvl="5">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6pPr>
            <a:lvl7pPr lvl="6">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7pPr>
            <a:lvl8pPr lvl="7">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8pPr>
            <a:lvl9pPr lvl="8">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9pPr>
          </a:lstStyle>
          <a:p>
            <a:endParaRPr/>
          </a:p>
        </p:txBody>
      </p:sp>
      <p:sp>
        <p:nvSpPr>
          <p:cNvPr id="7" name="Shape 7"/>
          <p:cNvSpPr txBox="1">
            <a:spLocks noGrp="1"/>
          </p:cNvSpPr>
          <p:nvPr>
            <p:ph type="body" idx="1"/>
          </p:nvPr>
        </p:nvSpPr>
        <p:spPr>
          <a:xfrm>
            <a:off x="691200" y="1811604"/>
            <a:ext cx="7761600" cy="4412100"/>
          </a:xfrm>
          <a:prstGeom prst="rect">
            <a:avLst/>
          </a:prstGeom>
          <a:noFill/>
          <a:ln>
            <a:noFill/>
          </a:ln>
        </p:spPr>
        <p:txBody>
          <a:bodyPr wrap="square" lIns="91425" tIns="91425" rIns="91425" bIns="91425" anchor="t" anchorCtr="0"/>
          <a:lstStyle>
            <a:lvl1pPr lvl="0">
              <a:spcBef>
                <a:spcPts val="600"/>
              </a:spcBef>
              <a:buClr>
                <a:srgbClr val="D5D85A"/>
              </a:buClr>
              <a:buSzPct val="100000"/>
              <a:buFont typeface="Montserrat"/>
              <a:buChar char="▣"/>
              <a:defRPr sz="2400">
                <a:solidFill>
                  <a:srgbClr val="454F5B"/>
                </a:solidFill>
                <a:latin typeface="Montserrat"/>
                <a:ea typeface="Montserrat"/>
                <a:cs typeface="Montserrat"/>
                <a:sym typeface="Montserrat"/>
              </a:defRPr>
            </a:lvl1pPr>
            <a:lvl2pPr lvl="1">
              <a:spcBef>
                <a:spcPts val="480"/>
              </a:spcBef>
              <a:buClr>
                <a:srgbClr val="D5D85A"/>
              </a:buClr>
              <a:buSzPct val="100000"/>
              <a:buFont typeface="Montserrat"/>
              <a:buChar char="□"/>
              <a:defRPr sz="2000">
                <a:solidFill>
                  <a:srgbClr val="454F5B"/>
                </a:solidFill>
                <a:latin typeface="Montserrat"/>
                <a:ea typeface="Montserrat"/>
                <a:cs typeface="Montserrat"/>
                <a:sym typeface="Montserrat"/>
              </a:defRPr>
            </a:lvl2pPr>
            <a:lvl3pPr lvl="2">
              <a:spcBef>
                <a:spcPts val="480"/>
              </a:spcBef>
              <a:buClr>
                <a:srgbClr val="D5D85A"/>
              </a:buClr>
              <a:buSzPct val="100000"/>
              <a:buFont typeface="Montserrat"/>
              <a:buChar char="■"/>
              <a:defRPr sz="2000">
                <a:solidFill>
                  <a:srgbClr val="454F5B"/>
                </a:solidFill>
                <a:latin typeface="Montserrat"/>
                <a:ea typeface="Montserrat"/>
                <a:cs typeface="Montserrat"/>
                <a:sym typeface="Montserrat"/>
              </a:defRPr>
            </a:lvl3pPr>
            <a:lvl4pPr lvl="3">
              <a:spcBef>
                <a:spcPts val="360"/>
              </a:spcBef>
              <a:buClr>
                <a:srgbClr val="608643"/>
              </a:buClr>
              <a:buSzPct val="100000"/>
              <a:buFont typeface="Montserrat"/>
              <a:buChar char="●"/>
              <a:defRPr sz="1800">
                <a:solidFill>
                  <a:srgbClr val="454F5B"/>
                </a:solidFill>
                <a:latin typeface="Montserrat"/>
                <a:ea typeface="Montserrat"/>
                <a:cs typeface="Montserrat"/>
                <a:sym typeface="Montserrat"/>
              </a:defRPr>
            </a:lvl4pPr>
            <a:lvl5pPr lvl="4">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5pPr>
            <a:lvl6pPr lvl="5">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6pPr>
            <a:lvl7pPr lvl="6">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7pPr>
            <a:lvl8pPr lvl="7">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8pPr>
            <a:lvl9pPr lvl="8">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9pPr>
          </a:lstStyle>
          <a:p>
            <a:endParaRPr/>
          </a:p>
        </p:txBody>
      </p:sp>
      <p:pic>
        <p:nvPicPr>
          <p:cNvPr id="8" name="Shape 8" descr="engage.png"/>
          <p:cNvPicPr preferRelativeResize="0"/>
          <p:nvPr/>
        </p:nvPicPr>
        <p:blipFill>
          <a:blip r:embed="rId6">
            <a:alphaModFix/>
          </a:blip>
          <a:stretch>
            <a:fillRect/>
          </a:stretch>
        </p:blipFill>
        <p:spPr>
          <a:xfrm>
            <a:off x="6595543" y="229225"/>
            <a:ext cx="2230756" cy="1062975"/>
          </a:xfrm>
          <a:prstGeom prst="rect">
            <a:avLst/>
          </a:prstGeom>
          <a:noFill/>
          <a:ln>
            <a:noFill/>
          </a:ln>
        </p:spPr>
      </p:pic>
      <p:pic>
        <p:nvPicPr>
          <p:cNvPr id="9" name="Shape 9" descr="erasmusplus.png"/>
          <p:cNvPicPr preferRelativeResize="0"/>
          <p:nvPr/>
        </p:nvPicPr>
        <p:blipFill>
          <a:blip r:embed="rId7">
            <a:alphaModFix/>
          </a:blip>
          <a:stretch>
            <a:fillRect/>
          </a:stretch>
        </p:blipFill>
        <p:spPr>
          <a:xfrm>
            <a:off x="6454563" y="5966788"/>
            <a:ext cx="2371725" cy="6762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6" r:id="rId4"/>
  </p:sldLayoutIdLst>
  <p:transition>
    <p:fade thruBlk="1"/>
  </p:transition>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www.theidiomgame.eu/"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tmp"/></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a:spLocks noGrp="1"/>
          </p:cNvSpPr>
          <p:nvPr>
            <p:ph type="ctrTitle"/>
          </p:nvPr>
        </p:nvSpPr>
        <p:spPr>
          <a:xfrm>
            <a:off x="3012325" y="2960550"/>
            <a:ext cx="5445900" cy="2405700"/>
          </a:xfrm>
          <a:prstGeom prst="rect">
            <a:avLst/>
          </a:prstGeom>
        </p:spPr>
        <p:txBody>
          <a:bodyPr wrap="square" lIns="91425" tIns="91425" rIns="91425" bIns="91425" anchor="b" anchorCtr="0">
            <a:noAutofit/>
          </a:bodyPr>
          <a:lstStyle/>
          <a:p>
            <a:r>
              <a:rPr lang="en-US" dirty="0"/>
              <a:t> </a:t>
            </a:r>
            <a:r>
              <a:rPr lang="ar-AE" dirty="0"/>
              <a:t>التواصل الفعال</a:t>
            </a:r>
            <a:endParaRPr lang="en"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3" name="Title 2"/>
          <p:cNvSpPr>
            <a:spLocks noGrp="1"/>
          </p:cNvSpPr>
          <p:nvPr>
            <p:ph type="title"/>
          </p:nvPr>
        </p:nvSpPr>
        <p:spPr/>
        <p:txBody>
          <a:bodyPr/>
          <a:lstStyle/>
          <a:p>
            <a:r>
              <a:rPr lang="ar-AE" dirty="0"/>
              <a:t>أنماط التواصل بين الثقافات</a:t>
            </a:r>
            <a:endParaRPr lang="en-US" dirty="0"/>
          </a:p>
        </p:txBody>
      </p:sp>
      <p:sp>
        <p:nvSpPr>
          <p:cNvPr id="9" name="TextBox 8"/>
          <p:cNvSpPr txBox="1"/>
          <p:nvPr/>
        </p:nvSpPr>
        <p:spPr>
          <a:xfrm>
            <a:off x="376518" y="2518364"/>
            <a:ext cx="4510762" cy="3000821"/>
          </a:xfrm>
          <a:prstGeom prst="rect">
            <a:avLst/>
          </a:prstGeom>
          <a:noFill/>
        </p:spPr>
        <p:txBody>
          <a:bodyPr wrap="square" rtlCol="0">
            <a:spAutoFit/>
          </a:bodyPr>
          <a:lstStyle/>
          <a:p>
            <a:pPr>
              <a:lnSpc>
                <a:spcPct val="150000"/>
              </a:lnSpc>
            </a:pPr>
            <a:r>
              <a:rPr lang="ar-AE" dirty="0">
                <a:solidFill>
                  <a:srgbClr val="608643"/>
                </a:solidFill>
              </a:rPr>
              <a:t>ا</a:t>
            </a:r>
            <a:r>
              <a:rPr lang="ar-AE" sz="1800" dirty="0">
                <a:solidFill>
                  <a:srgbClr val="608643"/>
                </a:solidFill>
              </a:rPr>
              <a:t>لثقافات الجماعية</a:t>
            </a:r>
            <a:br>
              <a:rPr lang="ar-AE" sz="1800" dirty="0">
                <a:solidFill>
                  <a:srgbClr val="608643"/>
                </a:solidFill>
              </a:rPr>
            </a:br>
            <a:r>
              <a:rPr lang="ar-AE" sz="1800" dirty="0">
                <a:solidFill>
                  <a:srgbClr val="608643"/>
                </a:solidFill>
              </a:rPr>
              <a:t>أقل التركيز على التفاعلات اللفظية</a:t>
            </a:r>
            <a:br>
              <a:rPr lang="ar-AE" sz="1800" dirty="0">
                <a:solidFill>
                  <a:srgbClr val="608643"/>
                </a:solidFill>
              </a:rPr>
            </a:br>
            <a:r>
              <a:rPr lang="ar-AE" sz="1800" dirty="0">
                <a:solidFill>
                  <a:srgbClr val="608643"/>
                </a:solidFill>
              </a:rPr>
              <a:t>مزيد من التركيز على التفاعلات غير اللفظية</a:t>
            </a:r>
            <a:br>
              <a:rPr lang="ar-AE" sz="1800" dirty="0">
                <a:solidFill>
                  <a:srgbClr val="608643"/>
                </a:solidFill>
              </a:rPr>
            </a:br>
            <a:r>
              <a:rPr lang="ar-AE" sz="1800" dirty="0">
                <a:solidFill>
                  <a:srgbClr val="608643"/>
                </a:solidFill>
              </a:rPr>
              <a:t>في كثير من الأحيان التواصل باستخدام أسلوب غير مباشر</a:t>
            </a:r>
            <a:br>
              <a:rPr lang="ar-AE" sz="1800" dirty="0">
                <a:solidFill>
                  <a:srgbClr val="608643"/>
                </a:solidFill>
              </a:rPr>
            </a:br>
            <a:r>
              <a:rPr lang="ar-AE" sz="1800" dirty="0">
                <a:solidFill>
                  <a:srgbClr val="608643"/>
                </a:solidFill>
              </a:rPr>
              <a:t>سياق التواصل هو أكثر أهمية</a:t>
            </a:r>
            <a:br>
              <a:rPr lang="ar-AE" sz="1800" dirty="0">
                <a:solidFill>
                  <a:srgbClr val="608643"/>
                </a:solidFill>
              </a:rPr>
            </a:br>
            <a:r>
              <a:rPr lang="ar-AE" sz="1800" dirty="0">
                <a:solidFill>
                  <a:srgbClr val="608643"/>
                </a:solidFill>
              </a:rPr>
              <a:t>مترابطة اجتماعيا</a:t>
            </a:r>
            <a:br>
              <a:rPr lang="ar-AE" sz="1800" dirty="0">
                <a:solidFill>
                  <a:srgbClr val="608643"/>
                </a:solidFill>
              </a:rPr>
            </a:br>
            <a:r>
              <a:rPr lang="ar-AE" sz="1800" dirty="0">
                <a:solidFill>
                  <a:srgbClr val="608643"/>
                </a:solidFill>
              </a:rPr>
              <a:t>تحدد الواجبات والواجبات السلوك</a:t>
            </a:r>
            <a:endParaRPr lang="en-IE" sz="1800" dirty="0">
              <a:solidFill>
                <a:srgbClr val="608643"/>
              </a:solidFill>
            </a:endParaRPr>
          </a:p>
        </p:txBody>
      </p:sp>
      <p:sp>
        <p:nvSpPr>
          <p:cNvPr id="10" name="TextBox 9"/>
          <p:cNvSpPr txBox="1"/>
          <p:nvPr/>
        </p:nvSpPr>
        <p:spPr>
          <a:xfrm>
            <a:off x="4796118" y="2518364"/>
            <a:ext cx="4307562" cy="3000821"/>
          </a:xfrm>
          <a:prstGeom prst="rect">
            <a:avLst/>
          </a:prstGeom>
          <a:noFill/>
        </p:spPr>
        <p:txBody>
          <a:bodyPr wrap="square" rtlCol="0">
            <a:spAutoFit/>
          </a:bodyPr>
          <a:lstStyle/>
          <a:p>
            <a:pPr>
              <a:lnSpc>
                <a:spcPct val="150000"/>
              </a:lnSpc>
            </a:pPr>
            <a:r>
              <a:rPr lang="ar-AE" sz="1800" dirty="0">
                <a:solidFill>
                  <a:srgbClr val="608643"/>
                </a:solidFill>
              </a:rPr>
              <a:t>الثقافات الفردية</a:t>
            </a:r>
            <a:br>
              <a:rPr lang="ar-AE" sz="1800" dirty="0">
                <a:solidFill>
                  <a:srgbClr val="608643"/>
                </a:solidFill>
              </a:rPr>
            </a:br>
            <a:r>
              <a:rPr lang="ar-AE" sz="1800" dirty="0">
                <a:solidFill>
                  <a:srgbClr val="608643"/>
                </a:solidFill>
              </a:rPr>
              <a:t>مزيد من التركيز على التفاعلات اللفظية</a:t>
            </a:r>
            <a:br>
              <a:rPr lang="ar-AE" sz="1800" dirty="0">
                <a:solidFill>
                  <a:srgbClr val="608643"/>
                </a:solidFill>
              </a:rPr>
            </a:br>
            <a:r>
              <a:rPr lang="ar-AE" sz="1800" dirty="0">
                <a:solidFill>
                  <a:srgbClr val="608643"/>
                </a:solidFill>
              </a:rPr>
              <a:t>تركيز أقل على التفاعلات غير اللفظية</a:t>
            </a:r>
            <a:br>
              <a:rPr lang="ar-AE" sz="1800" dirty="0">
                <a:solidFill>
                  <a:srgbClr val="608643"/>
                </a:solidFill>
              </a:rPr>
            </a:br>
            <a:r>
              <a:rPr lang="ar-AE" sz="1800" dirty="0">
                <a:solidFill>
                  <a:srgbClr val="608643"/>
                </a:solidFill>
              </a:rPr>
              <a:t>أساسا استخدام أسلوب الاتصال المباشر</a:t>
            </a:r>
            <a:br>
              <a:rPr lang="ar-AE" sz="1800" dirty="0">
                <a:solidFill>
                  <a:srgbClr val="608643"/>
                </a:solidFill>
              </a:rPr>
            </a:br>
            <a:r>
              <a:rPr lang="ar-AE" sz="1800" dirty="0">
                <a:solidFill>
                  <a:srgbClr val="608643"/>
                </a:solidFill>
              </a:rPr>
              <a:t>ما يقال هو أكثر أهمية</a:t>
            </a:r>
            <a:br>
              <a:rPr lang="ar-AE" sz="1800" dirty="0">
                <a:solidFill>
                  <a:srgbClr val="608643"/>
                </a:solidFill>
              </a:rPr>
            </a:br>
            <a:r>
              <a:rPr lang="ar-AE" sz="1800" dirty="0">
                <a:solidFill>
                  <a:srgbClr val="608643"/>
                </a:solidFill>
              </a:rPr>
              <a:t>مستقل</a:t>
            </a:r>
            <a:br>
              <a:rPr lang="ar-AE" sz="1800" dirty="0">
                <a:solidFill>
                  <a:srgbClr val="608643"/>
                </a:solidFill>
              </a:rPr>
            </a:br>
            <a:r>
              <a:rPr lang="ar-AE" sz="1800" dirty="0">
                <a:solidFill>
                  <a:srgbClr val="608643"/>
                </a:solidFill>
              </a:rPr>
              <a:t>المواقف والاحتياجات الشخصية تحدد السلوك</a:t>
            </a:r>
            <a:endParaRPr lang="en-IE" sz="1800" dirty="0">
              <a:solidFill>
                <a:srgbClr val="608643"/>
              </a:solidFill>
            </a:endParaRPr>
          </a:p>
        </p:txBody>
      </p:sp>
    </p:spTree>
    <p:extLst>
      <p:ext uri="{BB962C8B-B14F-4D97-AF65-F5344CB8AC3E}">
        <p14:creationId xmlns:p14="http://schemas.microsoft.com/office/powerpoint/2010/main" val="19781913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 name="Title 1"/>
          <p:cNvSpPr>
            <a:spLocks noGrp="1"/>
          </p:cNvSpPr>
          <p:nvPr>
            <p:ph type="title"/>
          </p:nvPr>
        </p:nvSpPr>
        <p:spPr/>
        <p:txBody>
          <a:bodyPr/>
          <a:lstStyle/>
          <a:p>
            <a:r>
              <a:rPr lang="ar-AE" dirty="0"/>
              <a:t>الثقافات المنخفضة والعالية السياق</a:t>
            </a:r>
            <a:endParaRPr lang="en-US" dirty="0"/>
          </a:p>
        </p:txBody>
      </p:sp>
      <p:sp>
        <p:nvSpPr>
          <p:cNvPr id="15" name="Left-Right Arrow 14"/>
          <p:cNvSpPr/>
          <p:nvPr/>
        </p:nvSpPr>
        <p:spPr>
          <a:xfrm>
            <a:off x="1186098" y="5094878"/>
            <a:ext cx="7266702" cy="627402"/>
          </a:xfrm>
          <a:prstGeom prst="leftRightArrow">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IE" dirty="0" smtClean="0"/>
              <a:t>Low Context			High Context</a:t>
            </a:r>
            <a:endParaRPr lang="en-IE" dirty="0"/>
          </a:p>
        </p:txBody>
      </p:sp>
      <p:pic>
        <p:nvPicPr>
          <p:cNvPr id="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8776" y="2187435"/>
            <a:ext cx="982980" cy="65532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7"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1969" y="2665444"/>
            <a:ext cx="978852" cy="64902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8"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7185" y="3144101"/>
            <a:ext cx="1047750" cy="65299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9"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55234" y="2202243"/>
            <a:ext cx="1021509" cy="67976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0"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5158" y="2665444"/>
            <a:ext cx="1066959" cy="65659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1"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28855" y="3667474"/>
            <a:ext cx="1047750" cy="5524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2"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96354" y="3150987"/>
            <a:ext cx="970935" cy="64611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3" name="Picture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55631" y="3667474"/>
            <a:ext cx="1076008" cy="71603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69341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 name="Title 1"/>
          <p:cNvSpPr>
            <a:spLocks noGrp="1"/>
          </p:cNvSpPr>
          <p:nvPr>
            <p:ph type="title"/>
          </p:nvPr>
        </p:nvSpPr>
        <p:spPr/>
        <p:txBody>
          <a:bodyPr/>
          <a:lstStyle/>
          <a:p>
            <a:pPr lvl="0"/>
            <a:r>
              <a:rPr lang="ar-AE" dirty="0"/>
              <a:t>نصائح للتواصل الفعال بين الثقافات</a:t>
            </a:r>
            <a:endParaRPr lang="en-US" dirty="0"/>
          </a:p>
        </p:txBody>
      </p:sp>
      <p:graphicFrame>
        <p:nvGraphicFramePr>
          <p:cNvPr id="17" name="Diagram 16"/>
          <p:cNvGraphicFramePr/>
          <p:nvPr>
            <p:extLst>
              <p:ext uri="{D42A27DB-BD31-4B8C-83A1-F6EECF244321}">
                <p14:modId xmlns:p14="http://schemas.microsoft.com/office/powerpoint/2010/main" val="2382747567"/>
              </p:ext>
            </p:extLst>
          </p:nvPr>
        </p:nvGraphicFramePr>
        <p:xfrm>
          <a:off x="691200" y="2174863"/>
          <a:ext cx="7858220" cy="33439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11137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 name="Title 1"/>
          <p:cNvSpPr>
            <a:spLocks noGrp="1"/>
          </p:cNvSpPr>
          <p:nvPr>
            <p:ph type="title"/>
          </p:nvPr>
        </p:nvSpPr>
        <p:spPr/>
        <p:txBody>
          <a:bodyPr/>
          <a:lstStyle/>
          <a:p>
            <a:pPr lvl="0"/>
            <a:r>
              <a:rPr lang="ar-AE" dirty="0"/>
              <a:t>ورقة عمل واتصالات التواصل الفعال</a:t>
            </a:r>
            <a:endParaRPr lang="en-US" dirty="0"/>
          </a:p>
        </p:txBody>
      </p:sp>
      <p:sp>
        <p:nvSpPr>
          <p:cNvPr id="4" name="TextBox 3"/>
          <p:cNvSpPr txBox="1"/>
          <p:nvPr/>
        </p:nvSpPr>
        <p:spPr>
          <a:xfrm>
            <a:off x="4809556" y="2070891"/>
            <a:ext cx="3911600" cy="2862322"/>
          </a:xfrm>
          <a:prstGeom prst="rect">
            <a:avLst/>
          </a:prstGeom>
          <a:noFill/>
        </p:spPr>
        <p:txBody>
          <a:bodyPr wrap="square" rtlCol="0">
            <a:spAutoFit/>
          </a:bodyPr>
          <a:lstStyle/>
          <a:p>
            <a:r>
              <a:rPr lang="ar-AE" sz="1800" dirty="0"/>
              <a:t>كثيرا ما نستخدم التعابير عندما نتكلم. يضيف استخدام التعابير في لغة اللون إليها ويجعلها أكثر إثارة للاهتمام للمستمعين.</a:t>
            </a:r>
            <a:br>
              <a:rPr lang="ar-AE" sz="1800" dirty="0"/>
            </a:br>
            <a:r>
              <a:rPr lang="ar-AE" sz="1800" dirty="0"/>
              <a:t/>
            </a:r>
            <a:br>
              <a:rPr lang="ar-AE" sz="1800" dirty="0"/>
            </a:br>
            <a:r>
              <a:rPr lang="ar-AE" sz="1800" dirty="0"/>
              <a:t>يعد فهم التعابير جزءًا لا يتجزأ من الطلاقة اللغوية وكفاءة أساسية للاندماج في المجتمعات المضيفة.</a:t>
            </a:r>
            <a:br>
              <a:rPr lang="ar-AE" sz="1800" dirty="0"/>
            </a:br>
            <a:r>
              <a:rPr lang="ar-AE" sz="1800" dirty="0"/>
              <a:t/>
            </a:r>
            <a:br>
              <a:rPr lang="ar-AE" sz="1800" dirty="0"/>
            </a:br>
            <a:r>
              <a:rPr lang="ar-AE" sz="1800" dirty="0"/>
              <a:t>انقر على الرابط أدناه للعب لعبة المصطلح وتطوير مهاراتك اللغوية الأساسية.</a:t>
            </a:r>
            <a:endParaRPr lang="en-IE" sz="1800" dirty="0"/>
          </a:p>
          <a:p>
            <a:r>
              <a:rPr lang="en-IE" sz="1800" dirty="0" smtClean="0">
                <a:hlinkClick r:id="rId3"/>
              </a:rPr>
              <a:t>www.theidiomgame.eu</a:t>
            </a:r>
            <a:r>
              <a:rPr lang="en-IE" sz="1800" dirty="0" smtClean="0"/>
              <a:t> </a:t>
            </a:r>
            <a:endParaRPr lang="en-IE" sz="1800" dirty="0"/>
          </a:p>
        </p:txBody>
      </p:sp>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622" y="2527170"/>
            <a:ext cx="3690338" cy="2901603"/>
          </a:xfrm>
          <a:prstGeom prst="rect">
            <a:avLst/>
          </a:prstGeom>
        </p:spPr>
        <p:style>
          <a:lnRef idx="2">
            <a:schemeClr val="accent3">
              <a:shade val="50000"/>
            </a:schemeClr>
          </a:lnRef>
          <a:fillRef idx="1">
            <a:schemeClr val="accent3"/>
          </a:fillRef>
          <a:effectRef idx="0">
            <a:schemeClr val="accent3"/>
          </a:effectRef>
          <a:fontRef idx="minor">
            <a:schemeClr val="lt1"/>
          </a:fontRef>
        </p:style>
      </p:pic>
      <p:sp>
        <p:nvSpPr>
          <p:cNvPr id="6" name="TextBox 5"/>
          <p:cNvSpPr txBox="1"/>
          <p:nvPr/>
        </p:nvSpPr>
        <p:spPr>
          <a:xfrm>
            <a:off x="284480" y="1917002"/>
            <a:ext cx="4257040" cy="461665"/>
          </a:xfrm>
          <a:prstGeom prst="rect">
            <a:avLst/>
          </a:prstGeom>
          <a:noFill/>
        </p:spPr>
        <p:txBody>
          <a:bodyPr wrap="square" rtlCol="0">
            <a:spAutoFit/>
          </a:bodyPr>
          <a:lstStyle/>
          <a:p>
            <a:pPr algn="ctr"/>
            <a:r>
              <a:rPr lang="ar-AE" sz="2400" dirty="0">
                <a:solidFill>
                  <a:schemeClr val="accent6">
                    <a:lumMod val="75000"/>
                  </a:schemeClr>
                </a:solidFill>
              </a:rPr>
              <a:t>فهم التعابير</a:t>
            </a:r>
            <a:endParaRPr lang="en-IE" sz="2400" b="1" dirty="0">
              <a:solidFill>
                <a:schemeClr val="accent6">
                  <a:lumMod val="75000"/>
                </a:schemeClr>
              </a:solidFill>
            </a:endParaRPr>
          </a:p>
        </p:txBody>
      </p:sp>
    </p:spTree>
    <p:extLst>
      <p:ext uri="{BB962C8B-B14F-4D97-AF65-F5344CB8AC3E}">
        <p14:creationId xmlns:p14="http://schemas.microsoft.com/office/powerpoint/2010/main" val="29774092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hape 254"/>
          <p:cNvSpPr>
            <a:spLocks noChangeArrowheads="1"/>
          </p:cNvSpPr>
          <p:nvPr/>
        </p:nvSpPr>
        <p:spPr bwMode="auto">
          <a:xfrm>
            <a:off x="0" y="0"/>
            <a:ext cx="9144000" cy="2619375"/>
          </a:xfrm>
          <a:prstGeom prst="rect">
            <a:avLst/>
          </a:prstGeom>
          <a:solidFill>
            <a:srgbClr val="60864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endParaRPr lang="en-US" altLang="en-US"/>
          </a:p>
        </p:txBody>
      </p:sp>
      <p:sp>
        <p:nvSpPr>
          <p:cNvPr id="33795" name="Shape 258"/>
          <p:cNvSpPr>
            <a:spLocks noChangeArrowheads="1"/>
          </p:cNvSpPr>
          <p:nvPr/>
        </p:nvSpPr>
        <p:spPr bwMode="auto">
          <a:xfrm>
            <a:off x="812800" y="4100513"/>
            <a:ext cx="1533525" cy="138112"/>
          </a:xfrm>
          <a:prstGeom prst="rect">
            <a:avLst/>
          </a:prstGeom>
          <a:solidFill>
            <a:srgbClr val="454F5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endParaRPr lang="en-US" altLang="en-US" sz="1000">
              <a:solidFill>
                <a:schemeClr val="bg1"/>
              </a:solidFill>
            </a:endParaRPr>
          </a:p>
        </p:txBody>
      </p:sp>
      <p:pic>
        <p:nvPicPr>
          <p:cNvPr id="33796" name="Grafik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7388" y="3197225"/>
            <a:ext cx="2906712" cy="257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Textfeld 2"/>
          <p:cNvSpPr txBox="1">
            <a:spLocks noChangeArrowheads="1"/>
          </p:cNvSpPr>
          <p:nvPr/>
        </p:nvSpPr>
        <p:spPr bwMode="auto">
          <a:xfrm>
            <a:off x="190500" y="5492750"/>
            <a:ext cx="518774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rtl="1"/>
            <a:r>
              <a:rPr lang="en-US" sz="1100" dirty="0" err="1"/>
              <a:t>تم</a:t>
            </a:r>
            <a:r>
              <a:rPr lang="en-US" sz="1100" dirty="0"/>
              <a:t> </a:t>
            </a:r>
            <a:r>
              <a:rPr lang="en-US" sz="1100" dirty="0" err="1"/>
              <a:t>تمويل</a:t>
            </a:r>
            <a:r>
              <a:rPr lang="en-US" sz="1100" dirty="0"/>
              <a:t> </a:t>
            </a:r>
            <a:r>
              <a:rPr lang="en-US" sz="1100" dirty="0" err="1"/>
              <a:t>المشروع</a:t>
            </a:r>
            <a:r>
              <a:rPr lang="en-US" sz="1100" dirty="0"/>
              <a:t> </a:t>
            </a:r>
            <a:r>
              <a:rPr lang="en-US" sz="1100" dirty="0" err="1"/>
              <a:t>بدعم</a:t>
            </a:r>
            <a:r>
              <a:rPr lang="en-US" sz="1100" dirty="0"/>
              <a:t> </a:t>
            </a:r>
            <a:r>
              <a:rPr lang="en-US" sz="1100" dirty="0" err="1"/>
              <a:t>من</a:t>
            </a:r>
            <a:r>
              <a:rPr lang="en-US" sz="1100" dirty="0"/>
              <a:t> </a:t>
            </a:r>
            <a:r>
              <a:rPr lang="en-US" sz="1100" dirty="0" err="1"/>
              <a:t>المفوضية</a:t>
            </a:r>
            <a:r>
              <a:rPr lang="en-US" sz="1100" dirty="0"/>
              <a:t> </a:t>
            </a:r>
            <a:r>
              <a:rPr lang="en-US" sz="1100" dirty="0" err="1"/>
              <a:t>الأوروبية</a:t>
            </a:r>
            <a:r>
              <a:rPr lang="en-US" sz="1100" dirty="0"/>
              <a:t>.</a:t>
            </a:r>
          </a:p>
          <a:p>
            <a:pPr rtl="1"/>
            <a:r>
              <a:rPr lang="en-US" sz="1100" dirty="0"/>
              <a:t> </a:t>
            </a:r>
          </a:p>
          <a:p>
            <a:pPr rtl="1"/>
            <a:r>
              <a:rPr lang="en-US" sz="1100" dirty="0" err="1"/>
              <a:t>لا</a:t>
            </a:r>
            <a:r>
              <a:rPr lang="en-US" sz="1100" dirty="0"/>
              <a:t> </a:t>
            </a:r>
            <a:r>
              <a:rPr lang="en-US" sz="1100" dirty="0" err="1"/>
              <a:t>يمثل</a:t>
            </a:r>
            <a:r>
              <a:rPr lang="en-US" sz="1100" dirty="0"/>
              <a:t> </a:t>
            </a:r>
            <a:r>
              <a:rPr lang="en-US" sz="1100" dirty="0" err="1"/>
              <a:t>هذا</a:t>
            </a:r>
            <a:r>
              <a:rPr lang="en-US" sz="1100" dirty="0"/>
              <a:t> </a:t>
            </a:r>
            <a:r>
              <a:rPr lang="en-US" sz="1100" dirty="0" err="1"/>
              <a:t>المنشور</a:t>
            </a:r>
            <a:r>
              <a:rPr lang="en-US" sz="1100" dirty="0"/>
              <a:t> </a:t>
            </a:r>
            <a:r>
              <a:rPr lang="en-US" sz="1100" dirty="0" err="1"/>
              <a:t>سوى</a:t>
            </a:r>
            <a:r>
              <a:rPr lang="en-US" sz="1100" dirty="0"/>
              <a:t> </a:t>
            </a:r>
            <a:r>
              <a:rPr lang="en-US" sz="1100" dirty="0" err="1"/>
              <a:t>آراء</a:t>
            </a:r>
            <a:r>
              <a:rPr lang="en-US" sz="1100" dirty="0"/>
              <a:t> </a:t>
            </a:r>
            <a:r>
              <a:rPr lang="en-US" sz="1100" dirty="0" err="1"/>
              <a:t>المؤلف</a:t>
            </a:r>
            <a:r>
              <a:rPr lang="en-US" sz="1100" dirty="0"/>
              <a:t> </a:t>
            </a:r>
            <a:r>
              <a:rPr lang="en-US" sz="1100" dirty="0" err="1"/>
              <a:t>ولا</a:t>
            </a:r>
            <a:r>
              <a:rPr lang="en-US" sz="1100" dirty="0"/>
              <a:t> </a:t>
            </a:r>
            <a:r>
              <a:rPr lang="en-US" sz="1100" dirty="0" err="1"/>
              <a:t>يمكن</a:t>
            </a:r>
            <a:r>
              <a:rPr lang="en-US" sz="1100" dirty="0"/>
              <a:t> </a:t>
            </a:r>
            <a:r>
              <a:rPr lang="en-US" sz="1100" dirty="0" err="1"/>
              <a:t>اعتبار</a:t>
            </a:r>
            <a:r>
              <a:rPr lang="en-US" sz="1100" dirty="0"/>
              <a:t> </a:t>
            </a:r>
            <a:r>
              <a:rPr lang="en-US" sz="1100" dirty="0" err="1"/>
              <a:t>اللجنة</a:t>
            </a:r>
            <a:r>
              <a:rPr lang="en-US" sz="1100" dirty="0"/>
              <a:t> </a:t>
            </a:r>
            <a:r>
              <a:rPr lang="en-US" sz="1100" dirty="0" err="1"/>
              <a:t>مسؤولة</a:t>
            </a:r>
            <a:r>
              <a:rPr lang="en-US" sz="1100" dirty="0"/>
              <a:t> </a:t>
            </a:r>
            <a:r>
              <a:rPr lang="en-US" sz="1100" dirty="0" err="1"/>
              <a:t>عن</a:t>
            </a:r>
            <a:r>
              <a:rPr lang="en-US" sz="1100" dirty="0"/>
              <a:t> </a:t>
            </a:r>
            <a:r>
              <a:rPr lang="en-US" sz="1100" dirty="0" err="1"/>
              <a:t>أي</a:t>
            </a:r>
            <a:r>
              <a:rPr lang="en-US" sz="1100" dirty="0"/>
              <a:t> </a:t>
            </a:r>
            <a:r>
              <a:rPr lang="en-US" sz="1100" dirty="0" err="1"/>
              <a:t>استخدام</a:t>
            </a:r>
            <a:r>
              <a:rPr lang="en-US" sz="1100" dirty="0"/>
              <a:t> </a:t>
            </a:r>
            <a:r>
              <a:rPr lang="en-US" sz="1100" dirty="0" err="1"/>
              <a:t>قد</a:t>
            </a:r>
            <a:r>
              <a:rPr lang="en-US" sz="1100" dirty="0"/>
              <a:t> </a:t>
            </a:r>
            <a:r>
              <a:rPr lang="en-US" sz="1100" dirty="0" err="1"/>
              <a:t>يكون</a:t>
            </a:r>
            <a:r>
              <a:rPr lang="en-US" sz="1100" dirty="0"/>
              <a:t> </a:t>
            </a:r>
            <a:r>
              <a:rPr lang="en-US" sz="1100" dirty="0" err="1"/>
              <a:t>لهذا</a:t>
            </a:r>
            <a:r>
              <a:rPr lang="en-US" sz="1100" dirty="0"/>
              <a:t> </a:t>
            </a:r>
            <a:r>
              <a:rPr lang="en-US" sz="1100" dirty="0" err="1"/>
              <a:t>النص</a:t>
            </a:r>
            <a:r>
              <a:rPr lang="en-US" sz="1100" dirty="0"/>
              <a:t>.</a:t>
            </a:r>
          </a:p>
          <a:p>
            <a:pPr rtl="1"/>
            <a:r>
              <a:rPr lang="en-US" sz="1100" dirty="0"/>
              <a:t> </a:t>
            </a:r>
          </a:p>
          <a:p>
            <a:pPr rtl="1"/>
            <a:r>
              <a:rPr lang="en-US" sz="1100" dirty="0" err="1"/>
              <a:t>رقم</a:t>
            </a:r>
            <a:r>
              <a:rPr lang="en-US" sz="1100" dirty="0"/>
              <a:t> </a:t>
            </a:r>
            <a:r>
              <a:rPr lang="en-US" sz="1100" dirty="0" err="1"/>
              <a:t>المشروع</a:t>
            </a:r>
            <a:r>
              <a:rPr lang="en-US" sz="1100" dirty="0"/>
              <a:t>: 2017-1-FR01-KA204-037126</a:t>
            </a:r>
          </a:p>
          <a:p>
            <a:endParaRPr lang="de-AT" altLang="en-US" sz="1100" dirty="0"/>
          </a:p>
        </p:txBody>
      </p:sp>
      <p:sp>
        <p:nvSpPr>
          <p:cNvPr id="7" name="Shape 255"/>
          <p:cNvSpPr txBox="1">
            <a:spLocks/>
          </p:cNvSpPr>
          <p:nvPr/>
        </p:nvSpPr>
        <p:spPr>
          <a:xfrm>
            <a:off x="678426" y="1650475"/>
            <a:ext cx="3972232" cy="1546500"/>
          </a:xfrm>
          <a:prstGeom prst="rect">
            <a:avLst/>
          </a:prstGeom>
          <a:noFill/>
          <a:ln>
            <a:noFill/>
          </a:ln>
        </p:spPr>
        <p:txBody>
          <a:bodyPr wrap="square" lIns="91425" tIns="91425" rIns="91425" bIns="91425" anchor="b"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454F5B"/>
              </a:buClr>
              <a:buSzPct val="100000"/>
              <a:buFont typeface="Montserrat"/>
              <a:buNone/>
              <a:defRPr sz="3000" b="1" i="0" u="none" strike="noStrike" cap="none">
                <a:solidFill>
                  <a:srgbClr val="454F5B"/>
                </a:solidFill>
                <a:latin typeface="Montserrat"/>
                <a:ea typeface="Montserrat"/>
                <a:cs typeface="Montserrat"/>
                <a:sym typeface="Montserrat"/>
              </a:defRPr>
            </a:lvl1pPr>
            <a:lvl2pPr lvl="1">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2pPr>
            <a:lvl3pPr lvl="2">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3pPr>
            <a:lvl4pPr lvl="3">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4pPr>
            <a:lvl5pPr lvl="4">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5pPr>
            <a:lvl6pPr lvl="5">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6pPr>
            <a:lvl7pPr lvl="6">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7pPr>
            <a:lvl8pPr lvl="7">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8pPr>
            <a:lvl9pPr lvl="8">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9pPr>
          </a:lstStyle>
          <a:p>
            <a:r>
              <a:rPr lang="ar-AE" sz="9600" smtClean="0">
                <a:solidFill>
                  <a:schemeClr val="bg1"/>
                </a:solidFill>
              </a:rPr>
              <a:t>شكرا!</a:t>
            </a:r>
            <a:endParaRPr lang="en" sz="12000" dirty="0">
              <a:solidFill>
                <a:schemeClr val="bg1"/>
              </a:solidFill>
            </a:endParaRPr>
          </a:p>
        </p:txBody>
      </p:sp>
    </p:spTree>
    <p:extLst>
      <p:ext uri="{BB962C8B-B14F-4D97-AF65-F5344CB8AC3E}">
        <p14:creationId xmlns:p14="http://schemas.microsoft.com/office/powerpoint/2010/main" val="871695973"/>
      </p:ext>
    </p:extLst>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5" name="Shape 115"/>
          <p:cNvSpPr txBox="1">
            <a:spLocks noGrp="1"/>
          </p:cNvSpPr>
          <p:nvPr>
            <p:ph type="title"/>
          </p:nvPr>
        </p:nvSpPr>
        <p:spPr>
          <a:xfrm>
            <a:off x="691200" y="242325"/>
            <a:ext cx="5815500" cy="1236000"/>
          </a:xfrm>
          <a:prstGeom prst="rect">
            <a:avLst/>
          </a:prstGeom>
        </p:spPr>
        <p:txBody>
          <a:bodyPr wrap="square" lIns="91425" tIns="91425" rIns="91425" bIns="91425" anchor="b" anchorCtr="0">
            <a:noAutofit/>
          </a:bodyPr>
          <a:lstStyle/>
          <a:p>
            <a:pPr lvl="0"/>
            <a:r>
              <a:rPr lang="ar-AE" dirty="0"/>
              <a:t>نموذج الاتصال الفعال</a:t>
            </a:r>
            <a:endParaRPr lang="en" dirty="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9690" y="2540371"/>
            <a:ext cx="4840287" cy="2120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3" name="Title 2"/>
          <p:cNvSpPr>
            <a:spLocks noGrp="1"/>
          </p:cNvSpPr>
          <p:nvPr>
            <p:ph type="title"/>
          </p:nvPr>
        </p:nvSpPr>
        <p:spPr/>
        <p:txBody>
          <a:bodyPr/>
          <a:lstStyle/>
          <a:p>
            <a:r>
              <a:rPr lang="ar-AE" dirty="0"/>
              <a:t>كيف نتواصل</a:t>
            </a:r>
            <a:endParaRPr lang="en-US" dirty="0"/>
          </a:p>
        </p:txBody>
      </p:sp>
      <p:pic>
        <p:nvPicPr>
          <p:cNvPr id="12" name="Picture 1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7022" y="2471541"/>
            <a:ext cx="5229955" cy="2848373"/>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ar-AE" dirty="0"/>
              <a:t>أساليب التواصل</a:t>
            </a:r>
            <a:endParaRPr lang="en-US" dirty="0"/>
          </a:p>
        </p:txBody>
      </p:sp>
      <p:sp>
        <p:nvSpPr>
          <p:cNvPr id="6" name="Text Box 2"/>
          <p:cNvSpPr txBox="1">
            <a:spLocks noChangeArrowheads="1"/>
          </p:cNvSpPr>
          <p:nvPr/>
        </p:nvSpPr>
        <p:spPr bwMode="auto">
          <a:xfrm>
            <a:off x="602782" y="2241985"/>
            <a:ext cx="2453100" cy="2887683"/>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1000"/>
              </a:spcAft>
            </a:pPr>
            <a:r>
              <a:rPr lang="en-IE" sz="1800" dirty="0">
                <a:effectLst/>
                <a:latin typeface="Calibri"/>
                <a:ea typeface="Calibri"/>
                <a:cs typeface="Times New Roman"/>
              </a:rPr>
              <a:t> </a:t>
            </a:r>
            <a:endParaRPr lang="en-IE" sz="1100" dirty="0">
              <a:effectLst/>
              <a:latin typeface="Calibri"/>
              <a:ea typeface="Calibri"/>
              <a:cs typeface="Times New Roman"/>
            </a:endParaRPr>
          </a:p>
          <a:p>
            <a:pPr marL="0" marR="0" algn="ctr">
              <a:lnSpc>
                <a:spcPct val="200000"/>
              </a:lnSpc>
              <a:spcBef>
                <a:spcPts val="0"/>
              </a:spcBef>
              <a:spcAft>
                <a:spcPts val="1000"/>
              </a:spcAft>
            </a:pPr>
            <a:r>
              <a:rPr lang="en-IE" sz="2400" b="1" dirty="0">
                <a:solidFill>
                  <a:srgbClr val="7F7F7F"/>
                </a:solidFill>
                <a:effectLst/>
                <a:latin typeface="Calibri"/>
                <a:ea typeface="Calibri"/>
                <a:cs typeface="Times New Roman"/>
              </a:rPr>
              <a:t>PASSIVE</a:t>
            </a:r>
            <a:endParaRPr lang="en-IE" dirty="0">
              <a:effectLst/>
              <a:latin typeface="Calibri"/>
              <a:ea typeface="Calibri"/>
              <a:cs typeface="Times New Roman"/>
            </a:endParaRPr>
          </a:p>
          <a:p>
            <a:pPr marL="0" marR="0" algn="ctr">
              <a:lnSpc>
                <a:spcPct val="200000"/>
              </a:lnSpc>
              <a:spcBef>
                <a:spcPts val="0"/>
              </a:spcBef>
              <a:spcAft>
                <a:spcPts val="1000"/>
              </a:spcAft>
            </a:pPr>
            <a:r>
              <a:rPr lang="en-IE" sz="2400" b="1" dirty="0">
                <a:solidFill>
                  <a:srgbClr val="FF0000"/>
                </a:solidFill>
                <a:effectLst/>
                <a:latin typeface="Calibri"/>
                <a:ea typeface="Calibri"/>
                <a:cs typeface="Times New Roman"/>
              </a:rPr>
              <a:t>AGGRESSIVE</a:t>
            </a:r>
            <a:endParaRPr lang="en-IE" dirty="0">
              <a:solidFill>
                <a:srgbClr val="FF0000"/>
              </a:solidFill>
              <a:effectLst/>
              <a:latin typeface="Calibri"/>
              <a:ea typeface="Calibri"/>
              <a:cs typeface="Times New Roman"/>
            </a:endParaRPr>
          </a:p>
          <a:p>
            <a:pPr marL="0" marR="0" algn="ctr">
              <a:lnSpc>
                <a:spcPct val="200000"/>
              </a:lnSpc>
              <a:spcBef>
                <a:spcPts val="0"/>
              </a:spcBef>
              <a:spcAft>
                <a:spcPts val="1000"/>
              </a:spcAft>
            </a:pPr>
            <a:r>
              <a:rPr lang="en-IE" sz="2400" b="1" dirty="0">
                <a:solidFill>
                  <a:schemeClr val="accent5">
                    <a:lumMod val="50000"/>
                  </a:schemeClr>
                </a:solidFill>
                <a:effectLst/>
                <a:latin typeface="Calibri"/>
                <a:ea typeface="Calibri"/>
                <a:cs typeface="Times New Roman"/>
              </a:rPr>
              <a:t>ASSERTIVE</a:t>
            </a:r>
            <a:endParaRPr lang="en-IE" dirty="0">
              <a:solidFill>
                <a:schemeClr val="accent5">
                  <a:lumMod val="50000"/>
                </a:schemeClr>
              </a:solidFill>
              <a:effectLst/>
              <a:latin typeface="Calibri"/>
              <a:ea typeface="Calibri"/>
              <a:cs typeface="Times New Roman"/>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6759" y="2163543"/>
            <a:ext cx="5090160" cy="29661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63257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ar-AE" dirty="0"/>
              <a:t>التواصل السلبي</a:t>
            </a:r>
            <a:endParaRPr lang="en-US" dirty="0"/>
          </a:p>
        </p:txBody>
      </p:sp>
      <p:sp>
        <p:nvSpPr>
          <p:cNvPr id="7" name="TextBox 6"/>
          <p:cNvSpPr txBox="1"/>
          <p:nvPr/>
        </p:nvSpPr>
        <p:spPr>
          <a:xfrm>
            <a:off x="691200" y="2374247"/>
            <a:ext cx="7058860" cy="2632003"/>
          </a:xfrm>
          <a:prstGeom prst="rect">
            <a:avLst/>
          </a:prstGeom>
          <a:noFill/>
        </p:spPr>
        <p:txBody>
          <a:bodyPr wrap="square" rtlCol="0">
            <a:spAutoFit/>
          </a:bodyPr>
          <a:lstStyle/>
          <a:p>
            <a:endParaRPr lang="ar-AE" sz="1600" dirty="0"/>
          </a:p>
          <a:p>
            <a:r>
              <a:rPr lang="ar-AE" sz="1600" dirty="0"/>
              <a:t>يخاف التحدث</a:t>
            </a:r>
            <a:br>
              <a:rPr lang="ar-AE" sz="1600" dirty="0"/>
            </a:br>
            <a:r>
              <a:rPr lang="ar-AE" sz="1600" dirty="0"/>
              <a:t>يتجنب الاتصال المباشر بالعين</a:t>
            </a:r>
            <a:br>
              <a:rPr lang="ar-AE" sz="1600" dirty="0"/>
            </a:br>
            <a:r>
              <a:rPr lang="ar-AE" sz="1600" dirty="0"/>
              <a:t>يظهر القليل أو لا التعبير</a:t>
            </a:r>
            <a:br>
              <a:rPr lang="ar-AE" sz="1600" dirty="0"/>
            </a:br>
            <a:r>
              <a:rPr lang="ar-AE" sz="1600" dirty="0"/>
              <a:t>يعزل النفس من المجموعات</a:t>
            </a:r>
            <a:br>
              <a:rPr lang="ar-AE" sz="1600" dirty="0"/>
            </a:br>
            <a:r>
              <a:rPr lang="ar-AE" sz="1600" dirty="0"/>
              <a:t>يتفق مع الآخرين على الرغم من المشاعر</a:t>
            </a:r>
            <a:br>
              <a:rPr lang="ar-AE" sz="1600" dirty="0"/>
            </a:br>
            <a:r>
              <a:rPr lang="ar-AE" sz="1600" dirty="0"/>
              <a:t>قيم الذات أقل من غيرها</a:t>
            </a:r>
            <a:br>
              <a:rPr lang="ar-AE" sz="1600" dirty="0"/>
            </a:br>
            <a:r>
              <a:rPr lang="ar-AE" sz="1600" dirty="0"/>
              <a:t>لا تصل إلى الأهداف</a:t>
            </a:r>
            <a:br>
              <a:rPr lang="ar-AE" sz="1600" dirty="0"/>
            </a:br>
            <a:r>
              <a:rPr lang="ar-AE" sz="1600" dirty="0"/>
              <a:t>أنت بخير؛ أنالست.</a:t>
            </a:r>
          </a:p>
          <a:p>
            <a:pPr>
              <a:lnSpc>
                <a:spcPct val="150000"/>
              </a:lnSpc>
            </a:pPr>
            <a:endParaRPr lang="en-IE" sz="1600" dirty="0">
              <a:solidFill>
                <a:srgbClr val="336600"/>
              </a:solidFill>
            </a:endParaRPr>
          </a:p>
        </p:txBody>
      </p:sp>
      <p:pic>
        <p:nvPicPr>
          <p:cNvPr id="9" name="Picture 8"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5571" y="2246767"/>
            <a:ext cx="1597218" cy="2749641"/>
          </a:xfrm>
          <a:prstGeom prst="rect">
            <a:avLst/>
          </a:prstGeom>
        </p:spPr>
      </p:pic>
    </p:spTree>
    <p:extLst>
      <p:ext uri="{BB962C8B-B14F-4D97-AF65-F5344CB8AC3E}">
        <p14:creationId xmlns:p14="http://schemas.microsoft.com/office/powerpoint/2010/main" val="38077124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AE" dirty="0"/>
              <a:t>التواصل الحازم</a:t>
            </a:r>
            <a:endParaRPr lang="de-AT" dirty="0"/>
          </a:p>
        </p:txBody>
      </p:sp>
      <p:sp>
        <p:nvSpPr>
          <p:cNvPr id="6" name="TextBox 5"/>
          <p:cNvSpPr txBox="1"/>
          <p:nvPr/>
        </p:nvSpPr>
        <p:spPr>
          <a:xfrm>
            <a:off x="802640" y="2468817"/>
            <a:ext cx="7058860" cy="2385781"/>
          </a:xfrm>
          <a:prstGeom prst="rect">
            <a:avLst/>
          </a:prstGeom>
          <a:noFill/>
        </p:spPr>
        <p:txBody>
          <a:bodyPr wrap="square" rtlCol="0">
            <a:spAutoFit/>
          </a:bodyPr>
          <a:lstStyle/>
          <a:p>
            <a:r>
              <a:rPr lang="ar-AE" sz="1600" dirty="0"/>
              <a:t>يتحدث بصراحة</a:t>
            </a:r>
            <a:br>
              <a:rPr lang="ar-AE" sz="1600" dirty="0"/>
            </a:br>
            <a:r>
              <a:rPr lang="ar-AE" sz="1600" dirty="0"/>
              <a:t>يجعل اتصال العين جيدة</a:t>
            </a:r>
            <a:br>
              <a:rPr lang="ar-AE" sz="1600" dirty="0"/>
            </a:br>
            <a:r>
              <a:rPr lang="ar-AE" sz="1600" dirty="0"/>
              <a:t>يظهر التعبير لمطابقة الرسالة</a:t>
            </a:r>
            <a:br>
              <a:rPr lang="ar-AE" sz="1600" dirty="0"/>
            </a:br>
            <a:r>
              <a:rPr lang="ar-AE" sz="1600" dirty="0"/>
              <a:t>يشارك في مجموعات</a:t>
            </a:r>
            <a:br>
              <a:rPr lang="ar-AE" sz="1600" dirty="0"/>
            </a:br>
            <a:r>
              <a:rPr lang="ar-AE" sz="1600" dirty="0"/>
              <a:t>يتحدث إلى هذه النقطة</a:t>
            </a:r>
            <a:br>
              <a:rPr lang="ar-AE" sz="1600" dirty="0"/>
            </a:br>
            <a:r>
              <a:rPr lang="ar-AE" sz="1600" dirty="0"/>
              <a:t>القيم الذاتية تساوي الآخرين</a:t>
            </a:r>
            <a:br>
              <a:rPr lang="ar-AE" sz="1600" dirty="0"/>
            </a:br>
            <a:r>
              <a:rPr lang="ar-AE" sz="1600" dirty="0"/>
              <a:t>يصل إلى الأهداف دون تنفير الآخرين</a:t>
            </a:r>
            <a:br>
              <a:rPr lang="ar-AE" sz="1600" dirty="0"/>
            </a:br>
            <a:r>
              <a:rPr lang="ar-AE" sz="1600" dirty="0"/>
              <a:t>أنا بخير؛ أنت بخير.</a:t>
            </a:r>
          </a:p>
          <a:p>
            <a:pPr>
              <a:lnSpc>
                <a:spcPct val="150000"/>
              </a:lnSpc>
            </a:pPr>
            <a:endParaRPr lang="en-IE" sz="1600" dirty="0">
              <a:solidFill>
                <a:srgbClr val="336600"/>
              </a:solidFill>
            </a:endParaRPr>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6769" y="2357826"/>
            <a:ext cx="1739959" cy="2728572"/>
          </a:xfrm>
          <a:prstGeom prst="rect">
            <a:avLst/>
          </a:prstGeom>
        </p:spPr>
      </p:pic>
    </p:spTree>
    <p:extLst>
      <p:ext uri="{BB962C8B-B14F-4D97-AF65-F5344CB8AC3E}">
        <p14:creationId xmlns:p14="http://schemas.microsoft.com/office/powerpoint/2010/main" val="25676552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ar-AE" dirty="0"/>
              <a:t>التواصل العدواني</a:t>
            </a:r>
            <a:endParaRPr lang="en-US" dirty="0"/>
          </a:p>
        </p:txBody>
      </p:sp>
      <p:sp>
        <p:nvSpPr>
          <p:cNvPr id="12" name="TextBox 11"/>
          <p:cNvSpPr txBox="1"/>
          <p:nvPr/>
        </p:nvSpPr>
        <p:spPr>
          <a:xfrm>
            <a:off x="937756" y="2239148"/>
            <a:ext cx="7058860" cy="3001334"/>
          </a:xfrm>
          <a:prstGeom prst="rect">
            <a:avLst/>
          </a:prstGeom>
          <a:noFill/>
        </p:spPr>
        <p:txBody>
          <a:bodyPr wrap="square" rtlCol="0">
            <a:spAutoFit/>
          </a:bodyPr>
          <a:lstStyle/>
          <a:p>
            <a:pPr>
              <a:lnSpc>
                <a:spcPct val="150000"/>
              </a:lnSpc>
            </a:pPr>
            <a:r>
              <a:rPr lang="ar-AE" sz="1600" dirty="0"/>
              <a:t>يقطع و "يتحدث عن الآخرين"</a:t>
            </a:r>
            <a:br>
              <a:rPr lang="ar-AE" sz="1600" dirty="0"/>
            </a:br>
            <a:r>
              <a:rPr lang="ar-AE" sz="1600" dirty="0"/>
              <a:t>يضيء ويحدق في الآخرين</a:t>
            </a:r>
            <a:br>
              <a:rPr lang="ar-AE" sz="1600" dirty="0"/>
            </a:br>
            <a:r>
              <a:rPr lang="ar-AE" sz="1600" dirty="0"/>
              <a:t>يخيف الآخرين بالتعبيرات</a:t>
            </a:r>
            <a:br>
              <a:rPr lang="ar-AE" sz="1600" dirty="0"/>
            </a:br>
            <a:r>
              <a:rPr lang="ar-AE" sz="1600" dirty="0"/>
              <a:t>يهيمن وضوابط المجموعات</a:t>
            </a:r>
            <a:br>
              <a:rPr lang="ar-AE" sz="1600" dirty="0"/>
            </a:br>
            <a:r>
              <a:rPr lang="ar-AE" sz="1600" dirty="0"/>
              <a:t>تعتبر فقط مشاعرهم الخاصة</a:t>
            </a:r>
            <a:br>
              <a:rPr lang="ar-AE" sz="1600" dirty="0"/>
            </a:br>
            <a:r>
              <a:rPr lang="ar-AE" sz="1600" dirty="0"/>
              <a:t>قيم الذات أكثر من غيرها</a:t>
            </a:r>
            <a:br>
              <a:rPr lang="ar-AE" sz="1600" dirty="0"/>
            </a:br>
            <a:r>
              <a:rPr lang="ar-AE" sz="1600" dirty="0"/>
              <a:t>يصل إلى الأهداف بغض النظر عن التأثير على الآخرين</a:t>
            </a:r>
            <a:br>
              <a:rPr lang="ar-AE" sz="1600" dirty="0"/>
            </a:br>
            <a:r>
              <a:rPr lang="ar-AE" sz="1600" dirty="0"/>
              <a:t>أنا بخير؛ أنت لست.</a:t>
            </a:r>
            <a:endParaRPr lang="en-IE" sz="1600" dirty="0">
              <a:solidFill>
                <a:srgbClr val="336600"/>
              </a:solidFill>
            </a:endParaRPr>
          </a:p>
        </p:txBody>
      </p:sp>
      <p:pic>
        <p:nvPicPr>
          <p:cNvPr id="13" name="Picture 1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0775" y="2239148"/>
            <a:ext cx="1870772" cy="2684151"/>
          </a:xfrm>
          <a:prstGeom prst="rect">
            <a:avLst/>
          </a:prstGeom>
        </p:spPr>
      </p:pic>
    </p:spTree>
    <p:extLst>
      <p:ext uri="{BB962C8B-B14F-4D97-AF65-F5344CB8AC3E}">
        <p14:creationId xmlns:p14="http://schemas.microsoft.com/office/powerpoint/2010/main" val="10393163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3" name="Title 2"/>
          <p:cNvSpPr>
            <a:spLocks noGrp="1"/>
          </p:cNvSpPr>
          <p:nvPr>
            <p:ph type="title"/>
          </p:nvPr>
        </p:nvSpPr>
        <p:spPr>
          <a:xfrm>
            <a:off x="691200" y="0"/>
            <a:ext cx="7761600" cy="1418547"/>
          </a:xfrm>
        </p:spPr>
        <p:txBody>
          <a:bodyPr/>
          <a:lstStyle/>
          <a:p>
            <a:r>
              <a:rPr lang="ar-AE" dirty="0"/>
              <a:t>5 أشياء العظمى التواصل تفعل</a:t>
            </a:r>
            <a:endParaRPr lang="en-US" dirty="0"/>
          </a:p>
        </p:txBody>
      </p:sp>
      <p:sp>
        <p:nvSpPr>
          <p:cNvPr id="8" name="Text Box 2"/>
          <p:cNvSpPr txBox="1">
            <a:spLocks noChangeArrowheads="1"/>
          </p:cNvSpPr>
          <p:nvPr/>
        </p:nvSpPr>
        <p:spPr bwMode="auto">
          <a:xfrm>
            <a:off x="944880" y="2108279"/>
            <a:ext cx="6916620" cy="28448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lvl="0">
              <a:lnSpc>
                <a:spcPct val="115000"/>
              </a:lnSpc>
            </a:pPr>
            <a:r>
              <a:rPr lang="ar-AE" sz="2800" dirty="0"/>
              <a:t>يتحدثون بوضوح وتأثير √</a:t>
            </a:r>
            <a:br>
              <a:rPr lang="ar-AE" sz="2800" dirty="0"/>
            </a:br>
            <a:r>
              <a:rPr lang="ar-AE" sz="2800" dirty="0"/>
              <a:t>إنهم يؤيدون رؤية مشتركة √</a:t>
            </a:r>
            <a:br>
              <a:rPr lang="ar-AE" sz="2800" dirty="0"/>
            </a:br>
            <a:r>
              <a:rPr lang="ar-AE" sz="2800" dirty="0"/>
              <a:t>يستمعون √</a:t>
            </a:r>
            <a:br>
              <a:rPr lang="ar-AE" sz="2800" dirty="0"/>
            </a:br>
            <a:r>
              <a:rPr lang="ar-AE" sz="2800" dirty="0"/>
              <a:t>إنهم يستخدمون لغة الجسد </a:t>
            </a:r>
            <a:r>
              <a:rPr lang="ar-AE" sz="2800" dirty="0" smtClean="0"/>
              <a:t>بفعالية</a:t>
            </a:r>
            <a:r>
              <a:rPr lang="ar-AE" sz="2800" dirty="0"/>
              <a:t> √</a:t>
            </a:r>
            <a:br>
              <a:rPr lang="ar-AE" sz="2800" dirty="0"/>
            </a:br>
            <a:r>
              <a:rPr lang="ar-AE" sz="2800" dirty="0"/>
              <a:t>إنهم مدركون ثقافياً </a:t>
            </a:r>
            <a:r>
              <a:rPr lang="ar-AE" sz="2800" dirty="0" smtClean="0"/>
              <a:t>وسياسياً</a:t>
            </a:r>
            <a:r>
              <a:rPr lang="ar-AE" sz="2800" dirty="0"/>
              <a:t> √</a:t>
            </a:r>
            <a:endParaRPr lang="en-IE" sz="2800" b="1" dirty="0">
              <a:solidFill>
                <a:schemeClr val="accent5">
                  <a:lumMod val="50000"/>
                </a:schemeClr>
              </a:solidFill>
              <a:effectLst/>
              <a:latin typeface="Calibri"/>
              <a:ea typeface="Calibri"/>
              <a:cs typeface="Times New Roman"/>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ar-AE" dirty="0"/>
              <a:t>التواصل بين الثقافات</a:t>
            </a:r>
            <a:endParaRPr lang="en-US" dirty="0"/>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5867" y="1804578"/>
            <a:ext cx="7373379" cy="2429214"/>
          </a:xfrm>
          <a:prstGeom prst="rect">
            <a:avLst/>
          </a:prstGeom>
        </p:spPr>
      </p:pic>
      <p:sp>
        <p:nvSpPr>
          <p:cNvPr id="8" name="TextBox 7"/>
          <p:cNvSpPr txBox="1"/>
          <p:nvPr/>
        </p:nvSpPr>
        <p:spPr>
          <a:xfrm>
            <a:off x="270233" y="4289403"/>
            <a:ext cx="8873767" cy="830997"/>
          </a:xfrm>
          <a:prstGeom prst="rect">
            <a:avLst/>
          </a:prstGeom>
          <a:noFill/>
        </p:spPr>
        <p:txBody>
          <a:bodyPr wrap="square" rtlCol="0">
            <a:spAutoFit/>
          </a:bodyPr>
          <a:lstStyle/>
          <a:p>
            <a:r>
              <a:rPr lang="ar-AE" sz="2400" dirty="0"/>
              <a:t>لغة مختلفة ليست مجرد قاموس للكلمات والأصوات وبناء الجملة. إنها طريقة مختلفة لتفسير الواقع ، يتم تنقيحها بواسطة الأجيال التي طورت اللغة. فيديريكو فيليني</a:t>
            </a:r>
            <a:endParaRPr lang="en-IE" sz="2400" dirty="0">
              <a:latin typeface="Brush Script MT" panose="03060802040406070304" pitchFamily="66" charset="0"/>
            </a:endParaRPr>
          </a:p>
        </p:txBody>
      </p:sp>
    </p:spTree>
    <p:extLst>
      <p:ext uri="{BB962C8B-B14F-4D97-AF65-F5344CB8AC3E}">
        <p14:creationId xmlns:p14="http://schemas.microsoft.com/office/powerpoint/2010/main" val="4115909815"/>
      </p:ext>
    </p:extLst>
  </p:cSld>
  <p:clrMapOvr>
    <a:masterClrMapping/>
  </p:clrMapOvr>
  <p:timing>
    <p:tnLst>
      <p:par>
        <p:cTn id="1" dur="indefinite" restart="never" nodeType="tmRoot"/>
      </p:par>
    </p:tnLst>
  </p:timing>
</p:sld>
</file>

<file path=ppt/theme/theme1.xml><?xml version="1.0" encoding="utf-8"?>
<a:theme xmlns:a="http://schemas.openxmlformats.org/drawingml/2006/main" name="EngagePowerpoint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EngagePowerpoint Template</Template>
  <TotalTime>86</TotalTime>
  <Words>1442</Words>
  <Application>Microsoft Office PowerPoint</Application>
  <PresentationFormat>On-screen Show (4:3)</PresentationFormat>
  <Paragraphs>75</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Montserrat</vt:lpstr>
      <vt:lpstr>Brush Script MT</vt:lpstr>
      <vt:lpstr>Calibri</vt:lpstr>
      <vt:lpstr>Times New Roman</vt:lpstr>
      <vt:lpstr>EngagePowerpoint Template</vt:lpstr>
      <vt:lpstr> التواصل الفعال</vt:lpstr>
      <vt:lpstr>نموذج الاتصال الفعال</vt:lpstr>
      <vt:lpstr>كيف نتواصل</vt:lpstr>
      <vt:lpstr>أساليب التواصل</vt:lpstr>
      <vt:lpstr>التواصل السلبي</vt:lpstr>
      <vt:lpstr>التواصل الحازم</vt:lpstr>
      <vt:lpstr>التواصل العدواني</vt:lpstr>
      <vt:lpstr>5 أشياء العظمى التواصل تفعل</vt:lpstr>
      <vt:lpstr>التواصل بين الثقافات</vt:lpstr>
      <vt:lpstr>أنماط التواصل بين الثقافات</vt:lpstr>
      <vt:lpstr>الثقافات المنخفضة والعالية السياق</vt:lpstr>
      <vt:lpstr>نصائح للتواصل الفعال بين الثقافات</vt:lpstr>
      <vt:lpstr>ورقة عمل واتصالات التواصل الفعال</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Philip Land</dc:creator>
  <cp:lastModifiedBy>Elena Xeni</cp:lastModifiedBy>
  <cp:revision>93</cp:revision>
  <dcterms:created xsi:type="dcterms:W3CDTF">2017-10-27T16:23:16Z</dcterms:created>
  <dcterms:modified xsi:type="dcterms:W3CDTF">2019-11-10T08:38:28Z</dcterms:modified>
</cp:coreProperties>
</file>