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16"/>
  </p:notesMasterIdLst>
  <p:sldIdLst>
    <p:sldId id="256" r:id="rId2"/>
    <p:sldId id="264" r:id="rId3"/>
    <p:sldId id="260" r:id="rId4"/>
    <p:sldId id="289" r:id="rId5"/>
    <p:sldId id="290" r:id="rId6"/>
    <p:sldId id="291" r:id="rId7"/>
    <p:sldId id="292" r:id="rId8"/>
    <p:sldId id="262" r:id="rId9"/>
    <p:sldId id="295" r:id="rId10"/>
    <p:sldId id="293" r:id="rId11"/>
    <p:sldId id="296" r:id="rId12"/>
    <p:sldId id="297" r:id="rId13"/>
    <p:sldId id="298" r:id="rId14"/>
    <p:sldId id="274" r:id="rId1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Brush Script MT" panose="03060802040406070304" pitchFamily="66" charset="0"/>
      <p: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69900"/>
    <a:srgbClr val="336600"/>
    <a:srgbClr val="608643"/>
    <a:srgbClr val="99CC0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257817E-EC5C-4880-A810-ED7F254FEA46}">
  <a:tblStyle styleId="{7257817E-EC5C-4880-A810-ED7F254FEA4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Designformatvorlage 2 - Akz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Helle Formatvorlage 3 - Akz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12535" autoAdjust="0"/>
    <p:restoredTop sz="84198" autoAdjust="0"/>
  </p:normalViewPr>
  <p:slideViewPr>
    <p:cSldViewPr snapToGrid="0" snapToObjects="1">
      <p:cViewPr varScale="1">
        <p:scale>
          <a:sx n="77" d="100"/>
          <a:sy n="77" d="100"/>
        </p:scale>
        <p:origin x="235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0BCFC9-E907-44BB-B040-84A91425361E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C15360ED-53DB-4DC6-8F52-AA7DFE1A55E4}">
      <dgm:prSet phldrT="[Text]" custT="1"/>
      <dgm:spPr>
        <a:solidFill>
          <a:srgbClr val="800080"/>
        </a:solidFill>
      </dgm:spPr>
      <dgm:t>
        <a:bodyPr/>
        <a:lstStyle/>
        <a:p>
          <a:r>
            <a:rPr lang="en-IE" sz="1050" dirty="0" smtClean="0"/>
            <a:t>Speak clearly &amp; slowly</a:t>
          </a:r>
          <a:endParaRPr lang="en-IE" sz="1050" dirty="0"/>
        </a:p>
      </dgm:t>
    </dgm:pt>
    <dgm:pt modelId="{0B0A665E-AB39-45BF-97A4-06EFC6888B1F}" type="parTrans" cxnId="{7B41FAB3-30DB-4F43-825A-B75E712740BA}">
      <dgm:prSet/>
      <dgm:spPr/>
      <dgm:t>
        <a:bodyPr/>
        <a:lstStyle/>
        <a:p>
          <a:endParaRPr lang="en-IE"/>
        </a:p>
      </dgm:t>
    </dgm:pt>
    <dgm:pt modelId="{71CA1A92-023F-4B15-B63E-0E44AA50F87B}" type="sibTrans" cxnId="{7B41FAB3-30DB-4F43-825A-B75E712740BA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endParaRPr lang="en-IE"/>
        </a:p>
      </dgm:t>
    </dgm:pt>
    <dgm:pt modelId="{BC7C42E3-B794-4061-B9B6-C39411124B85}">
      <dgm:prSet phldrT="[Text]" custT="1"/>
      <dgm:spPr>
        <a:solidFill>
          <a:srgbClr val="FF5050"/>
        </a:solidFill>
      </dgm:spPr>
      <dgm:t>
        <a:bodyPr/>
        <a:lstStyle/>
        <a:p>
          <a:r>
            <a:rPr lang="en-IE" sz="1050" dirty="0" smtClean="0"/>
            <a:t>Allow time for a response</a:t>
          </a:r>
          <a:endParaRPr lang="en-IE" sz="1050" dirty="0"/>
        </a:p>
      </dgm:t>
    </dgm:pt>
    <dgm:pt modelId="{AA48067B-AADE-4F58-BF26-0A92FBF6F0C0}" type="parTrans" cxnId="{59518D6C-67D5-4D6B-9595-7EA1F55E3BBF}">
      <dgm:prSet/>
      <dgm:spPr/>
      <dgm:t>
        <a:bodyPr/>
        <a:lstStyle/>
        <a:p>
          <a:endParaRPr lang="en-IE"/>
        </a:p>
      </dgm:t>
    </dgm:pt>
    <dgm:pt modelId="{9DF03E68-7CB7-4D80-91A4-38D0B0C16510}" type="sibTrans" cxnId="{59518D6C-67D5-4D6B-9595-7EA1F55E3BBF}">
      <dgm:prSet/>
      <dgm:spPr/>
      <dgm:t>
        <a:bodyPr/>
        <a:lstStyle/>
        <a:p>
          <a:endParaRPr lang="en-IE"/>
        </a:p>
      </dgm:t>
    </dgm:pt>
    <dgm:pt modelId="{17FD8897-4243-4915-959A-9A670F0FBB8C}">
      <dgm:prSet phldrT="[Text]" custT="1"/>
      <dgm:spPr>
        <a:solidFill>
          <a:srgbClr val="800080"/>
        </a:solidFill>
      </dgm:spPr>
      <dgm:t>
        <a:bodyPr/>
        <a:lstStyle/>
        <a:p>
          <a:r>
            <a:rPr lang="en-IE" sz="1050" dirty="0" smtClean="0"/>
            <a:t>Avoid jargon or metaphors</a:t>
          </a:r>
          <a:endParaRPr lang="en-IE" sz="1050" dirty="0"/>
        </a:p>
      </dgm:t>
    </dgm:pt>
    <dgm:pt modelId="{C0691825-D31D-4EAE-87A8-DDC2E6EF622D}" type="parTrans" cxnId="{9C0E9566-E5DA-4A56-ADE5-742D28F447B0}">
      <dgm:prSet/>
      <dgm:spPr/>
      <dgm:t>
        <a:bodyPr/>
        <a:lstStyle/>
        <a:p>
          <a:endParaRPr lang="en-IE"/>
        </a:p>
      </dgm:t>
    </dgm:pt>
    <dgm:pt modelId="{361623DA-4442-415C-BC77-2DF7703E2C3C}" type="sibTrans" cxnId="{9C0E9566-E5DA-4A56-ADE5-742D28F447B0}">
      <dgm:prSet/>
      <dgm:spPr/>
      <dgm:t>
        <a:bodyPr/>
        <a:lstStyle/>
        <a:p>
          <a:endParaRPr lang="en-IE"/>
        </a:p>
      </dgm:t>
    </dgm:pt>
    <dgm:pt modelId="{5ACF9A62-1F63-42C0-85D2-B451D883BD30}">
      <dgm:prSet phldrT="[Text]" custT="1"/>
      <dgm:spPr>
        <a:solidFill>
          <a:srgbClr val="FF5050"/>
        </a:solidFill>
      </dgm:spPr>
      <dgm:t>
        <a:bodyPr/>
        <a:lstStyle/>
        <a:p>
          <a:r>
            <a:rPr lang="en-IE" sz="1050" dirty="0" smtClean="0"/>
            <a:t>Check meanings</a:t>
          </a:r>
          <a:endParaRPr lang="en-IE" sz="1050" dirty="0"/>
        </a:p>
      </dgm:t>
    </dgm:pt>
    <dgm:pt modelId="{8DCEAAFC-C610-475B-8848-53E386DC6895}" type="parTrans" cxnId="{83A3E550-A9E9-4633-AFFE-26E32C881E54}">
      <dgm:prSet/>
      <dgm:spPr/>
      <dgm:t>
        <a:bodyPr/>
        <a:lstStyle/>
        <a:p>
          <a:endParaRPr lang="en-IE"/>
        </a:p>
      </dgm:t>
    </dgm:pt>
    <dgm:pt modelId="{C48C52D7-3E68-4793-AC21-4F0AD1C25631}" type="sibTrans" cxnId="{83A3E550-A9E9-4633-AFFE-26E32C881E54}">
      <dgm:prSet/>
      <dgm:spPr/>
      <dgm:t>
        <a:bodyPr/>
        <a:lstStyle/>
        <a:p>
          <a:endParaRPr lang="en-IE"/>
        </a:p>
      </dgm:t>
    </dgm:pt>
    <dgm:pt modelId="{A4F2E41C-4730-4693-8C9B-527004D7B752}">
      <dgm:prSet custT="1"/>
      <dgm:spPr>
        <a:solidFill>
          <a:srgbClr val="800080"/>
        </a:solidFill>
      </dgm:spPr>
      <dgm:t>
        <a:bodyPr/>
        <a:lstStyle/>
        <a:p>
          <a:r>
            <a:rPr lang="en-IE" sz="1050" dirty="0" smtClean="0"/>
            <a:t>Be supportive</a:t>
          </a:r>
          <a:endParaRPr lang="en-IE" sz="1050" dirty="0"/>
        </a:p>
      </dgm:t>
    </dgm:pt>
    <dgm:pt modelId="{BB66D030-0777-46D3-B758-5F49BF45CDA4}" type="parTrans" cxnId="{AB78F03B-9ABC-4494-913A-C0BBBEC8A4D8}">
      <dgm:prSet/>
      <dgm:spPr/>
      <dgm:t>
        <a:bodyPr/>
        <a:lstStyle/>
        <a:p>
          <a:endParaRPr lang="en-IE"/>
        </a:p>
      </dgm:t>
    </dgm:pt>
    <dgm:pt modelId="{7A9C0F5E-0FF5-4E51-BD8F-1C38271F702D}" type="sibTrans" cxnId="{AB78F03B-9ABC-4494-913A-C0BBBEC8A4D8}">
      <dgm:prSet/>
      <dgm:spPr/>
      <dgm:t>
        <a:bodyPr/>
        <a:lstStyle/>
        <a:p>
          <a:endParaRPr lang="en-IE"/>
        </a:p>
      </dgm:t>
    </dgm:pt>
    <dgm:pt modelId="{6F9AC746-9079-42B5-A4E4-9496353E07BD}">
      <dgm:prSet custT="1"/>
      <dgm:spPr>
        <a:solidFill>
          <a:srgbClr val="FF5050"/>
        </a:solidFill>
      </dgm:spPr>
      <dgm:t>
        <a:bodyPr/>
        <a:lstStyle/>
        <a:p>
          <a:r>
            <a:rPr lang="en-IE" sz="1050" dirty="0" smtClean="0"/>
            <a:t>Avoid making assumptions</a:t>
          </a:r>
          <a:endParaRPr lang="en-IE" sz="1050" dirty="0"/>
        </a:p>
      </dgm:t>
    </dgm:pt>
    <dgm:pt modelId="{23D2C87B-B79A-45C0-A9EE-646333CABE74}" type="parTrans" cxnId="{5C3FA539-137A-4686-A1B5-F38258013D50}">
      <dgm:prSet/>
      <dgm:spPr/>
      <dgm:t>
        <a:bodyPr/>
        <a:lstStyle/>
        <a:p>
          <a:endParaRPr lang="en-IE"/>
        </a:p>
      </dgm:t>
    </dgm:pt>
    <dgm:pt modelId="{58BA72EA-DA7F-43DE-8D6D-BC561D87385E}" type="sibTrans" cxnId="{5C3FA539-137A-4686-A1B5-F38258013D50}">
      <dgm:prSet/>
      <dgm:spPr/>
      <dgm:t>
        <a:bodyPr/>
        <a:lstStyle/>
        <a:p>
          <a:endParaRPr lang="en-IE"/>
        </a:p>
      </dgm:t>
    </dgm:pt>
    <dgm:pt modelId="{8FEBAE33-C6B3-430B-AE44-ACAB16430B07}">
      <dgm:prSet custT="1"/>
      <dgm:spPr>
        <a:solidFill>
          <a:srgbClr val="FF5050"/>
        </a:solidFill>
      </dgm:spPr>
      <dgm:t>
        <a:bodyPr/>
        <a:lstStyle/>
        <a:p>
          <a:r>
            <a:rPr lang="en-IE" sz="1050" dirty="0" smtClean="0"/>
            <a:t>Show respect for others</a:t>
          </a:r>
        </a:p>
      </dgm:t>
    </dgm:pt>
    <dgm:pt modelId="{43523B77-7254-4CC5-BC85-851AB17AC623}" type="parTrans" cxnId="{7BC78200-C718-4FBD-8D37-3E7AC191EE0C}">
      <dgm:prSet/>
      <dgm:spPr/>
      <dgm:t>
        <a:bodyPr/>
        <a:lstStyle/>
        <a:p>
          <a:endParaRPr lang="en-IE"/>
        </a:p>
      </dgm:t>
    </dgm:pt>
    <dgm:pt modelId="{77AFDB2C-D9B3-4855-9F4B-703ED15A54DC}" type="sibTrans" cxnId="{7BC78200-C718-4FBD-8D37-3E7AC191EE0C}">
      <dgm:prSet/>
      <dgm:spPr/>
      <dgm:t>
        <a:bodyPr/>
        <a:lstStyle/>
        <a:p>
          <a:endParaRPr lang="en-IE"/>
        </a:p>
      </dgm:t>
    </dgm:pt>
    <dgm:pt modelId="{517E943A-833C-43F6-9854-0A98767528F8}">
      <dgm:prSet custT="1"/>
      <dgm:spPr>
        <a:solidFill>
          <a:srgbClr val="800080"/>
        </a:solidFill>
      </dgm:spPr>
      <dgm:t>
        <a:bodyPr/>
        <a:lstStyle/>
        <a:p>
          <a:r>
            <a:rPr lang="en-IE" sz="1050" dirty="0" smtClean="0"/>
            <a:t>Ask questions</a:t>
          </a:r>
        </a:p>
      </dgm:t>
    </dgm:pt>
    <dgm:pt modelId="{154773C4-80E6-43E6-96EB-7B1DE77F45E7}" type="parTrans" cxnId="{3AACD67B-CDC2-461B-94A7-18DDB4DA7480}">
      <dgm:prSet/>
      <dgm:spPr/>
      <dgm:t>
        <a:bodyPr/>
        <a:lstStyle/>
        <a:p>
          <a:endParaRPr lang="en-IE"/>
        </a:p>
      </dgm:t>
    </dgm:pt>
    <dgm:pt modelId="{A5055F9E-00A7-497C-B135-A20672C7B4D4}" type="sibTrans" cxnId="{3AACD67B-CDC2-461B-94A7-18DDB4DA7480}">
      <dgm:prSet/>
      <dgm:spPr/>
      <dgm:t>
        <a:bodyPr/>
        <a:lstStyle/>
        <a:p>
          <a:endParaRPr lang="en-IE"/>
        </a:p>
      </dgm:t>
    </dgm:pt>
    <dgm:pt modelId="{D6BAEA31-B4ED-4409-8993-524BEEC97A7C}" type="pres">
      <dgm:prSet presAssocID="{0F0BCFC9-E907-44BB-B040-84A91425361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4BC7E207-EDDC-4C6D-B720-01EA62612E50}" type="pres">
      <dgm:prSet presAssocID="{0F0BCFC9-E907-44BB-B040-84A91425361E}" presName="cycle" presStyleCnt="0"/>
      <dgm:spPr/>
    </dgm:pt>
    <dgm:pt modelId="{0448DDB1-26E6-4C44-9752-597BFCD51197}" type="pres">
      <dgm:prSet presAssocID="{C15360ED-53DB-4DC6-8F52-AA7DFE1A55E4}" presName="nodeFirst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CAFD1F5A-52D5-4574-9868-F570C292AEA5}" type="pres">
      <dgm:prSet presAssocID="{71CA1A92-023F-4B15-B63E-0E44AA50F87B}" presName="sibTransFirstNode" presStyleLbl="bgShp" presStyleIdx="0" presStyleCnt="1" custScaleX="183581"/>
      <dgm:spPr/>
      <dgm:t>
        <a:bodyPr/>
        <a:lstStyle/>
        <a:p>
          <a:endParaRPr lang="en-IE"/>
        </a:p>
      </dgm:t>
    </dgm:pt>
    <dgm:pt modelId="{A1D4A8F3-24C9-41B9-A3D7-CEC950D9BE5B}" type="pres">
      <dgm:prSet presAssocID="{8FEBAE33-C6B3-430B-AE44-ACAB16430B07}" presName="nodeFollowingNodes" presStyleLbl="node1" presStyleIdx="1" presStyleCnt="8" custRadScaleRad="149190" custRadScaleInc="40995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BA857C57-5647-4530-94B6-FB7687891041}" type="pres">
      <dgm:prSet presAssocID="{517E943A-833C-43F6-9854-0A98767528F8}" presName="nodeFollowingNodes" presStyleLbl="node1" presStyleIdx="2" presStyleCnt="8" custRadScaleRad="100116" custRadScaleInc="22838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BF8DBFAF-0C74-4021-B690-0AC181F4F0FD}" type="pres">
      <dgm:prSet presAssocID="{BC7C42E3-B794-4061-B9B6-C39411124B85}" presName="nodeFollowingNodes" presStyleLbl="node1" presStyleIdx="3" presStyleCnt="8" custRadScaleRad="152833" custRadScaleInc="-4626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4A32212A-AB94-4DFF-B6DA-3B1FF91B7E7A}" type="pres">
      <dgm:prSet presAssocID="{17FD8897-4243-4915-959A-9A670F0FBB8C}" presName="nodeFollowingNodes" presStyleLbl="node1" presStyleIdx="4" presStyleCnt="8" custRadScaleRad="193904" custRadScaleInc="-228590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34BA8645-E78D-4418-A006-D1223A95A373}" type="pres">
      <dgm:prSet presAssocID="{5ACF9A62-1F63-42C0-85D2-B451D883BD30}" presName="nodeFollowingNodes" presStyleLbl="node1" presStyleIdx="5" presStyleCnt="8" custRadScaleRad="151380" custRadScaleInc="44828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A903A466-5E91-4F09-8C1F-A71BD0478CEA}" type="pres">
      <dgm:prSet presAssocID="{A4F2E41C-4730-4693-8C9B-527004D7B752}" presName="nodeFollowingNodes" presStyleLbl="node1" presStyleIdx="6" presStyleCnt="8" custScaleX="98058" custRadScaleRad="200237" custRadScaleInc="5191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3FF52DC5-82F7-4315-969F-31965C00AFB7}" type="pres">
      <dgm:prSet presAssocID="{6F9AC746-9079-42B5-A4E4-9496353E07BD}" presName="nodeFollowingNodes" presStyleLbl="node1" presStyleIdx="7" presStyleCnt="8" custScaleX="97726" custRadScaleRad="153064" custRadScaleInc="-43140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83A3E550-A9E9-4633-AFFE-26E32C881E54}" srcId="{0F0BCFC9-E907-44BB-B040-84A91425361E}" destId="{5ACF9A62-1F63-42C0-85D2-B451D883BD30}" srcOrd="5" destOrd="0" parTransId="{8DCEAAFC-C610-475B-8848-53E386DC6895}" sibTransId="{C48C52D7-3E68-4793-AC21-4F0AD1C25631}"/>
    <dgm:cxn modelId="{DB85E731-3530-1740-83DA-6BC12E771FD1}" type="presOf" srcId="{6F9AC746-9079-42B5-A4E4-9496353E07BD}" destId="{3FF52DC5-82F7-4315-969F-31965C00AFB7}" srcOrd="0" destOrd="0" presId="urn:microsoft.com/office/officeart/2005/8/layout/cycle3"/>
    <dgm:cxn modelId="{A9A427B0-4AC7-7846-9460-2D5B900EA4E7}" type="presOf" srcId="{0F0BCFC9-E907-44BB-B040-84A91425361E}" destId="{D6BAEA31-B4ED-4409-8993-524BEEC97A7C}" srcOrd="0" destOrd="0" presId="urn:microsoft.com/office/officeart/2005/8/layout/cycle3"/>
    <dgm:cxn modelId="{3AACD67B-CDC2-461B-94A7-18DDB4DA7480}" srcId="{0F0BCFC9-E907-44BB-B040-84A91425361E}" destId="{517E943A-833C-43F6-9854-0A98767528F8}" srcOrd="2" destOrd="0" parTransId="{154773C4-80E6-43E6-96EB-7B1DE77F45E7}" sibTransId="{A5055F9E-00A7-497C-B135-A20672C7B4D4}"/>
    <dgm:cxn modelId="{E93FA2B3-19D8-1443-AAA3-3E0C7A74C575}" type="presOf" srcId="{5ACF9A62-1F63-42C0-85D2-B451D883BD30}" destId="{34BA8645-E78D-4418-A006-D1223A95A373}" srcOrd="0" destOrd="0" presId="urn:microsoft.com/office/officeart/2005/8/layout/cycle3"/>
    <dgm:cxn modelId="{967B067F-D363-5242-A28D-44EE677A92F6}" type="presOf" srcId="{71CA1A92-023F-4B15-B63E-0E44AA50F87B}" destId="{CAFD1F5A-52D5-4574-9868-F570C292AEA5}" srcOrd="0" destOrd="0" presId="urn:microsoft.com/office/officeart/2005/8/layout/cycle3"/>
    <dgm:cxn modelId="{3E015CD8-6536-1149-A8D6-7F74BE025844}" type="presOf" srcId="{BC7C42E3-B794-4061-B9B6-C39411124B85}" destId="{BF8DBFAF-0C74-4021-B690-0AC181F4F0FD}" srcOrd="0" destOrd="0" presId="urn:microsoft.com/office/officeart/2005/8/layout/cycle3"/>
    <dgm:cxn modelId="{6C3CC730-A2B5-F042-A657-5178A89E93C8}" type="presOf" srcId="{17FD8897-4243-4915-959A-9A670F0FBB8C}" destId="{4A32212A-AB94-4DFF-B6DA-3B1FF91B7E7A}" srcOrd="0" destOrd="0" presId="urn:microsoft.com/office/officeart/2005/8/layout/cycle3"/>
    <dgm:cxn modelId="{6D1910AF-6E9D-5844-8C7F-3C241D90F521}" type="presOf" srcId="{C15360ED-53DB-4DC6-8F52-AA7DFE1A55E4}" destId="{0448DDB1-26E6-4C44-9752-597BFCD51197}" srcOrd="0" destOrd="0" presId="urn:microsoft.com/office/officeart/2005/8/layout/cycle3"/>
    <dgm:cxn modelId="{5C3FA539-137A-4686-A1B5-F38258013D50}" srcId="{0F0BCFC9-E907-44BB-B040-84A91425361E}" destId="{6F9AC746-9079-42B5-A4E4-9496353E07BD}" srcOrd="7" destOrd="0" parTransId="{23D2C87B-B79A-45C0-A9EE-646333CABE74}" sibTransId="{58BA72EA-DA7F-43DE-8D6D-BC561D87385E}"/>
    <dgm:cxn modelId="{AB78F03B-9ABC-4494-913A-C0BBBEC8A4D8}" srcId="{0F0BCFC9-E907-44BB-B040-84A91425361E}" destId="{A4F2E41C-4730-4693-8C9B-527004D7B752}" srcOrd="6" destOrd="0" parTransId="{BB66D030-0777-46D3-B758-5F49BF45CDA4}" sibTransId="{7A9C0F5E-0FF5-4E51-BD8F-1C38271F702D}"/>
    <dgm:cxn modelId="{54F60AF9-DA11-434B-902A-0B071FF7F871}" type="presOf" srcId="{8FEBAE33-C6B3-430B-AE44-ACAB16430B07}" destId="{A1D4A8F3-24C9-41B9-A3D7-CEC950D9BE5B}" srcOrd="0" destOrd="0" presId="urn:microsoft.com/office/officeart/2005/8/layout/cycle3"/>
    <dgm:cxn modelId="{7BC78200-C718-4FBD-8D37-3E7AC191EE0C}" srcId="{0F0BCFC9-E907-44BB-B040-84A91425361E}" destId="{8FEBAE33-C6B3-430B-AE44-ACAB16430B07}" srcOrd="1" destOrd="0" parTransId="{43523B77-7254-4CC5-BC85-851AB17AC623}" sibTransId="{77AFDB2C-D9B3-4855-9F4B-703ED15A54DC}"/>
    <dgm:cxn modelId="{8932D1B3-C9BD-694B-956D-45CEE9D080B2}" type="presOf" srcId="{517E943A-833C-43F6-9854-0A98767528F8}" destId="{BA857C57-5647-4530-94B6-FB7687891041}" srcOrd="0" destOrd="0" presId="urn:microsoft.com/office/officeart/2005/8/layout/cycle3"/>
    <dgm:cxn modelId="{7B41FAB3-30DB-4F43-825A-B75E712740BA}" srcId="{0F0BCFC9-E907-44BB-B040-84A91425361E}" destId="{C15360ED-53DB-4DC6-8F52-AA7DFE1A55E4}" srcOrd="0" destOrd="0" parTransId="{0B0A665E-AB39-45BF-97A4-06EFC6888B1F}" sibTransId="{71CA1A92-023F-4B15-B63E-0E44AA50F87B}"/>
    <dgm:cxn modelId="{9C0E9566-E5DA-4A56-ADE5-742D28F447B0}" srcId="{0F0BCFC9-E907-44BB-B040-84A91425361E}" destId="{17FD8897-4243-4915-959A-9A670F0FBB8C}" srcOrd="4" destOrd="0" parTransId="{C0691825-D31D-4EAE-87A8-DDC2E6EF622D}" sibTransId="{361623DA-4442-415C-BC77-2DF7703E2C3C}"/>
    <dgm:cxn modelId="{31F76240-4CF0-0F4A-8CE0-859D09D1C010}" type="presOf" srcId="{A4F2E41C-4730-4693-8C9B-527004D7B752}" destId="{A903A466-5E91-4F09-8C1F-A71BD0478CEA}" srcOrd="0" destOrd="0" presId="urn:microsoft.com/office/officeart/2005/8/layout/cycle3"/>
    <dgm:cxn modelId="{59518D6C-67D5-4D6B-9595-7EA1F55E3BBF}" srcId="{0F0BCFC9-E907-44BB-B040-84A91425361E}" destId="{BC7C42E3-B794-4061-B9B6-C39411124B85}" srcOrd="3" destOrd="0" parTransId="{AA48067B-AADE-4F58-BF26-0A92FBF6F0C0}" sibTransId="{9DF03E68-7CB7-4D80-91A4-38D0B0C16510}"/>
    <dgm:cxn modelId="{1018363C-D1B4-2E43-9AFF-15701EB4DAED}" type="presParOf" srcId="{D6BAEA31-B4ED-4409-8993-524BEEC97A7C}" destId="{4BC7E207-EDDC-4C6D-B720-01EA62612E50}" srcOrd="0" destOrd="0" presId="urn:microsoft.com/office/officeart/2005/8/layout/cycle3"/>
    <dgm:cxn modelId="{27AACF76-CA77-2E41-A0BA-A8A8B1CEEC30}" type="presParOf" srcId="{4BC7E207-EDDC-4C6D-B720-01EA62612E50}" destId="{0448DDB1-26E6-4C44-9752-597BFCD51197}" srcOrd="0" destOrd="0" presId="urn:microsoft.com/office/officeart/2005/8/layout/cycle3"/>
    <dgm:cxn modelId="{05C49DB1-ECD6-ED46-B746-0416E19D75EC}" type="presParOf" srcId="{4BC7E207-EDDC-4C6D-B720-01EA62612E50}" destId="{CAFD1F5A-52D5-4574-9868-F570C292AEA5}" srcOrd="1" destOrd="0" presId="urn:microsoft.com/office/officeart/2005/8/layout/cycle3"/>
    <dgm:cxn modelId="{55437295-6740-8542-8A3C-A90E138062CC}" type="presParOf" srcId="{4BC7E207-EDDC-4C6D-B720-01EA62612E50}" destId="{A1D4A8F3-24C9-41B9-A3D7-CEC950D9BE5B}" srcOrd="2" destOrd="0" presId="urn:microsoft.com/office/officeart/2005/8/layout/cycle3"/>
    <dgm:cxn modelId="{A39AF31E-68F1-7546-9C0D-5E0FF2EC38AF}" type="presParOf" srcId="{4BC7E207-EDDC-4C6D-B720-01EA62612E50}" destId="{BA857C57-5647-4530-94B6-FB7687891041}" srcOrd="3" destOrd="0" presId="urn:microsoft.com/office/officeart/2005/8/layout/cycle3"/>
    <dgm:cxn modelId="{A271DFD9-4D34-5842-BCD3-B26CD162BFDF}" type="presParOf" srcId="{4BC7E207-EDDC-4C6D-B720-01EA62612E50}" destId="{BF8DBFAF-0C74-4021-B690-0AC181F4F0FD}" srcOrd="4" destOrd="0" presId="urn:microsoft.com/office/officeart/2005/8/layout/cycle3"/>
    <dgm:cxn modelId="{C757A836-645B-8146-AD8B-58C834B50D37}" type="presParOf" srcId="{4BC7E207-EDDC-4C6D-B720-01EA62612E50}" destId="{4A32212A-AB94-4DFF-B6DA-3B1FF91B7E7A}" srcOrd="5" destOrd="0" presId="urn:microsoft.com/office/officeart/2005/8/layout/cycle3"/>
    <dgm:cxn modelId="{5A3AC47B-2138-B841-B2AD-AAC604D065C5}" type="presParOf" srcId="{4BC7E207-EDDC-4C6D-B720-01EA62612E50}" destId="{34BA8645-E78D-4418-A006-D1223A95A373}" srcOrd="6" destOrd="0" presId="urn:microsoft.com/office/officeart/2005/8/layout/cycle3"/>
    <dgm:cxn modelId="{92161A02-BC28-664C-B987-FD17028DD207}" type="presParOf" srcId="{4BC7E207-EDDC-4C6D-B720-01EA62612E50}" destId="{A903A466-5E91-4F09-8C1F-A71BD0478CEA}" srcOrd="7" destOrd="0" presId="urn:microsoft.com/office/officeart/2005/8/layout/cycle3"/>
    <dgm:cxn modelId="{B9CE84A6-5172-9F42-B332-4BFA14ACA32B}" type="presParOf" srcId="{4BC7E207-EDDC-4C6D-B720-01EA62612E50}" destId="{3FF52DC5-82F7-4315-969F-31965C00AFB7}" srcOrd="8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FD1F5A-52D5-4574-9868-F570C292AEA5}">
      <dsp:nvSpPr>
        <dsp:cNvPr id="0" name=""/>
        <dsp:cNvSpPr/>
      </dsp:nvSpPr>
      <dsp:spPr>
        <a:xfrm>
          <a:off x="840400" y="-28695"/>
          <a:ext cx="6168179" cy="3359922"/>
        </a:xfrm>
        <a:prstGeom prst="circularArrow">
          <a:avLst>
            <a:gd name="adj1" fmla="val 5544"/>
            <a:gd name="adj2" fmla="val 330680"/>
            <a:gd name="adj3" fmla="val 14642325"/>
            <a:gd name="adj4" fmla="val 16878162"/>
            <a:gd name="adj5" fmla="val 5757"/>
          </a:avLst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48DDB1-26E6-4C44-9752-597BFCD51197}">
      <dsp:nvSpPr>
        <dsp:cNvPr id="0" name=""/>
        <dsp:cNvSpPr/>
      </dsp:nvSpPr>
      <dsp:spPr>
        <a:xfrm>
          <a:off x="3448699" y="1256"/>
          <a:ext cx="951581" cy="475790"/>
        </a:xfrm>
        <a:prstGeom prst="roundRect">
          <a:avLst/>
        </a:prstGeom>
        <a:solidFill>
          <a:srgbClr val="8000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050" kern="1200" dirty="0" smtClean="0"/>
            <a:t>Speak clearly &amp; slowly</a:t>
          </a:r>
          <a:endParaRPr lang="en-IE" sz="1050" kern="1200" dirty="0"/>
        </a:p>
      </dsp:txBody>
      <dsp:txXfrm>
        <a:off x="3471925" y="24482"/>
        <a:ext cx="905129" cy="429338"/>
      </dsp:txXfrm>
    </dsp:sp>
    <dsp:sp modelId="{A1D4A8F3-24C9-41B9-A3D7-CEC950D9BE5B}">
      <dsp:nvSpPr>
        <dsp:cNvPr id="0" name=""/>
        <dsp:cNvSpPr/>
      </dsp:nvSpPr>
      <dsp:spPr>
        <a:xfrm>
          <a:off x="5325438" y="410743"/>
          <a:ext cx="951581" cy="475790"/>
        </a:xfrm>
        <a:prstGeom prst="roundRect">
          <a:avLst/>
        </a:prstGeom>
        <a:solidFill>
          <a:srgbClr val="FF5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050" kern="1200" dirty="0" smtClean="0"/>
            <a:t>Show respect for others</a:t>
          </a:r>
        </a:p>
      </dsp:txBody>
      <dsp:txXfrm>
        <a:off x="5348664" y="433969"/>
        <a:ext cx="905129" cy="429338"/>
      </dsp:txXfrm>
    </dsp:sp>
    <dsp:sp modelId="{BA857C57-5647-4530-94B6-FB7687891041}">
      <dsp:nvSpPr>
        <dsp:cNvPr id="0" name=""/>
        <dsp:cNvSpPr/>
      </dsp:nvSpPr>
      <dsp:spPr>
        <a:xfrm>
          <a:off x="3414793" y="2868119"/>
          <a:ext cx="951581" cy="475790"/>
        </a:xfrm>
        <a:prstGeom prst="roundRect">
          <a:avLst/>
        </a:prstGeom>
        <a:solidFill>
          <a:srgbClr val="8000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050" kern="1200" dirty="0" smtClean="0"/>
            <a:t>Ask questions</a:t>
          </a:r>
        </a:p>
      </dsp:txBody>
      <dsp:txXfrm>
        <a:off x="3438019" y="2891345"/>
        <a:ext cx="905129" cy="429338"/>
      </dsp:txXfrm>
    </dsp:sp>
    <dsp:sp modelId="{BF8DBFAF-0C74-4021-B690-0AC181F4F0FD}">
      <dsp:nvSpPr>
        <dsp:cNvPr id="0" name=""/>
        <dsp:cNvSpPr/>
      </dsp:nvSpPr>
      <dsp:spPr>
        <a:xfrm>
          <a:off x="5408531" y="2410922"/>
          <a:ext cx="951581" cy="475790"/>
        </a:xfrm>
        <a:prstGeom prst="roundRect">
          <a:avLst/>
        </a:prstGeom>
        <a:solidFill>
          <a:srgbClr val="FF5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050" kern="1200" dirty="0" smtClean="0"/>
            <a:t>Allow time for a response</a:t>
          </a:r>
          <a:endParaRPr lang="en-IE" sz="1050" kern="1200" dirty="0"/>
        </a:p>
      </dsp:txBody>
      <dsp:txXfrm>
        <a:off x="5431757" y="2434148"/>
        <a:ext cx="905129" cy="429338"/>
      </dsp:txXfrm>
    </dsp:sp>
    <dsp:sp modelId="{4A32212A-AB94-4DFF-B6DA-3B1FF91B7E7A}">
      <dsp:nvSpPr>
        <dsp:cNvPr id="0" name=""/>
        <dsp:cNvSpPr/>
      </dsp:nvSpPr>
      <dsp:spPr>
        <a:xfrm>
          <a:off x="6226088" y="1364435"/>
          <a:ext cx="951581" cy="475790"/>
        </a:xfrm>
        <a:prstGeom prst="roundRect">
          <a:avLst/>
        </a:prstGeom>
        <a:solidFill>
          <a:srgbClr val="8000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050" kern="1200" dirty="0" smtClean="0"/>
            <a:t>Avoid jargon or metaphors</a:t>
          </a:r>
          <a:endParaRPr lang="en-IE" sz="1050" kern="1200" dirty="0"/>
        </a:p>
      </dsp:txBody>
      <dsp:txXfrm>
        <a:off x="6249314" y="1387661"/>
        <a:ext cx="905129" cy="429338"/>
      </dsp:txXfrm>
    </dsp:sp>
    <dsp:sp modelId="{34BA8645-E78D-4418-A006-D1223A95A373}">
      <dsp:nvSpPr>
        <dsp:cNvPr id="0" name=""/>
        <dsp:cNvSpPr/>
      </dsp:nvSpPr>
      <dsp:spPr>
        <a:xfrm>
          <a:off x="1517310" y="2421074"/>
          <a:ext cx="951581" cy="475790"/>
        </a:xfrm>
        <a:prstGeom prst="roundRect">
          <a:avLst/>
        </a:prstGeom>
        <a:solidFill>
          <a:srgbClr val="FF5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050" kern="1200" dirty="0" smtClean="0"/>
            <a:t>Check meanings</a:t>
          </a:r>
          <a:endParaRPr lang="en-IE" sz="1050" kern="1200" dirty="0"/>
        </a:p>
      </dsp:txBody>
      <dsp:txXfrm>
        <a:off x="1540536" y="2444300"/>
        <a:ext cx="905129" cy="429338"/>
      </dsp:txXfrm>
    </dsp:sp>
    <dsp:sp modelId="{A903A466-5E91-4F09-8C1F-A71BD0478CEA}">
      <dsp:nvSpPr>
        <dsp:cNvPr id="0" name=""/>
        <dsp:cNvSpPr/>
      </dsp:nvSpPr>
      <dsp:spPr>
        <a:xfrm>
          <a:off x="590821" y="1330109"/>
          <a:ext cx="933101" cy="475790"/>
        </a:xfrm>
        <a:prstGeom prst="roundRect">
          <a:avLst/>
        </a:prstGeom>
        <a:solidFill>
          <a:srgbClr val="8000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050" kern="1200" dirty="0" smtClean="0"/>
            <a:t>Be supportive</a:t>
          </a:r>
          <a:endParaRPr lang="en-IE" sz="1050" kern="1200" dirty="0"/>
        </a:p>
      </dsp:txBody>
      <dsp:txXfrm>
        <a:off x="614047" y="1353335"/>
        <a:ext cx="886649" cy="429338"/>
      </dsp:txXfrm>
    </dsp:sp>
    <dsp:sp modelId="{3FF52DC5-82F7-4315-969F-31965C00AFB7}">
      <dsp:nvSpPr>
        <dsp:cNvPr id="0" name=""/>
        <dsp:cNvSpPr/>
      </dsp:nvSpPr>
      <dsp:spPr>
        <a:xfrm>
          <a:off x="1518541" y="413121"/>
          <a:ext cx="929942" cy="475790"/>
        </a:xfrm>
        <a:prstGeom prst="roundRect">
          <a:avLst/>
        </a:prstGeom>
        <a:solidFill>
          <a:srgbClr val="FF5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050" kern="1200" dirty="0" smtClean="0"/>
            <a:t>Avoid making assumptions</a:t>
          </a:r>
          <a:endParaRPr lang="en-IE" sz="1050" kern="1200" dirty="0"/>
        </a:p>
      </dsp:txBody>
      <dsp:txXfrm>
        <a:off x="1541767" y="436347"/>
        <a:ext cx="883490" cy="4293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175907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881369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10364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10364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10364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10364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11285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0879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7902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1576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446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3097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7470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85416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8566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rgbClr val="D5D85A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012325" y="2960550"/>
            <a:ext cx="5445900" cy="240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r">
              <a:spcBef>
                <a:spcPts val="0"/>
              </a:spcBef>
              <a:buSzPct val="100000"/>
              <a:defRPr sz="4800"/>
            </a:lvl1pPr>
            <a:lvl2pPr lvl="1" algn="r">
              <a:spcBef>
                <a:spcPts val="0"/>
              </a:spcBef>
              <a:buSzPct val="100000"/>
              <a:defRPr sz="6000"/>
            </a:lvl2pPr>
            <a:lvl3pPr lvl="2" algn="r">
              <a:spcBef>
                <a:spcPts val="0"/>
              </a:spcBef>
              <a:buSzPct val="100000"/>
              <a:defRPr sz="6000"/>
            </a:lvl3pPr>
            <a:lvl4pPr lvl="3" algn="r">
              <a:spcBef>
                <a:spcPts val="0"/>
              </a:spcBef>
              <a:buSzPct val="100000"/>
              <a:defRPr sz="6000"/>
            </a:lvl4pPr>
            <a:lvl5pPr lvl="4" algn="r">
              <a:spcBef>
                <a:spcPts val="0"/>
              </a:spcBef>
              <a:buSzPct val="100000"/>
              <a:defRPr sz="6000"/>
            </a:lvl5pPr>
            <a:lvl6pPr lvl="5" algn="r">
              <a:spcBef>
                <a:spcPts val="0"/>
              </a:spcBef>
              <a:buSzPct val="100000"/>
              <a:defRPr sz="6000"/>
            </a:lvl6pPr>
            <a:lvl7pPr lvl="6" algn="r">
              <a:spcBef>
                <a:spcPts val="0"/>
              </a:spcBef>
              <a:buSzPct val="100000"/>
              <a:defRPr sz="6000"/>
            </a:lvl7pPr>
            <a:lvl8pPr lvl="7" algn="r">
              <a:spcBef>
                <a:spcPts val="0"/>
              </a:spcBef>
              <a:buSzPct val="100000"/>
              <a:defRPr sz="6000"/>
            </a:lvl8pPr>
            <a:lvl9pPr lvl="8" algn="r">
              <a:spcBef>
                <a:spcPts val="0"/>
              </a:spcBef>
              <a:buSzPct val="100000"/>
              <a:defRPr sz="60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6208125" y="5619450"/>
            <a:ext cx="2250000" cy="137700"/>
          </a:xfrm>
          <a:prstGeom prst="rect">
            <a:avLst/>
          </a:prstGeom>
          <a:solidFill>
            <a:srgbClr val="60864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691200" y="0"/>
            <a:ext cx="7761600" cy="12921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691200" y="1811604"/>
            <a:ext cx="7761600" cy="4412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rgbClr val="D5D85A"/>
              </a:buClr>
              <a:defRPr/>
            </a:lvl1pPr>
            <a:lvl2pPr lvl="1">
              <a:spcBef>
                <a:spcPts val="0"/>
              </a:spcBef>
              <a:buClr>
                <a:srgbClr val="D5D85A"/>
              </a:buClr>
              <a:defRPr/>
            </a:lvl2pPr>
            <a:lvl3pPr lvl="2">
              <a:spcBef>
                <a:spcPts val="0"/>
              </a:spcBef>
              <a:buClr>
                <a:srgbClr val="D5D85A"/>
              </a:buClr>
              <a:defRPr/>
            </a:lvl3pPr>
            <a:lvl4pPr lvl="3">
              <a:spcBef>
                <a:spcPts val="0"/>
              </a:spcBef>
              <a:buClr>
                <a:srgbClr val="D5D85A"/>
              </a:buClr>
              <a:defRPr/>
            </a:lvl4pPr>
            <a:lvl5pPr lvl="4">
              <a:spcBef>
                <a:spcPts val="0"/>
              </a:spcBef>
              <a:buClr>
                <a:srgbClr val="D5D85A"/>
              </a:buClr>
              <a:defRPr/>
            </a:lvl5pPr>
            <a:lvl6pPr lvl="5">
              <a:spcBef>
                <a:spcPts val="0"/>
              </a:spcBef>
              <a:buClr>
                <a:srgbClr val="D5D85A"/>
              </a:buClr>
              <a:defRPr/>
            </a:lvl6pPr>
            <a:lvl7pPr lvl="6">
              <a:spcBef>
                <a:spcPts val="0"/>
              </a:spcBef>
              <a:buClr>
                <a:srgbClr val="D5D85A"/>
              </a:buClr>
              <a:defRPr/>
            </a:lvl7pPr>
            <a:lvl8pPr lvl="7">
              <a:spcBef>
                <a:spcPts val="0"/>
              </a:spcBef>
              <a:buClr>
                <a:srgbClr val="D5D85A"/>
              </a:buClr>
              <a:defRPr/>
            </a:lvl8pPr>
            <a:lvl9pPr lvl="8">
              <a:spcBef>
                <a:spcPts val="0"/>
              </a:spcBef>
              <a:buClr>
                <a:srgbClr val="D5D85A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Shape 27"/>
          <p:cNvSpPr/>
          <p:nvPr/>
        </p:nvSpPr>
        <p:spPr>
          <a:xfrm>
            <a:off x="813273" y="1506189"/>
            <a:ext cx="1533600" cy="137700"/>
          </a:xfrm>
          <a:prstGeom prst="rect">
            <a:avLst/>
          </a:prstGeom>
          <a:solidFill>
            <a:srgbClr val="60864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8" name="Shape 28"/>
          <p:cNvSpPr/>
          <p:nvPr/>
        </p:nvSpPr>
        <p:spPr>
          <a:xfrm>
            <a:off x="0" y="0"/>
            <a:ext cx="137700" cy="6858000"/>
          </a:xfrm>
          <a:prstGeom prst="rect">
            <a:avLst/>
          </a:prstGeom>
          <a:solidFill>
            <a:srgbClr val="D5D85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691200" y="634300"/>
            <a:ext cx="7761600" cy="6579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691200" y="1857900"/>
            <a:ext cx="3767400" cy="4710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685500" y="1857900"/>
            <a:ext cx="3767400" cy="4710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Shape 33"/>
          <p:cNvSpPr/>
          <p:nvPr/>
        </p:nvSpPr>
        <p:spPr>
          <a:xfrm>
            <a:off x="813273" y="1506189"/>
            <a:ext cx="1533600" cy="137700"/>
          </a:xfrm>
          <a:prstGeom prst="rect">
            <a:avLst/>
          </a:prstGeom>
          <a:solidFill>
            <a:srgbClr val="60864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4" name="Shape 34"/>
          <p:cNvSpPr/>
          <p:nvPr/>
        </p:nvSpPr>
        <p:spPr>
          <a:xfrm>
            <a:off x="0" y="0"/>
            <a:ext cx="137700" cy="6858000"/>
          </a:xfrm>
          <a:prstGeom prst="rect">
            <a:avLst/>
          </a:prstGeom>
          <a:solidFill>
            <a:srgbClr val="D5D85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rgbClr val="D5D85A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-4" y="6720300"/>
            <a:ext cx="9144000" cy="137700"/>
          </a:xfrm>
          <a:prstGeom prst="rect">
            <a:avLst/>
          </a:prstGeom>
          <a:solidFill>
            <a:srgbClr val="60864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691200" y="634300"/>
            <a:ext cx="7761600" cy="657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91200" y="1811604"/>
            <a:ext cx="7761600" cy="441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D5D85A"/>
              </a:buClr>
              <a:buSzPct val="100000"/>
              <a:buFont typeface="Montserrat"/>
              <a:buChar char="▣"/>
              <a:defRPr sz="24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480"/>
              </a:spcBef>
              <a:buClr>
                <a:srgbClr val="D5D85A"/>
              </a:buClr>
              <a:buSzPct val="100000"/>
              <a:buFont typeface="Montserrat"/>
              <a:buChar char="□"/>
              <a:defRPr sz="20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480"/>
              </a:spcBef>
              <a:buClr>
                <a:srgbClr val="D5D85A"/>
              </a:buClr>
              <a:buSzPct val="100000"/>
              <a:buFont typeface="Montserrat"/>
              <a:buChar char="■"/>
              <a:defRPr sz="20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360"/>
              </a:spcBef>
              <a:buClr>
                <a:srgbClr val="608643"/>
              </a:buClr>
              <a:buSzPct val="100000"/>
              <a:buFont typeface="Montserrat"/>
              <a:buChar char="●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360"/>
              </a:spcBef>
              <a:buClr>
                <a:srgbClr val="D5D85A"/>
              </a:buClr>
              <a:buSzPct val="100000"/>
              <a:buFont typeface="Montserrat"/>
              <a:buChar char="○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360"/>
              </a:spcBef>
              <a:buClr>
                <a:srgbClr val="D5D85A"/>
              </a:buClr>
              <a:buSzPct val="100000"/>
              <a:buFont typeface="Montserrat"/>
              <a:buChar char="■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360"/>
              </a:spcBef>
              <a:buClr>
                <a:srgbClr val="D5D85A"/>
              </a:buClr>
              <a:buSzPct val="100000"/>
              <a:buFont typeface="Montserrat"/>
              <a:buChar char="●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360"/>
              </a:spcBef>
              <a:buClr>
                <a:srgbClr val="D5D85A"/>
              </a:buClr>
              <a:buSzPct val="100000"/>
              <a:buFont typeface="Montserrat"/>
              <a:buChar char="○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360"/>
              </a:spcBef>
              <a:buClr>
                <a:srgbClr val="D5D85A"/>
              </a:buClr>
              <a:buSzPct val="100000"/>
              <a:buFont typeface="Montserrat"/>
              <a:buChar char="■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pic>
        <p:nvPicPr>
          <p:cNvPr id="8" name="Shape 8" descr="engage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95543" y="229225"/>
            <a:ext cx="2230756" cy="106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9" descr="erasmusplus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54563" y="5966788"/>
            <a:ext cx="2371725" cy="67627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6" r:id="rId4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jpe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ctrTitle"/>
          </p:nvPr>
        </p:nvSpPr>
        <p:spPr>
          <a:xfrm>
            <a:off x="3012325" y="2960550"/>
            <a:ext cx="5445900" cy="24057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r-HR" dirty="0" smtClean="0"/>
              <a:t>Učinkovita komunikacija</a:t>
            </a:r>
            <a:endParaRPr lang="e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Interkulturalna komunikacija</a:t>
            </a: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>Obrasci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91200" y="2518364"/>
            <a:ext cx="4196080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b="1" dirty="0" smtClean="0">
                <a:solidFill>
                  <a:srgbClr val="800080"/>
                </a:solidFill>
              </a:rPr>
              <a:t>Kolektivistička kultura</a:t>
            </a:r>
            <a:endParaRPr lang="en-IE" b="1" dirty="0" smtClean="0">
              <a:solidFill>
                <a:srgbClr val="80008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rgbClr val="800080"/>
                </a:solidFill>
              </a:rPr>
              <a:t>Manje usredotočene na verbalnu interakciju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rgbClr val="800080"/>
                </a:solidFill>
              </a:rPr>
              <a:t>Fokus na neverbalnu interakciju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rgbClr val="800080"/>
                </a:solidFill>
              </a:rPr>
              <a:t>Češća indirektna komunikacija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rgbClr val="800080"/>
                </a:solidFill>
              </a:rPr>
              <a:t>Komunikacijski kontekst iznimno važana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rgbClr val="800080"/>
                </a:solidFill>
              </a:rPr>
              <a:t>Socijalno ovisni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rgbClr val="800080"/>
                </a:solidFill>
              </a:rPr>
              <a:t>Obaveze i dužnosti definiraju ponašanje</a:t>
            </a:r>
            <a:endParaRPr lang="en-IE" dirty="0" smtClean="0">
              <a:solidFill>
                <a:srgbClr val="80008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75200" y="2518364"/>
            <a:ext cx="4216400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b="1" dirty="0" smtClean="0">
                <a:solidFill>
                  <a:srgbClr val="FF3300"/>
                </a:solidFill>
              </a:rPr>
              <a:t>Individualistička kultura</a:t>
            </a:r>
            <a:endParaRPr lang="en-IE" b="1" dirty="0" smtClean="0">
              <a:solidFill>
                <a:srgbClr val="FF33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rgbClr val="FF3300"/>
                </a:solidFill>
              </a:rPr>
              <a:t>Usredotočene na verbalnu interakciju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rgbClr val="FF3300"/>
                </a:solidFill>
              </a:rPr>
              <a:t>Manji fokus na neverbalnoj interakciji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rgbClr val="FF3300"/>
                </a:solidFill>
              </a:rPr>
              <a:t>Većinom koristi direktnu komunikaciju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rgbClr val="FF3300"/>
                </a:solidFill>
              </a:rPr>
              <a:t>Ono što je rečeno je važnije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rgbClr val="FF3300"/>
                </a:solidFill>
              </a:rPr>
              <a:t>Nezavisnost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rgbClr val="FF3300"/>
                </a:solidFill>
              </a:rPr>
              <a:t>Stavovi i osobne potrebe definiraju ponašanje</a:t>
            </a:r>
            <a:endParaRPr lang="en-IE" dirty="0" smtClean="0">
              <a:solidFill>
                <a:srgbClr val="FF3300"/>
              </a:solidFill>
            </a:endParaRPr>
          </a:p>
        </p:txBody>
      </p:sp>
      <p:pic>
        <p:nvPicPr>
          <p:cNvPr id="4098" name="Picture 2" descr="An overhead shot of people eating and talking at tables in a public spa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507" y="4813586"/>
            <a:ext cx="3083581" cy="204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19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Niski</a:t>
            </a:r>
            <a:r>
              <a:rPr lang="en-US" dirty="0" smtClean="0"/>
              <a:t> &amp; </a:t>
            </a:r>
            <a:r>
              <a:rPr lang="hr-HR" dirty="0" smtClean="0"/>
              <a:t>visoki kulturalni kontekst</a:t>
            </a:r>
            <a:endParaRPr lang="en-US" dirty="0"/>
          </a:p>
        </p:txBody>
      </p:sp>
      <p:sp>
        <p:nvSpPr>
          <p:cNvPr id="15" name="Left-Right Arrow 14"/>
          <p:cNvSpPr/>
          <p:nvPr/>
        </p:nvSpPr>
        <p:spPr>
          <a:xfrm>
            <a:off x="1186098" y="5094878"/>
            <a:ext cx="7266702" cy="627402"/>
          </a:xfrm>
          <a:prstGeom prst="leftRightArrow">
            <a:avLst/>
          </a:prstGeom>
          <a:solidFill>
            <a:srgbClr val="800080"/>
          </a:solidFill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Niski kontekst</a:t>
            </a:r>
            <a:r>
              <a:rPr lang="en-IE" dirty="0" smtClean="0"/>
              <a:t>			</a:t>
            </a:r>
            <a:r>
              <a:rPr lang="hr-HR" dirty="0" smtClean="0"/>
              <a:t>Visoki kontekst</a:t>
            </a:r>
            <a:endParaRPr lang="en-IE" dirty="0"/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776" y="2187435"/>
            <a:ext cx="982980" cy="655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969" y="2665444"/>
            <a:ext cx="978852" cy="649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185" y="3144101"/>
            <a:ext cx="1047750" cy="65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234" y="2202243"/>
            <a:ext cx="1021509" cy="679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158" y="2665444"/>
            <a:ext cx="1066959" cy="656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855" y="3667474"/>
            <a:ext cx="10477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354" y="3150987"/>
            <a:ext cx="97093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631" y="3667474"/>
            <a:ext cx="1076008" cy="716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https://images.unsplash.com/photo-1525771821676-cd7bcb9c0438?ixlib=rb-0.3.5&amp;ixid=eyJhcHBfaWQiOjEyMDd9&amp;s=819244600a3653f11a12a5ed45d91302&amp;dpr=1&amp;auto=format&amp;fit=crop&amp;w=1000&amp;q=80&amp;cs=tinysrgb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680" y="1191321"/>
            <a:ext cx="2213398" cy="147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93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040" y="182880"/>
            <a:ext cx="7761600" cy="1292100"/>
          </a:xfrm>
        </p:spPr>
        <p:txBody>
          <a:bodyPr/>
          <a:lstStyle/>
          <a:p>
            <a:pPr lvl="0"/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>Savjeti za učinkovitu interkulturalnu komunikaciju</a:t>
            </a:r>
            <a:endParaRPr lang="en-US" dirty="0"/>
          </a:p>
        </p:txBody>
      </p: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3782017701"/>
              </p:ext>
            </p:extLst>
          </p:nvPr>
        </p:nvGraphicFramePr>
        <p:xfrm>
          <a:off x="691200" y="2174863"/>
          <a:ext cx="7858220" cy="3343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4053840" y="2042160"/>
            <a:ext cx="1127760" cy="685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000" dirty="0" smtClean="0"/>
              <a:t>Govoriti jasno i polako</a:t>
            </a:r>
            <a:endParaRPr lang="hr-HR" sz="1000" dirty="0"/>
          </a:p>
        </p:txBody>
      </p:sp>
      <p:sp>
        <p:nvSpPr>
          <p:cNvPr id="4" name="Rounded Rectangle 3"/>
          <p:cNvSpPr/>
          <p:nvPr/>
        </p:nvSpPr>
        <p:spPr>
          <a:xfrm>
            <a:off x="5791200" y="2400300"/>
            <a:ext cx="1341120" cy="73152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000" dirty="0" smtClean="0"/>
              <a:t>Pokazati poštivanje prema drugima</a:t>
            </a:r>
            <a:endParaRPr lang="hr-HR" sz="1000" dirty="0"/>
          </a:p>
        </p:txBody>
      </p:sp>
      <p:sp>
        <p:nvSpPr>
          <p:cNvPr id="5" name="Rounded Rectangle 4"/>
          <p:cNvSpPr/>
          <p:nvPr/>
        </p:nvSpPr>
        <p:spPr>
          <a:xfrm>
            <a:off x="6659880" y="3511663"/>
            <a:ext cx="1386840" cy="64008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000" dirty="0" smtClean="0"/>
              <a:t>Izbjegavati žargon ili metafore</a:t>
            </a:r>
            <a:endParaRPr lang="hr-HR" sz="1000" dirty="0"/>
          </a:p>
        </p:txBody>
      </p:sp>
      <p:sp>
        <p:nvSpPr>
          <p:cNvPr id="6" name="Rounded Rectangle 5"/>
          <p:cNvSpPr/>
          <p:nvPr/>
        </p:nvSpPr>
        <p:spPr>
          <a:xfrm>
            <a:off x="5958840" y="4550057"/>
            <a:ext cx="1402080" cy="60313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000" dirty="0" smtClean="0"/>
              <a:t>Omogućiti vrijeme za davanje odgovora</a:t>
            </a:r>
            <a:endParaRPr lang="hr-HR" sz="1000" dirty="0"/>
          </a:p>
        </p:txBody>
      </p:sp>
      <p:sp>
        <p:nvSpPr>
          <p:cNvPr id="7" name="Rounded Rectangle 6"/>
          <p:cNvSpPr/>
          <p:nvPr/>
        </p:nvSpPr>
        <p:spPr>
          <a:xfrm>
            <a:off x="3992880" y="4876687"/>
            <a:ext cx="1249680" cy="64208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000" dirty="0" smtClean="0"/>
              <a:t>Postavljati pitanja</a:t>
            </a:r>
            <a:endParaRPr lang="hr-HR" sz="1000" dirty="0"/>
          </a:p>
        </p:txBody>
      </p:sp>
      <p:sp>
        <p:nvSpPr>
          <p:cNvPr id="8" name="Rounded Rectangle 7"/>
          <p:cNvSpPr/>
          <p:nvPr/>
        </p:nvSpPr>
        <p:spPr>
          <a:xfrm>
            <a:off x="2042160" y="4550057"/>
            <a:ext cx="1249680" cy="76870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000" dirty="0" smtClean="0"/>
              <a:t>Provjeriti značenje</a:t>
            </a:r>
            <a:endParaRPr lang="hr-HR" sz="1000" dirty="0"/>
          </a:p>
        </p:txBody>
      </p:sp>
      <p:sp>
        <p:nvSpPr>
          <p:cNvPr id="9" name="Rounded Rectangle 8"/>
          <p:cNvSpPr/>
          <p:nvPr/>
        </p:nvSpPr>
        <p:spPr>
          <a:xfrm>
            <a:off x="1249680" y="3511663"/>
            <a:ext cx="1051560" cy="6400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000" dirty="0" smtClean="0"/>
              <a:t>Davati podršku</a:t>
            </a:r>
            <a:endParaRPr lang="hr-HR" sz="1000" dirty="0"/>
          </a:p>
        </p:txBody>
      </p:sp>
      <p:sp>
        <p:nvSpPr>
          <p:cNvPr id="10" name="Rounded Rectangle 9"/>
          <p:cNvSpPr/>
          <p:nvPr/>
        </p:nvSpPr>
        <p:spPr>
          <a:xfrm>
            <a:off x="1905000" y="2400300"/>
            <a:ext cx="1386840" cy="73152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000" dirty="0" smtClean="0"/>
              <a:t>Izbjegavati donositi neutemeljene pretpostavke</a:t>
            </a:r>
            <a:endParaRPr lang="hr-HR" sz="1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5103" y="5307184"/>
            <a:ext cx="2431642" cy="155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1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r-HR" dirty="0" smtClean="0"/>
              <a:t>Učinkovita komunikacija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hr-HR" dirty="0" smtClean="0"/>
              <a:t>Radni zadaci </a:t>
            </a:r>
            <a:r>
              <a:rPr lang="en-US" dirty="0" smtClean="0"/>
              <a:t>&amp; </a:t>
            </a:r>
            <a:r>
              <a:rPr lang="hr-HR" dirty="0" smtClean="0"/>
              <a:t>Igre</a:t>
            </a:r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22" y="2527170"/>
            <a:ext cx="5333624" cy="41936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960973"/>
            <a:ext cx="4257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rgbClr val="800080"/>
                </a:solidFill>
              </a:rPr>
              <a:t>Razumijevanje idioma</a:t>
            </a:r>
            <a:endParaRPr lang="en-IE" b="1" dirty="0">
              <a:solidFill>
                <a:srgbClr val="80008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112520" y="2865120"/>
            <a:ext cx="975360" cy="4572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JAKO PLJUŠTI</a:t>
            </a:r>
            <a:endParaRPr lang="hr-HR" dirty="0"/>
          </a:p>
        </p:txBody>
      </p:sp>
      <p:sp>
        <p:nvSpPr>
          <p:cNvPr id="7" name="Rounded Rectangle 6"/>
          <p:cNvSpPr/>
          <p:nvPr/>
        </p:nvSpPr>
        <p:spPr>
          <a:xfrm>
            <a:off x="434622" y="4236720"/>
            <a:ext cx="1942818" cy="102108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PADA KAO IZ KABLA</a:t>
            </a:r>
            <a:endParaRPr lang="hr-HR" dirty="0"/>
          </a:p>
        </p:txBody>
      </p:sp>
      <p:sp>
        <p:nvSpPr>
          <p:cNvPr id="8" name="Rounded Rectangle 7"/>
          <p:cNvSpPr/>
          <p:nvPr/>
        </p:nvSpPr>
        <p:spPr>
          <a:xfrm>
            <a:off x="3303938" y="3520440"/>
            <a:ext cx="1173480" cy="4876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LOŠ OSJEĆAJ</a:t>
            </a:r>
            <a:endParaRPr lang="hr-HR" dirty="0"/>
          </a:p>
        </p:txBody>
      </p:sp>
      <p:sp>
        <p:nvSpPr>
          <p:cNvPr id="9" name="Rounded Rectangle 8"/>
          <p:cNvSpPr/>
          <p:nvPr/>
        </p:nvSpPr>
        <p:spPr>
          <a:xfrm>
            <a:off x="4018647" y="4801230"/>
            <a:ext cx="1249680" cy="4114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000" dirty="0" smtClean="0"/>
              <a:t>U DOBROM RASPOLOŽENJU</a:t>
            </a:r>
            <a:endParaRPr lang="hr-HR" sz="1000" dirty="0"/>
          </a:p>
        </p:txBody>
      </p:sp>
      <p:sp>
        <p:nvSpPr>
          <p:cNvPr id="10" name="Oval Callout 9"/>
          <p:cNvSpPr/>
          <p:nvPr/>
        </p:nvSpPr>
        <p:spPr>
          <a:xfrm>
            <a:off x="1112520" y="5669280"/>
            <a:ext cx="2194560" cy="85344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Učinkovito razumijevanje</a:t>
            </a:r>
            <a:endParaRPr lang="hr-HR" dirty="0"/>
          </a:p>
        </p:txBody>
      </p:sp>
      <p:sp>
        <p:nvSpPr>
          <p:cNvPr id="11" name="Rectangle 10"/>
          <p:cNvSpPr/>
          <p:nvPr/>
        </p:nvSpPr>
        <p:spPr>
          <a:xfrm>
            <a:off x="5623560" y="1472648"/>
            <a:ext cx="3352800" cy="45166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hr-HR" dirty="0">
                <a:solidFill>
                  <a:schemeClr val="accent5">
                    <a:lumMod val="50000"/>
                  </a:schemeClr>
                </a:solidFill>
              </a:rPr>
              <a:t>Često koristimo idiome kada govorimo. Korištenje idioma </a:t>
            </a:r>
            <a:r>
              <a:rPr lang="hr-HR" dirty="0" smtClean="0">
                <a:solidFill>
                  <a:schemeClr val="accent5">
                    <a:lumMod val="50000"/>
                  </a:schemeClr>
                </a:solidFill>
              </a:rPr>
              <a:t>jeziku daje „boju” </a:t>
            </a:r>
            <a:r>
              <a:rPr lang="hr-HR" dirty="0">
                <a:solidFill>
                  <a:schemeClr val="accent5">
                    <a:lumMod val="50000"/>
                  </a:schemeClr>
                </a:solidFill>
              </a:rPr>
              <a:t>i čini ga zanimljivijim za slušatelje.</a:t>
            </a:r>
          </a:p>
          <a:p>
            <a:pPr algn="ctr"/>
            <a:endParaRPr lang="hr-HR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hr-HR" dirty="0" smtClean="0">
                <a:solidFill>
                  <a:schemeClr val="accent5">
                    <a:lumMod val="50000"/>
                  </a:schemeClr>
                </a:solidFill>
              </a:rPr>
              <a:t>Razumijevanje </a:t>
            </a:r>
            <a:r>
              <a:rPr lang="hr-HR" dirty="0">
                <a:solidFill>
                  <a:schemeClr val="accent5">
                    <a:lumMod val="50000"/>
                  </a:schemeClr>
                </a:solidFill>
              </a:rPr>
              <a:t>idioma sastavni je dio jezične tečnosti i osnovna kompetencija za integraciju </a:t>
            </a:r>
            <a:r>
              <a:rPr lang="hr-HR" dirty="0" smtClean="0">
                <a:solidFill>
                  <a:schemeClr val="accent5">
                    <a:lumMod val="50000"/>
                  </a:schemeClr>
                </a:solidFill>
              </a:rPr>
              <a:t>u novu zajednicu. </a:t>
            </a:r>
          </a:p>
          <a:p>
            <a:pPr algn="ctr"/>
            <a:endParaRPr lang="hr-HR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hr-HR" dirty="0" smtClean="0">
                <a:solidFill>
                  <a:schemeClr val="accent5">
                    <a:lumMod val="50000"/>
                  </a:schemeClr>
                </a:solidFill>
              </a:rPr>
              <a:t>Kliknite </a:t>
            </a:r>
            <a:r>
              <a:rPr lang="hr-HR" dirty="0">
                <a:solidFill>
                  <a:schemeClr val="accent5">
                    <a:lumMod val="50000"/>
                  </a:schemeClr>
                </a:solidFill>
              </a:rPr>
              <a:t>vezu u nastavku da biste igrali idiomsku igru ​​i razvili svoje osnovne vještine jezika</a:t>
            </a:r>
          </a:p>
          <a:p>
            <a:pPr algn="ctr"/>
            <a:endParaRPr lang="hr-HR" dirty="0"/>
          </a:p>
          <a:p>
            <a:pPr algn="ctr"/>
            <a:r>
              <a:rPr lang="hr-HR" u="sng" dirty="0">
                <a:solidFill>
                  <a:schemeClr val="accent5">
                    <a:lumMod val="50000"/>
                  </a:schemeClr>
                </a:solidFill>
              </a:rPr>
              <a:t>www.theidiomgame.eu</a:t>
            </a:r>
            <a:r>
              <a:rPr lang="hr-HR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hr-HR" dirty="0" smtClean="0"/>
              <a:t>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7740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/>
          <p:nvPr/>
        </p:nvSpPr>
        <p:spPr>
          <a:xfrm>
            <a:off x="0" y="0"/>
            <a:ext cx="9144000" cy="2619900"/>
          </a:xfrm>
          <a:prstGeom prst="rect">
            <a:avLst/>
          </a:prstGeom>
          <a:solidFill>
            <a:srgbClr val="60864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55" name="Shape 255"/>
          <p:cNvSpPr txBox="1">
            <a:spLocks noGrp="1"/>
          </p:cNvSpPr>
          <p:nvPr>
            <p:ph type="ctrTitle" idx="4294967295"/>
          </p:nvPr>
        </p:nvSpPr>
        <p:spPr>
          <a:xfrm>
            <a:off x="582500" y="1650475"/>
            <a:ext cx="6746100" cy="15465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r-HR" sz="12000" dirty="0" smtClean="0">
                <a:solidFill>
                  <a:srgbClr val="FFFFFF"/>
                </a:solidFill>
              </a:rPr>
              <a:t>Hvala</a:t>
            </a:r>
            <a:r>
              <a:rPr lang="en" sz="12000" dirty="0" smtClean="0">
                <a:solidFill>
                  <a:srgbClr val="FFFFFF"/>
                </a:solidFill>
              </a:rPr>
              <a:t>!</a:t>
            </a:r>
            <a:endParaRPr lang="en" sz="12000" dirty="0">
              <a:solidFill>
                <a:srgbClr val="FFFFFF"/>
              </a:solidFill>
            </a:endParaRPr>
          </a:p>
        </p:txBody>
      </p:sp>
      <p:sp>
        <p:nvSpPr>
          <p:cNvPr id="258" name="Shape 258"/>
          <p:cNvSpPr/>
          <p:nvPr/>
        </p:nvSpPr>
        <p:spPr>
          <a:xfrm>
            <a:off x="813273" y="4100264"/>
            <a:ext cx="1533600" cy="137700"/>
          </a:xfrm>
          <a:prstGeom prst="rect">
            <a:avLst/>
          </a:prstGeom>
          <a:solidFill>
            <a:srgbClr val="454F5B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/>
            <a:endParaRPr sz="1000" dirty="0">
              <a:solidFill>
                <a:schemeClr val="bg1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6954" y="3196975"/>
            <a:ext cx="2906443" cy="257322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89817" y="5492269"/>
            <a:ext cx="66506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This project </a:t>
            </a:r>
            <a:r>
              <a:rPr lang="en-GB" sz="1100" dirty="0" smtClean="0"/>
              <a:t>has </a:t>
            </a:r>
            <a:r>
              <a:rPr lang="en-GB" sz="1100" dirty="0"/>
              <a:t>been funded with support from the European </a:t>
            </a:r>
            <a:r>
              <a:rPr lang="en-GB" sz="1100" dirty="0" smtClean="0"/>
              <a:t>Commission.</a:t>
            </a:r>
          </a:p>
          <a:p>
            <a:endParaRPr lang="en-GB" sz="1100" dirty="0"/>
          </a:p>
          <a:p>
            <a:r>
              <a:rPr lang="en-GB" sz="1100" dirty="0" smtClean="0"/>
              <a:t>This </a:t>
            </a:r>
            <a:r>
              <a:rPr lang="en-GB" sz="1100" dirty="0"/>
              <a:t>document reflects the views only of the author and the Commission cannot </a:t>
            </a:r>
            <a:r>
              <a:rPr lang="en-GB" sz="1100" dirty="0" smtClean="0"/>
              <a:t>be</a:t>
            </a:r>
          </a:p>
          <a:p>
            <a:r>
              <a:rPr lang="en-GB" sz="1100" dirty="0" smtClean="0"/>
              <a:t>held </a:t>
            </a:r>
            <a:r>
              <a:rPr lang="en-GB" sz="1100" dirty="0"/>
              <a:t>responsible for any use which might be made of the information contained </a:t>
            </a:r>
            <a:r>
              <a:rPr lang="en-GB" sz="1100" dirty="0" smtClean="0"/>
              <a:t>herein.</a:t>
            </a:r>
          </a:p>
          <a:p>
            <a:endParaRPr lang="en-GB" sz="1100" dirty="0"/>
          </a:p>
          <a:p>
            <a:r>
              <a:rPr lang="en-GB" sz="1100" dirty="0" smtClean="0"/>
              <a:t>Project Number: 2017-1-FR01-KA204-037126</a:t>
            </a:r>
            <a:endParaRPr lang="de-AT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691200" y="242325"/>
            <a:ext cx="5815500" cy="12360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r-HR" dirty="0" smtClean="0"/>
              <a:t>Model učinkovite komunikacije</a:t>
            </a:r>
            <a:endParaRPr lang="en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690" y="2540371"/>
            <a:ext cx="4840287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44040" y="2540371"/>
            <a:ext cx="1754910" cy="3552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accent5">
                    <a:lumMod val="50000"/>
                  </a:schemeClr>
                </a:solidFill>
              </a:rPr>
              <a:t>POŠILJATELJ</a:t>
            </a:r>
            <a:endParaRPr lang="hr-HR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36920" y="2540371"/>
            <a:ext cx="1447800" cy="3552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PRIMATELJ</a:t>
            </a:r>
            <a:endParaRPr lang="hr-HR" dirty="0"/>
          </a:p>
        </p:txBody>
      </p:sp>
      <p:sp>
        <p:nvSpPr>
          <p:cNvPr id="4" name="Rectangle 3"/>
          <p:cNvSpPr/>
          <p:nvPr/>
        </p:nvSpPr>
        <p:spPr>
          <a:xfrm>
            <a:off x="2667000" y="3957646"/>
            <a:ext cx="1783080" cy="1419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accent5">
                    <a:lumMod val="50000"/>
                  </a:schemeClr>
                </a:solidFill>
              </a:rPr>
              <a:t>1. Šalje poruku</a:t>
            </a:r>
            <a:endParaRPr lang="hr-HR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67000" y="4129995"/>
            <a:ext cx="1783080" cy="1828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3.  Pojašnjava</a:t>
            </a:r>
            <a:endParaRPr lang="hr-HR" dirty="0"/>
          </a:p>
        </p:txBody>
      </p:sp>
      <p:sp>
        <p:nvSpPr>
          <p:cNvPr id="6" name="Rectangle 5"/>
          <p:cNvSpPr/>
          <p:nvPr/>
        </p:nvSpPr>
        <p:spPr>
          <a:xfrm>
            <a:off x="4719833" y="3957646"/>
            <a:ext cx="2214367" cy="17234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2. Čuje i odgovara</a:t>
            </a:r>
            <a:endParaRPr lang="hr-HR" dirty="0"/>
          </a:p>
        </p:txBody>
      </p:sp>
      <p:sp>
        <p:nvSpPr>
          <p:cNvPr id="7" name="Rectangle 6"/>
          <p:cNvSpPr/>
          <p:nvPr/>
        </p:nvSpPr>
        <p:spPr>
          <a:xfrm>
            <a:off x="4719833" y="4129995"/>
            <a:ext cx="2214367" cy="1828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4. Potvrđuje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Kako komuniciramo?</a:t>
            </a:r>
            <a:endParaRPr lang="en-US" dirty="0"/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022" y="2471541"/>
            <a:ext cx="5229955" cy="284837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320227" y="1986210"/>
            <a:ext cx="2042160" cy="6943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Ono što smo rekli</a:t>
            </a:r>
            <a:endParaRPr lang="hr-HR" dirty="0"/>
          </a:p>
        </p:txBody>
      </p:sp>
      <p:sp>
        <p:nvSpPr>
          <p:cNvPr id="4" name="Rectangle 3"/>
          <p:cNvSpPr/>
          <p:nvPr/>
        </p:nvSpPr>
        <p:spPr>
          <a:xfrm>
            <a:off x="5341307" y="3651886"/>
            <a:ext cx="2042160" cy="81990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Ton glasa</a:t>
            </a:r>
            <a:endParaRPr lang="hr-HR" dirty="0"/>
          </a:p>
        </p:txBody>
      </p:sp>
      <p:sp>
        <p:nvSpPr>
          <p:cNvPr id="5" name="Rectangle 4"/>
          <p:cNvSpPr/>
          <p:nvPr/>
        </p:nvSpPr>
        <p:spPr>
          <a:xfrm>
            <a:off x="161586" y="3651886"/>
            <a:ext cx="2499360" cy="9075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Neverbalna komunikacija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Stilovi komunikacije</a:t>
            </a:r>
            <a:endParaRPr lang="en-US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602782" y="2241985"/>
            <a:ext cx="2453100" cy="288768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E" sz="18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en-IE" sz="1100" dirty="0">
              <a:effectLst/>
              <a:latin typeface="Calibri"/>
              <a:ea typeface="Calibri"/>
              <a:cs typeface="Times New Roman"/>
            </a:endParaRPr>
          </a:p>
          <a:p>
            <a:pPr marL="0" marR="0" algn="ctr">
              <a:lnSpc>
                <a:spcPct val="2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IE" sz="2400" b="1" dirty="0">
                <a:solidFill>
                  <a:srgbClr val="7F7F7F"/>
                </a:solidFill>
                <a:effectLst/>
                <a:latin typeface="Calibri"/>
                <a:ea typeface="Calibri"/>
                <a:cs typeface="Times New Roman"/>
              </a:rPr>
              <a:t>PASSIVE</a:t>
            </a:r>
            <a:endParaRPr lang="en-IE" dirty="0">
              <a:effectLst/>
              <a:latin typeface="Calibri"/>
              <a:ea typeface="Calibri"/>
              <a:cs typeface="Times New Roman"/>
            </a:endParaRPr>
          </a:p>
          <a:p>
            <a:pPr marL="0" marR="0" algn="ctr">
              <a:lnSpc>
                <a:spcPct val="2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IE" sz="2400" b="1" dirty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AGGRESSIVE</a:t>
            </a:r>
            <a:endParaRPr lang="en-IE" dirty="0">
              <a:solidFill>
                <a:srgbClr val="FF0000"/>
              </a:solidFill>
              <a:effectLst/>
              <a:latin typeface="Calibri"/>
              <a:ea typeface="Calibri"/>
              <a:cs typeface="Times New Roman"/>
            </a:endParaRPr>
          </a:p>
          <a:p>
            <a:pPr marL="0" marR="0" algn="ctr">
              <a:lnSpc>
                <a:spcPct val="2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>ASSERTIVE</a:t>
            </a:r>
            <a:endParaRPr lang="en-IE" dirty="0">
              <a:solidFill>
                <a:schemeClr val="accent5">
                  <a:lumMod val="50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759" y="2163543"/>
            <a:ext cx="5090160" cy="296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73480" y="2956560"/>
            <a:ext cx="1386840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PASIVNO</a:t>
            </a:r>
            <a:endParaRPr lang="hr-HR" dirty="0"/>
          </a:p>
        </p:txBody>
      </p:sp>
      <p:sp>
        <p:nvSpPr>
          <p:cNvPr id="4" name="Rectangle 3"/>
          <p:cNvSpPr/>
          <p:nvPr/>
        </p:nvSpPr>
        <p:spPr>
          <a:xfrm>
            <a:off x="929640" y="3870960"/>
            <a:ext cx="1783080" cy="5486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AGRESIVNO</a:t>
            </a:r>
            <a:endParaRPr lang="hr-HR" dirty="0"/>
          </a:p>
        </p:txBody>
      </p:sp>
      <p:sp>
        <p:nvSpPr>
          <p:cNvPr id="5" name="Rectangle 4"/>
          <p:cNvSpPr/>
          <p:nvPr/>
        </p:nvSpPr>
        <p:spPr>
          <a:xfrm>
            <a:off x="845820" y="4739640"/>
            <a:ext cx="1866900" cy="4478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ASERTIVNO</a:t>
            </a:r>
            <a:endParaRPr lang="hr-HR" dirty="0"/>
          </a:p>
        </p:txBody>
      </p:sp>
      <p:sp>
        <p:nvSpPr>
          <p:cNvPr id="8" name="Oval 7"/>
          <p:cNvSpPr/>
          <p:nvPr/>
        </p:nvSpPr>
        <p:spPr>
          <a:xfrm>
            <a:off x="4191000" y="2956560"/>
            <a:ext cx="1615440" cy="120396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Što ti želiš!</a:t>
            </a:r>
            <a:endParaRPr lang="hr-HR" dirty="0"/>
          </a:p>
        </p:txBody>
      </p:sp>
      <p:sp>
        <p:nvSpPr>
          <p:cNvPr id="9" name="Oval 8"/>
          <p:cNvSpPr/>
          <p:nvPr/>
        </p:nvSpPr>
        <p:spPr>
          <a:xfrm>
            <a:off x="6736080" y="2819400"/>
            <a:ext cx="1569720" cy="14935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Što drugi žele!</a:t>
            </a:r>
            <a:endParaRPr lang="hr-HR" dirty="0"/>
          </a:p>
        </p:txBody>
      </p:sp>
      <p:sp>
        <p:nvSpPr>
          <p:cNvPr id="10" name="Rounded Rectangle 9"/>
          <p:cNvSpPr/>
          <p:nvPr/>
        </p:nvSpPr>
        <p:spPr>
          <a:xfrm>
            <a:off x="6096000" y="3154680"/>
            <a:ext cx="311317" cy="10058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hr-HR" sz="500" dirty="0" smtClean="0"/>
              <a:t>asertivno</a:t>
            </a:r>
            <a:endParaRPr lang="hr-HR" sz="500" dirty="0"/>
          </a:p>
        </p:txBody>
      </p:sp>
      <p:sp>
        <p:nvSpPr>
          <p:cNvPr id="11" name="Oval 10"/>
          <p:cNvSpPr/>
          <p:nvPr/>
        </p:nvSpPr>
        <p:spPr>
          <a:xfrm>
            <a:off x="4312920" y="4160520"/>
            <a:ext cx="1493520" cy="472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800" dirty="0" smtClean="0"/>
              <a:t>AGRESIVNO</a:t>
            </a:r>
            <a:endParaRPr lang="hr-HR" sz="800" dirty="0"/>
          </a:p>
        </p:txBody>
      </p:sp>
      <p:sp>
        <p:nvSpPr>
          <p:cNvPr id="12" name="Oval 11"/>
          <p:cNvSpPr/>
          <p:nvPr/>
        </p:nvSpPr>
        <p:spPr>
          <a:xfrm>
            <a:off x="6736080" y="4312920"/>
            <a:ext cx="1310640" cy="4267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000" dirty="0" smtClean="0"/>
              <a:t>PASIVNO</a:t>
            </a:r>
            <a:endParaRPr lang="hr-HR" sz="1000" dirty="0"/>
          </a:p>
        </p:txBody>
      </p:sp>
    </p:spTree>
    <p:extLst>
      <p:ext uri="{BB962C8B-B14F-4D97-AF65-F5344CB8AC3E}">
        <p14:creationId xmlns:p14="http://schemas.microsoft.com/office/powerpoint/2010/main" val="117632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Pasivni sugovornik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1200" y="2374247"/>
            <a:ext cx="70588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600" dirty="0" smtClean="0">
                <a:solidFill>
                  <a:srgbClr val="800080"/>
                </a:solidFill>
              </a:rPr>
              <a:t>Boji se govoriti pred svima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600" dirty="0" smtClean="0">
                <a:solidFill>
                  <a:srgbClr val="800080"/>
                </a:solidFill>
              </a:rPr>
              <a:t>Izbjegava direktan kontakt očima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600" dirty="0" smtClean="0">
                <a:solidFill>
                  <a:srgbClr val="800080"/>
                </a:solidFill>
              </a:rPr>
              <a:t>Malo ili nimalo ekspresije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600" dirty="0" smtClean="0">
                <a:solidFill>
                  <a:srgbClr val="800080"/>
                </a:solidFill>
              </a:rPr>
              <a:t>Izolira se iz grupe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600" dirty="0" smtClean="0">
                <a:solidFill>
                  <a:srgbClr val="800080"/>
                </a:solidFill>
              </a:rPr>
              <a:t>Slaže se s drugima unatoč svojim osjećajima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600" dirty="0" smtClean="0">
                <a:solidFill>
                  <a:srgbClr val="800080"/>
                </a:solidFill>
              </a:rPr>
              <a:t>Sebe cijeni manje u odnosu na druge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600" dirty="0" smtClean="0">
                <a:solidFill>
                  <a:srgbClr val="800080"/>
                </a:solidFill>
              </a:rPr>
              <a:t>Ne ostvaruje svoje ciljeve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600" dirty="0" smtClean="0">
                <a:solidFill>
                  <a:srgbClr val="800080"/>
                </a:solidFill>
              </a:rPr>
              <a:t>Slijedi pravilo: ti si ok, ja nisam</a:t>
            </a:r>
            <a:endParaRPr lang="hr-HR" sz="1600" dirty="0">
              <a:solidFill>
                <a:srgbClr val="800080"/>
              </a:solidFill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332" y="687710"/>
            <a:ext cx="1096022" cy="1886822"/>
          </a:xfrm>
          <a:prstGeom prst="rect">
            <a:avLst/>
          </a:prstGeom>
        </p:spPr>
      </p:pic>
      <p:pic>
        <p:nvPicPr>
          <p:cNvPr id="6148" name="Picture 4" descr="Pensive young man with half his face in light and half in the shadow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559" y="1197599"/>
            <a:ext cx="3600188" cy="5400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71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Asertivni sugovornik</a:t>
            </a:r>
            <a:endParaRPr lang="de-AT" dirty="0"/>
          </a:p>
        </p:txBody>
      </p:sp>
      <p:sp>
        <p:nvSpPr>
          <p:cNvPr id="6" name="TextBox 5"/>
          <p:cNvSpPr txBox="1"/>
          <p:nvPr/>
        </p:nvSpPr>
        <p:spPr>
          <a:xfrm>
            <a:off x="802640" y="2468817"/>
            <a:ext cx="70588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600" dirty="0" smtClean="0">
                <a:solidFill>
                  <a:srgbClr val="FF5050"/>
                </a:solidFill>
              </a:rPr>
              <a:t>Govori jasno i otvoreno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600" dirty="0" smtClean="0">
                <a:solidFill>
                  <a:srgbClr val="FF5050"/>
                </a:solidFill>
              </a:rPr>
              <a:t>Ostvaruje kontakt očima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600" dirty="0" smtClean="0">
                <a:solidFill>
                  <a:srgbClr val="FF5050"/>
                </a:solidFill>
              </a:rPr>
              <a:t>Ekspresije koje koristi slažu se s poslanom porukom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600" dirty="0" smtClean="0">
                <a:solidFill>
                  <a:srgbClr val="FF5050"/>
                </a:solidFill>
              </a:rPr>
              <a:t>Sudjeluje u grupnom radu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600" dirty="0" smtClean="0">
                <a:solidFill>
                  <a:srgbClr val="FF5050"/>
                </a:solidFill>
              </a:rPr>
              <a:t>Govori svrhovito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600" dirty="0" smtClean="0">
                <a:solidFill>
                  <a:srgbClr val="FF5050"/>
                </a:solidFill>
              </a:rPr>
              <a:t>Sebe cijeni jednako kao i druge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600" dirty="0" smtClean="0">
                <a:solidFill>
                  <a:srgbClr val="FF5050"/>
                </a:solidFill>
              </a:rPr>
              <a:t>Ostvaruje svoje ciljeve bez otuđivanja od drugih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600" dirty="0" smtClean="0">
                <a:solidFill>
                  <a:srgbClr val="FF5050"/>
                </a:solidFill>
              </a:rPr>
              <a:t>Slijedi geslo: ja sam ok ti si ok</a:t>
            </a:r>
          </a:p>
          <a:p>
            <a:pPr>
              <a:lnSpc>
                <a:spcPct val="150000"/>
              </a:lnSpc>
            </a:pPr>
            <a:endParaRPr lang="hr-HR" sz="1600" dirty="0" smtClean="0">
              <a:solidFill>
                <a:srgbClr val="FF5050"/>
              </a:solidFill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9763"/>
            <a:ext cx="822584" cy="12899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6292" y="3583980"/>
            <a:ext cx="3023878" cy="2024047"/>
          </a:xfrm>
          <a:prstGeom prst="rect">
            <a:avLst/>
          </a:prstGeom>
        </p:spPr>
      </p:pic>
      <p:pic>
        <p:nvPicPr>
          <p:cNvPr id="7172" name="Picture 4" descr="https://images.unsplash.com/photo-1508834633996-7ca4bc707cf8?ixlib=rb-0.3.5&amp;ixid=eyJhcHBfaWQiOjEyMDd9&amp;s=53d0a1b29b6e4d5366c633a4041065ee&amp;dpr=1&amp;auto=format&amp;fit=crop&amp;w=1000&amp;q=80&amp;cs=tinysrg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081" y="1441735"/>
            <a:ext cx="2819059" cy="193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65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Agresivni sugovornik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37756" y="2239148"/>
            <a:ext cx="70588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600" dirty="0" smtClean="0">
                <a:solidFill>
                  <a:schemeClr val="bg1">
                    <a:lumMod val="50000"/>
                  </a:schemeClr>
                </a:solidFill>
              </a:rPr>
              <a:t>Prekida druge u razgovoru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600" dirty="0" smtClean="0">
                <a:solidFill>
                  <a:schemeClr val="bg1">
                    <a:lumMod val="50000"/>
                  </a:schemeClr>
                </a:solidFill>
              </a:rPr>
              <a:t>Zuri u druge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600" dirty="0" smtClean="0">
                <a:solidFill>
                  <a:schemeClr val="bg1">
                    <a:lumMod val="50000"/>
                  </a:schemeClr>
                </a:solidFill>
              </a:rPr>
              <a:t>Ometa druge svojim načinom izražavanja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600" dirty="0" smtClean="0">
                <a:solidFill>
                  <a:schemeClr val="bg1">
                    <a:lumMod val="50000"/>
                  </a:schemeClr>
                </a:solidFill>
              </a:rPr>
              <a:t>Dominira i kontrolira tijekom rada u grupi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600" dirty="0" smtClean="0">
                <a:solidFill>
                  <a:schemeClr val="bg1">
                    <a:lumMod val="50000"/>
                  </a:schemeClr>
                </a:solidFill>
              </a:rPr>
              <a:t>Uvažava samo svoje osjećaje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600" dirty="0" smtClean="0">
                <a:solidFill>
                  <a:schemeClr val="bg1">
                    <a:lumMod val="50000"/>
                  </a:schemeClr>
                </a:solidFill>
              </a:rPr>
              <a:t>Sebe cijeni više od drugih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600" dirty="0" smtClean="0">
                <a:solidFill>
                  <a:schemeClr val="bg1">
                    <a:lumMod val="50000"/>
                  </a:schemeClr>
                </a:solidFill>
              </a:rPr>
              <a:t>Ostvaruje svoje ciljeve bez obzira na druge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600" dirty="0" smtClean="0">
                <a:solidFill>
                  <a:schemeClr val="bg1">
                    <a:lumMod val="50000"/>
                  </a:schemeClr>
                </a:solidFill>
              </a:rPr>
              <a:t>Slijedi geslo: Ja sam ok ti nisi ok</a:t>
            </a:r>
          </a:p>
        </p:txBody>
      </p:sp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139" y="4454547"/>
            <a:ext cx="1159185" cy="16631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1873" y="1622761"/>
            <a:ext cx="3286029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31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1200" y="0"/>
            <a:ext cx="7761600" cy="1418547"/>
          </a:xfrm>
        </p:spPr>
        <p:txBody>
          <a:bodyPr/>
          <a:lstStyle/>
          <a:p>
            <a:r>
              <a:rPr lang="en-US" dirty="0" smtClean="0"/>
              <a:t>5</a:t>
            </a:r>
            <a:r>
              <a:rPr lang="hr-HR" dirty="0" smtClean="0"/>
              <a:t> stvari koje znaju izvrsni govornici</a:t>
            </a:r>
            <a:endParaRPr lang="en-US" dirty="0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944880" y="2108279"/>
            <a:ext cx="6916620" cy="2844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pl-PL" sz="2800" b="1" i="1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G</a:t>
            </a:r>
            <a:r>
              <a:rPr lang="pl-PL" sz="2800" b="1" i="1" dirty="0" smtClean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ovore </a:t>
            </a:r>
            <a:r>
              <a:rPr lang="pl-PL" sz="2800" b="1" i="1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jasno </a:t>
            </a:r>
            <a:r>
              <a:rPr lang="en-IE" sz="3200" b="1" i="1" dirty="0" smtClean="0">
                <a:solidFill>
                  <a:srgbClr val="FF5050"/>
                </a:solidFill>
                <a:effectLst/>
                <a:latin typeface="Calibri"/>
                <a:ea typeface="Calibri"/>
                <a:cs typeface="Times New Roman"/>
              </a:rPr>
              <a:t>√</a:t>
            </a:r>
            <a:endParaRPr lang="en-IE" sz="2800" b="1" i="1" dirty="0">
              <a:solidFill>
                <a:srgbClr val="FF5050"/>
              </a:solidFill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hr-HR" sz="2800" b="1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hr-HR" sz="2800" b="1" dirty="0" smtClean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Ističu zajedničku viziju</a:t>
            </a:r>
            <a:r>
              <a:rPr lang="en-IE" sz="2800" b="1" i="1" dirty="0" smtClean="0">
                <a:solidFill>
                  <a:srgbClr val="FF5050"/>
                </a:solidFill>
                <a:latin typeface="Calibri"/>
                <a:ea typeface="Calibri"/>
                <a:cs typeface="Times New Roman"/>
              </a:rPr>
              <a:t>√</a:t>
            </a:r>
            <a:endParaRPr lang="en-IE" sz="2800" b="1" dirty="0">
              <a:solidFill>
                <a:schemeClr val="accent5">
                  <a:lumMod val="50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hr-HR" sz="2800" b="1" dirty="0" smtClean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Slušaju</a:t>
            </a:r>
            <a:r>
              <a:rPr lang="en-IE" sz="28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en-IE" sz="2800" b="1" i="1" dirty="0">
                <a:solidFill>
                  <a:srgbClr val="FF5050"/>
                </a:solidFill>
                <a:latin typeface="Calibri"/>
                <a:ea typeface="Calibri"/>
                <a:cs typeface="Times New Roman"/>
              </a:rPr>
              <a:t>√</a:t>
            </a:r>
            <a:endParaRPr lang="en-IE" sz="2800" b="1" dirty="0">
              <a:solidFill>
                <a:schemeClr val="accent5">
                  <a:lumMod val="50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hr-HR" sz="2800" b="1" dirty="0" smtClean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Koriste govor tijela (neverbalnu komunikaciju)</a:t>
            </a:r>
            <a:r>
              <a:rPr lang="en-IE" sz="2800" b="1" i="1" dirty="0" smtClean="0">
                <a:solidFill>
                  <a:srgbClr val="FF5050"/>
                </a:solidFill>
                <a:latin typeface="Calibri"/>
                <a:ea typeface="Calibri"/>
                <a:cs typeface="Times New Roman"/>
              </a:rPr>
              <a:t>√</a:t>
            </a:r>
            <a:endParaRPr lang="en-IE" sz="2800" b="1" dirty="0">
              <a:solidFill>
                <a:schemeClr val="accent5">
                  <a:lumMod val="50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hr-HR" sz="2800" b="1" dirty="0" smtClean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Kulturološki i politički osviješteni</a:t>
            </a:r>
            <a:r>
              <a:rPr lang="en-IE" sz="2800" b="1" i="1" dirty="0" smtClean="0">
                <a:solidFill>
                  <a:srgbClr val="FF5050"/>
                </a:solidFill>
                <a:latin typeface="Calibri"/>
                <a:ea typeface="Calibri"/>
                <a:cs typeface="Times New Roman"/>
              </a:rPr>
              <a:t>√</a:t>
            </a:r>
            <a:endParaRPr lang="en-IE" sz="2800" b="1" dirty="0">
              <a:solidFill>
                <a:schemeClr val="accent5">
                  <a:lumMod val="50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2050" name="Picture 2" descr="https://images.unsplash.com/photo-1528879342222-323df0d65c9f?ixlib=rb-0.3.5&amp;ixid=eyJhcHBfaWQiOjEyMDd9&amp;s=2c2508ba26f0182f709620abb4d8b3a6&amp;dpr=1&amp;auto=format&amp;fit=crop&amp;w=1000&amp;q=80&amp;cs=tinys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197" y="1418547"/>
            <a:ext cx="3492716" cy="232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Interkulturalna komunikacija</a:t>
            </a:r>
            <a:endParaRPr lang="en-US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867" y="1804578"/>
            <a:ext cx="7373379" cy="24292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0233" y="4289403"/>
            <a:ext cx="88737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800" i="1" dirty="0">
                <a:latin typeface="Calibri" panose="020F0502020204030204" pitchFamily="34" charset="0"/>
                <a:cs typeface="Calibri" panose="020F0502020204030204" pitchFamily="34" charset="0"/>
              </a:rPr>
              <a:t>Drugi jezik nije samo rječnik riječi, zvukova i sintakse. To je drugačiji način tumačenja stvarnosti, raširenih generacijama koje su razvile </a:t>
            </a:r>
            <a:r>
              <a:rPr lang="hr-HR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jezik.</a:t>
            </a:r>
            <a:endParaRPr lang="hr-HR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IE" sz="2400" dirty="0" smtClean="0">
                <a:latin typeface="Brush Script MT" panose="03060802040406070304" pitchFamily="66" charset="0"/>
              </a:rPr>
              <a:t>Federico </a:t>
            </a:r>
            <a:r>
              <a:rPr lang="en-IE" sz="2400" dirty="0">
                <a:latin typeface="Brush Script MT" panose="03060802040406070304" pitchFamily="66" charset="0"/>
              </a:rPr>
              <a:t>Fellini</a:t>
            </a:r>
          </a:p>
        </p:txBody>
      </p:sp>
      <p:pic>
        <p:nvPicPr>
          <p:cNvPr id="3074" name="Picture 2" descr="https://images.unsplash.com/photo-1525857072814-ae9158d155b6?ixlib=rb-0.3.5&amp;ixid=eyJhcHBfaWQiOjEyMDd9&amp;s=8de3df3abacd0772fc68d78be29eb1ef&amp;dpr=1&amp;auto=format&amp;fit=crop&amp;w=1000&amp;q=80&amp;cs=tinysrg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663" y="4929116"/>
            <a:ext cx="2891880" cy="192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90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gagePowerpoin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EngagePowerpoint Template</Template>
  <TotalTime>157</TotalTime>
  <Words>474</Words>
  <Application>Microsoft Office PowerPoint</Application>
  <PresentationFormat>On-screen Show (4:3)</PresentationFormat>
  <Paragraphs>117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Montserrat</vt:lpstr>
      <vt:lpstr>Calibri</vt:lpstr>
      <vt:lpstr>Times New Roman</vt:lpstr>
      <vt:lpstr>Arial</vt:lpstr>
      <vt:lpstr>Brush Script MT</vt:lpstr>
      <vt:lpstr>EngagePowerpoint Template</vt:lpstr>
      <vt:lpstr>Učinkovita komunikacija</vt:lpstr>
      <vt:lpstr>Model učinkovite komunikacije</vt:lpstr>
      <vt:lpstr>Kako komuniciramo?</vt:lpstr>
      <vt:lpstr>Stilovi komunikacije</vt:lpstr>
      <vt:lpstr>Pasivni sugovornik</vt:lpstr>
      <vt:lpstr>Asertivni sugovornik</vt:lpstr>
      <vt:lpstr>Agresivni sugovornik</vt:lpstr>
      <vt:lpstr>5 stvari koje znaju izvrsni govornici</vt:lpstr>
      <vt:lpstr>Interkulturalna komunikacija</vt:lpstr>
      <vt:lpstr>Interkulturalna komunikacija Obrasci</vt:lpstr>
      <vt:lpstr>Niski &amp; visoki kulturalni kontekst</vt:lpstr>
      <vt:lpstr>  Savjeti za učinkovitu interkulturalnu komunikaciju</vt:lpstr>
      <vt:lpstr>Učinkovita komunikacija Radni zadaci &amp; Igre</vt:lpstr>
      <vt:lpstr>Hvala!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Philip Land</dc:creator>
  <cp:lastModifiedBy>ustanovadante3@outlook.com</cp:lastModifiedBy>
  <cp:revision>95</cp:revision>
  <dcterms:created xsi:type="dcterms:W3CDTF">2017-10-27T16:23:16Z</dcterms:created>
  <dcterms:modified xsi:type="dcterms:W3CDTF">2018-07-17T10:56:10Z</dcterms:modified>
</cp:coreProperties>
</file>