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6"/>
  </p:notesMasterIdLst>
  <p:sldIdLst>
    <p:sldId id="256" r:id="rId2"/>
    <p:sldId id="264" r:id="rId3"/>
    <p:sldId id="260" r:id="rId4"/>
    <p:sldId id="289" r:id="rId5"/>
    <p:sldId id="290" r:id="rId6"/>
    <p:sldId id="291" r:id="rId7"/>
    <p:sldId id="292" r:id="rId8"/>
    <p:sldId id="262" r:id="rId9"/>
    <p:sldId id="295" r:id="rId10"/>
    <p:sldId id="293" r:id="rId11"/>
    <p:sldId id="296" r:id="rId12"/>
    <p:sldId id="297" r:id="rId13"/>
    <p:sldId id="298" r:id="rId14"/>
    <p:sldId id="274" r:id="rId15"/>
  </p:sldIdLst>
  <p:sldSz cx="9144000" cy="6858000" type="screen4x3"/>
  <p:notesSz cx="6858000" cy="9144000"/>
  <p:embeddedFontLst>
    <p:embeddedFont>
      <p:font typeface="Brush Script MT" panose="03060802040406070304" pitchFamily="66" charset="0"/>
      <p: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FFFF"/>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76382" autoAdjust="0"/>
  </p:normalViewPr>
  <p:slideViewPr>
    <p:cSldViewPr snapToGrid="0" snapToObjects="1">
      <p:cViewPr varScale="1">
        <p:scale>
          <a:sx n="65" d="100"/>
          <a:sy n="65" d="100"/>
        </p:scale>
        <p:origin x="209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BCFC9-E907-44BB-B040-84A91425361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IE"/>
        </a:p>
      </dgm:t>
    </dgm:pt>
    <dgm:pt modelId="{C15360ED-53DB-4DC6-8F52-AA7DFE1A55E4}">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it-IT" sz="1050" noProof="0" dirty="0"/>
            <a:t>Parlare chiaramente e lentamente</a:t>
          </a:r>
        </a:p>
      </dgm:t>
    </dgm:pt>
    <dgm:pt modelId="{0B0A665E-AB39-45BF-97A4-06EFC6888B1F}" type="parTrans" cxnId="{7B41FAB3-30DB-4F43-825A-B75E712740BA}">
      <dgm:prSet/>
      <dgm:spPr/>
      <dgm:t>
        <a:bodyPr/>
        <a:lstStyle/>
        <a:p>
          <a:endParaRPr lang="en-IE"/>
        </a:p>
      </dgm:t>
    </dgm:pt>
    <dgm:pt modelId="{71CA1A92-023F-4B15-B63E-0E44AA50F87B}" type="sibTrans" cxnId="{7B41FAB3-30DB-4F43-825A-B75E712740BA}">
      <dgm:prSet/>
      <dgm:spPr>
        <a:solidFill>
          <a:schemeClr val="bg1">
            <a:lumMod val="65000"/>
          </a:schemeClr>
        </a:solidFill>
      </dgm:spPr>
      <dgm:t>
        <a:bodyPr/>
        <a:lstStyle/>
        <a:p>
          <a:endParaRPr lang="en-IE"/>
        </a:p>
      </dgm:t>
    </dgm:pt>
    <dgm:pt modelId="{BC7C42E3-B794-4061-B9B6-C39411124B8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it-IT" sz="1050" noProof="0" dirty="0"/>
            <a:t>Lasciare il tempo per rispondere</a:t>
          </a:r>
        </a:p>
      </dgm:t>
    </dgm:pt>
    <dgm:pt modelId="{AA48067B-AADE-4F58-BF26-0A92FBF6F0C0}" type="parTrans" cxnId="{59518D6C-67D5-4D6B-9595-7EA1F55E3BBF}">
      <dgm:prSet/>
      <dgm:spPr/>
      <dgm:t>
        <a:bodyPr/>
        <a:lstStyle/>
        <a:p>
          <a:endParaRPr lang="en-IE"/>
        </a:p>
      </dgm:t>
    </dgm:pt>
    <dgm:pt modelId="{9DF03E68-7CB7-4D80-91A4-38D0B0C16510}" type="sibTrans" cxnId="{59518D6C-67D5-4D6B-9595-7EA1F55E3BBF}">
      <dgm:prSet/>
      <dgm:spPr/>
      <dgm:t>
        <a:bodyPr/>
        <a:lstStyle/>
        <a:p>
          <a:endParaRPr lang="en-IE"/>
        </a:p>
      </dgm:t>
    </dgm:pt>
    <dgm:pt modelId="{17FD8897-4243-4915-959A-9A670F0FBB8C}">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it-IT" sz="1050" noProof="0" dirty="0"/>
            <a:t>Evitare forme gergali e metafore</a:t>
          </a:r>
        </a:p>
      </dgm:t>
    </dgm:pt>
    <dgm:pt modelId="{C0691825-D31D-4EAE-87A8-DDC2E6EF622D}" type="parTrans" cxnId="{9C0E9566-E5DA-4A56-ADE5-742D28F447B0}">
      <dgm:prSet/>
      <dgm:spPr/>
      <dgm:t>
        <a:bodyPr/>
        <a:lstStyle/>
        <a:p>
          <a:endParaRPr lang="en-IE"/>
        </a:p>
      </dgm:t>
    </dgm:pt>
    <dgm:pt modelId="{361623DA-4442-415C-BC77-2DF7703E2C3C}" type="sibTrans" cxnId="{9C0E9566-E5DA-4A56-ADE5-742D28F447B0}">
      <dgm:prSet/>
      <dgm:spPr/>
      <dgm:t>
        <a:bodyPr/>
        <a:lstStyle/>
        <a:p>
          <a:endParaRPr lang="en-IE"/>
        </a:p>
      </dgm:t>
    </dgm:pt>
    <dgm:pt modelId="{5ACF9A62-1F63-42C0-85D2-B451D883BD3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it-IT" sz="1050" noProof="0" dirty="0"/>
            <a:t>Verificare i significati</a:t>
          </a:r>
        </a:p>
      </dgm:t>
    </dgm:pt>
    <dgm:pt modelId="{8DCEAAFC-C610-475B-8848-53E386DC6895}" type="parTrans" cxnId="{83A3E550-A9E9-4633-AFFE-26E32C881E54}">
      <dgm:prSet/>
      <dgm:spPr/>
      <dgm:t>
        <a:bodyPr/>
        <a:lstStyle/>
        <a:p>
          <a:endParaRPr lang="en-IE"/>
        </a:p>
      </dgm:t>
    </dgm:pt>
    <dgm:pt modelId="{C48C52D7-3E68-4793-AC21-4F0AD1C25631}" type="sibTrans" cxnId="{83A3E550-A9E9-4633-AFFE-26E32C881E54}">
      <dgm:prSet/>
      <dgm:spPr/>
      <dgm:t>
        <a:bodyPr/>
        <a:lstStyle/>
        <a:p>
          <a:endParaRPr lang="en-IE"/>
        </a:p>
      </dgm:t>
    </dgm:pt>
    <dgm:pt modelId="{A4F2E41C-4730-4693-8C9B-527004D7B75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it-IT" sz="1050" noProof="0" dirty="0"/>
            <a:t>Essere di supporto</a:t>
          </a:r>
        </a:p>
      </dgm:t>
    </dgm:pt>
    <dgm:pt modelId="{BB66D030-0777-46D3-B758-5F49BF45CDA4}" type="parTrans" cxnId="{AB78F03B-9ABC-4494-913A-C0BBBEC8A4D8}">
      <dgm:prSet/>
      <dgm:spPr/>
      <dgm:t>
        <a:bodyPr/>
        <a:lstStyle/>
        <a:p>
          <a:endParaRPr lang="en-IE"/>
        </a:p>
      </dgm:t>
    </dgm:pt>
    <dgm:pt modelId="{7A9C0F5E-0FF5-4E51-BD8F-1C38271F702D}" type="sibTrans" cxnId="{AB78F03B-9ABC-4494-913A-C0BBBEC8A4D8}">
      <dgm:prSet/>
      <dgm:spPr/>
      <dgm:t>
        <a:bodyPr/>
        <a:lstStyle/>
        <a:p>
          <a:endParaRPr lang="en-IE"/>
        </a:p>
      </dgm:t>
    </dgm:pt>
    <dgm:pt modelId="{6F9AC746-9079-42B5-A4E4-9496353E07BD}">
      <dgm:prSet custT="1">
        <dgm:style>
          <a:lnRef idx="1">
            <a:schemeClr val="accent3"/>
          </a:lnRef>
          <a:fillRef idx="2">
            <a:schemeClr val="accent3"/>
          </a:fillRef>
          <a:effectRef idx="1">
            <a:schemeClr val="accent3"/>
          </a:effectRef>
          <a:fontRef idx="minor">
            <a:schemeClr val="dk1"/>
          </a:fontRef>
        </dgm:style>
      </dgm:prSet>
      <dgm:spPr/>
      <dgm:t>
        <a:bodyPr/>
        <a:lstStyle/>
        <a:p>
          <a:r>
            <a:rPr lang="it-IT" sz="1050" noProof="0" dirty="0"/>
            <a:t>Evitare le supposizioni</a:t>
          </a:r>
        </a:p>
      </dgm:t>
    </dgm:pt>
    <dgm:pt modelId="{23D2C87B-B79A-45C0-A9EE-646333CABE74}" type="parTrans" cxnId="{5C3FA539-137A-4686-A1B5-F38258013D50}">
      <dgm:prSet/>
      <dgm:spPr/>
      <dgm:t>
        <a:bodyPr/>
        <a:lstStyle/>
        <a:p>
          <a:endParaRPr lang="en-IE"/>
        </a:p>
      </dgm:t>
    </dgm:pt>
    <dgm:pt modelId="{58BA72EA-DA7F-43DE-8D6D-BC561D87385E}" type="sibTrans" cxnId="{5C3FA539-137A-4686-A1B5-F38258013D50}">
      <dgm:prSet/>
      <dgm:spPr/>
      <dgm:t>
        <a:bodyPr/>
        <a:lstStyle/>
        <a:p>
          <a:endParaRPr lang="en-IE"/>
        </a:p>
      </dgm:t>
    </dgm:pt>
    <dgm:pt modelId="{8FEBAE33-C6B3-430B-AE44-ACAB16430B07}">
      <dgm:prSet custT="1">
        <dgm:style>
          <a:lnRef idx="1">
            <a:schemeClr val="accent3"/>
          </a:lnRef>
          <a:fillRef idx="2">
            <a:schemeClr val="accent3"/>
          </a:fillRef>
          <a:effectRef idx="1">
            <a:schemeClr val="accent3"/>
          </a:effectRef>
          <a:fontRef idx="minor">
            <a:schemeClr val="dk1"/>
          </a:fontRef>
        </dgm:style>
      </dgm:prSet>
      <dgm:spPr/>
      <dgm:t>
        <a:bodyPr/>
        <a:lstStyle/>
        <a:p>
          <a:r>
            <a:rPr lang="it-IT" sz="1050" noProof="0" dirty="0"/>
            <a:t>Avere rispetto degli altri</a:t>
          </a:r>
        </a:p>
      </dgm:t>
    </dgm:pt>
    <dgm:pt modelId="{43523B77-7254-4CC5-BC85-851AB17AC623}" type="parTrans" cxnId="{7BC78200-C718-4FBD-8D37-3E7AC191EE0C}">
      <dgm:prSet/>
      <dgm:spPr/>
      <dgm:t>
        <a:bodyPr/>
        <a:lstStyle/>
        <a:p>
          <a:endParaRPr lang="en-IE"/>
        </a:p>
      </dgm:t>
    </dgm:pt>
    <dgm:pt modelId="{77AFDB2C-D9B3-4855-9F4B-703ED15A54DC}" type="sibTrans" cxnId="{7BC78200-C718-4FBD-8D37-3E7AC191EE0C}">
      <dgm:prSet/>
      <dgm:spPr/>
      <dgm:t>
        <a:bodyPr/>
        <a:lstStyle/>
        <a:p>
          <a:endParaRPr lang="en-IE"/>
        </a:p>
      </dgm:t>
    </dgm:pt>
    <dgm:pt modelId="{517E943A-833C-43F6-9854-0A98767528F8}">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it-IT" sz="1050" noProof="0" dirty="0"/>
            <a:t>Fare domande</a:t>
          </a:r>
        </a:p>
      </dgm:t>
    </dgm:pt>
    <dgm:pt modelId="{154773C4-80E6-43E6-96EB-7B1DE77F45E7}" type="parTrans" cxnId="{3AACD67B-CDC2-461B-94A7-18DDB4DA7480}">
      <dgm:prSet/>
      <dgm:spPr/>
      <dgm:t>
        <a:bodyPr/>
        <a:lstStyle/>
        <a:p>
          <a:endParaRPr lang="en-IE"/>
        </a:p>
      </dgm:t>
    </dgm:pt>
    <dgm:pt modelId="{A5055F9E-00A7-497C-B135-A20672C7B4D4}" type="sibTrans" cxnId="{3AACD67B-CDC2-461B-94A7-18DDB4DA7480}">
      <dgm:prSet/>
      <dgm:spPr/>
      <dgm:t>
        <a:bodyPr/>
        <a:lstStyle/>
        <a:p>
          <a:endParaRPr lang="en-IE"/>
        </a:p>
      </dgm:t>
    </dgm:pt>
    <dgm:pt modelId="{D6BAEA31-B4ED-4409-8993-524BEEC97A7C}" type="pres">
      <dgm:prSet presAssocID="{0F0BCFC9-E907-44BB-B040-84A91425361E}" presName="Name0" presStyleCnt="0">
        <dgm:presLayoutVars>
          <dgm:dir/>
          <dgm:resizeHandles val="exact"/>
        </dgm:presLayoutVars>
      </dgm:prSet>
      <dgm:spPr/>
    </dgm:pt>
    <dgm:pt modelId="{4BC7E207-EDDC-4C6D-B720-01EA62612E50}" type="pres">
      <dgm:prSet presAssocID="{0F0BCFC9-E907-44BB-B040-84A91425361E}" presName="cycle" presStyleCnt="0"/>
      <dgm:spPr/>
    </dgm:pt>
    <dgm:pt modelId="{0448DDB1-26E6-4C44-9752-597BFCD51197}" type="pres">
      <dgm:prSet presAssocID="{C15360ED-53DB-4DC6-8F52-AA7DFE1A55E4}" presName="nodeFirstNode" presStyleLbl="node1" presStyleIdx="0" presStyleCnt="8">
        <dgm:presLayoutVars>
          <dgm:bulletEnabled val="1"/>
        </dgm:presLayoutVars>
      </dgm:prSet>
      <dgm:spPr/>
    </dgm:pt>
    <dgm:pt modelId="{CAFD1F5A-52D5-4574-9868-F570C292AEA5}" type="pres">
      <dgm:prSet presAssocID="{71CA1A92-023F-4B15-B63E-0E44AA50F87B}" presName="sibTransFirstNode" presStyleLbl="bgShp" presStyleIdx="0" presStyleCnt="1" custScaleX="183581"/>
      <dgm:spPr/>
    </dgm:pt>
    <dgm:pt modelId="{A1D4A8F3-24C9-41B9-A3D7-CEC950D9BE5B}" type="pres">
      <dgm:prSet presAssocID="{8FEBAE33-C6B3-430B-AE44-ACAB16430B07}" presName="nodeFollowingNodes" presStyleLbl="node1" presStyleIdx="1" presStyleCnt="8" custRadScaleRad="149190" custRadScaleInc="40995">
        <dgm:presLayoutVars>
          <dgm:bulletEnabled val="1"/>
        </dgm:presLayoutVars>
      </dgm:prSet>
      <dgm:spPr/>
    </dgm:pt>
    <dgm:pt modelId="{BA857C57-5647-4530-94B6-FB7687891041}" type="pres">
      <dgm:prSet presAssocID="{517E943A-833C-43F6-9854-0A98767528F8}" presName="nodeFollowingNodes" presStyleLbl="node1" presStyleIdx="2" presStyleCnt="8" custRadScaleRad="100116" custRadScaleInc="228386">
        <dgm:presLayoutVars>
          <dgm:bulletEnabled val="1"/>
        </dgm:presLayoutVars>
      </dgm:prSet>
      <dgm:spPr/>
    </dgm:pt>
    <dgm:pt modelId="{BF8DBFAF-0C74-4021-B690-0AC181F4F0FD}" type="pres">
      <dgm:prSet presAssocID="{BC7C42E3-B794-4061-B9B6-C39411124B85}" presName="nodeFollowingNodes" presStyleLbl="node1" presStyleIdx="3" presStyleCnt="8" custRadScaleRad="152833" custRadScaleInc="-46266">
        <dgm:presLayoutVars>
          <dgm:bulletEnabled val="1"/>
        </dgm:presLayoutVars>
      </dgm:prSet>
      <dgm:spPr/>
    </dgm:pt>
    <dgm:pt modelId="{4A32212A-AB94-4DFF-B6DA-3B1FF91B7E7A}" type="pres">
      <dgm:prSet presAssocID="{17FD8897-4243-4915-959A-9A670F0FBB8C}" presName="nodeFollowingNodes" presStyleLbl="node1" presStyleIdx="4" presStyleCnt="8" custRadScaleRad="193904" custRadScaleInc="-228590">
        <dgm:presLayoutVars>
          <dgm:bulletEnabled val="1"/>
        </dgm:presLayoutVars>
      </dgm:prSet>
      <dgm:spPr/>
    </dgm:pt>
    <dgm:pt modelId="{34BA8645-E78D-4418-A006-D1223A95A373}" type="pres">
      <dgm:prSet presAssocID="{5ACF9A62-1F63-42C0-85D2-B451D883BD30}" presName="nodeFollowingNodes" presStyleLbl="node1" presStyleIdx="5" presStyleCnt="8" custRadScaleRad="151380" custRadScaleInc="44828">
        <dgm:presLayoutVars>
          <dgm:bulletEnabled val="1"/>
        </dgm:presLayoutVars>
      </dgm:prSet>
      <dgm:spPr/>
    </dgm:pt>
    <dgm:pt modelId="{A903A466-5E91-4F09-8C1F-A71BD0478CEA}" type="pres">
      <dgm:prSet presAssocID="{A4F2E41C-4730-4693-8C9B-527004D7B752}" presName="nodeFollowingNodes" presStyleLbl="node1" presStyleIdx="6" presStyleCnt="8" custScaleX="98058" custRadScaleRad="200237" custRadScaleInc="5191">
        <dgm:presLayoutVars>
          <dgm:bulletEnabled val="1"/>
        </dgm:presLayoutVars>
      </dgm:prSet>
      <dgm:spPr/>
    </dgm:pt>
    <dgm:pt modelId="{3FF52DC5-82F7-4315-969F-31965C00AFB7}" type="pres">
      <dgm:prSet presAssocID="{6F9AC746-9079-42B5-A4E4-9496353E07BD}" presName="nodeFollowingNodes" presStyleLbl="node1" presStyleIdx="7" presStyleCnt="8" custScaleX="97726" custRadScaleRad="153064" custRadScaleInc="-43140">
        <dgm:presLayoutVars>
          <dgm:bulletEnabled val="1"/>
        </dgm:presLayoutVars>
      </dgm:prSet>
      <dgm:spPr/>
    </dgm:pt>
  </dgm:ptLst>
  <dgm:cxnLst>
    <dgm:cxn modelId="{7BC78200-C718-4FBD-8D37-3E7AC191EE0C}" srcId="{0F0BCFC9-E907-44BB-B040-84A91425361E}" destId="{8FEBAE33-C6B3-430B-AE44-ACAB16430B07}" srcOrd="1" destOrd="0" parTransId="{43523B77-7254-4CC5-BC85-851AB17AC623}" sibTransId="{77AFDB2C-D9B3-4855-9F4B-703ED15A54DC}"/>
    <dgm:cxn modelId="{6C3CC730-A2B5-F042-A657-5178A89E93C8}" type="presOf" srcId="{17FD8897-4243-4915-959A-9A670F0FBB8C}" destId="{4A32212A-AB94-4DFF-B6DA-3B1FF91B7E7A}" srcOrd="0" destOrd="0" presId="urn:microsoft.com/office/officeart/2005/8/layout/cycle3"/>
    <dgm:cxn modelId="{DB85E731-3530-1740-83DA-6BC12E771FD1}" type="presOf" srcId="{6F9AC746-9079-42B5-A4E4-9496353E07BD}" destId="{3FF52DC5-82F7-4315-969F-31965C00AFB7}" srcOrd="0" destOrd="0" presId="urn:microsoft.com/office/officeart/2005/8/layout/cycle3"/>
    <dgm:cxn modelId="{5C3FA539-137A-4686-A1B5-F38258013D50}" srcId="{0F0BCFC9-E907-44BB-B040-84A91425361E}" destId="{6F9AC746-9079-42B5-A4E4-9496353E07BD}" srcOrd="7" destOrd="0" parTransId="{23D2C87B-B79A-45C0-A9EE-646333CABE74}" sibTransId="{58BA72EA-DA7F-43DE-8D6D-BC561D87385E}"/>
    <dgm:cxn modelId="{AB78F03B-9ABC-4494-913A-C0BBBEC8A4D8}" srcId="{0F0BCFC9-E907-44BB-B040-84A91425361E}" destId="{A4F2E41C-4730-4693-8C9B-527004D7B752}" srcOrd="6" destOrd="0" parTransId="{BB66D030-0777-46D3-B758-5F49BF45CDA4}" sibTransId="{7A9C0F5E-0FF5-4E51-BD8F-1C38271F702D}"/>
    <dgm:cxn modelId="{31F76240-4CF0-0F4A-8CE0-859D09D1C010}" type="presOf" srcId="{A4F2E41C-4730-4693-8C9B-527004D7B752}" destId="{A903A466-5E91-4F09-8C1F-A71BD0478CEA}" srcOrd="0" destOrd="0" presId="urn:microsoft.com/office/officeart/2005/8/layout/cycle3"/>
    <dgm:cxn modelId="{9C0E9566-E5DA-4A56-ADE5-742D28F447B0}" srcId="{0F0BCFC9-E907-44BB-B040-84A91425361E}" destId="{17FD8897-4243-4915-959A-9A670F0FBB8C}" srcOrd="4" destOrd="0" parTransId="{C0691825-D31D-4EAE-87A8-DDC2E6EF622D}" sibTransId="{361623DA-4442-415C-BC77-2DF7703E2C3C}"/>
    <dgm:cxn modelId="{59518D6C-67D5-4D6B-9595-7EA1F55E3BBF}" srcId="{0F0BCFC9-E907-44BB-B040-84A91425361E}" destId="{BC7C42E3-B794-4061-B9B6-C39411124B85}" srcOrd="3" destOrd="0" parTransId="{AA48067B-AADE-4F58-BF26-0A92FBF6F0C0}" sibTransId="{9DF03E68-7CB7-4D80-91A4-38D0B0C16510}"/>
    <dgm:cxn modelId="{83A3E550-A9E9-4633-AFFE-26E32C881E54}" srcId="{0F0BCFC9-E907-44BB-B040-84A91425361E}" destId="{5ACF9A62-1F63-42C0-85D2-B451D883BD30}" srcOrd="5" destOrd="0" parTransId="{8DCEAAFC-C610-475B-8848-53E386DC6895}" sibTransId="{C48C52D7-3E68-4793-AC21-4F0AD1C25631}"/>
    <dgm:cxn modelId="{3AACD67B-CDC2-461B-94A7-18DDB4DA7480}" srcId="{0F0BCFC9-E907-44BB-B040-84A91425361E}" destId="{517E943A-833C-43F6-9854-0A98767528F8}" srcOrd="2" destOrd="0" parTransId="{154773C4-80E6-43E6-96EB-7B1DE77F45E7}" sibTransId="{A5055F9E-00A7-497C-B135-A20672C7B4D4}"/>
    <dgm:cxn modelId="{967B067F-D363-5242-A28D-44EE677A92F6}" type="presOf" srcId="{71CA1A92-023F-4B15-B63E-0E44AA50F87B}" destId="{CAFD1F5A-52D5-4574-9868-F570C292AEA5}" srcOrd="0" destOrd="0" presId="urn:microsoft.com/office/officeart/2005/8/layout/cycle3"/>
    <dgm:cxn modelId="{6D1910AF-6E9D-5844-8C7F-3C241D90F521}" type="presOf" srcId="{C15360ED-53DB-4DC6-8F52-AA7DFE1A55E4}" destId="{0448DDB1-26E6-4C44-9752-597BFCD51197}" srcOrd="0" destOrd="0" presId="urn:microsoft.com/office/officeart/2005/8/layout/cycle3"/>
    <dgm:cxn modelId="{A9A427B0-4AC7-7846-9460-2D5B900EA4E7}" type="presOf" srcId="{0F0BCFC9-E907-44BB-B040-84A91425361E}" destId="{D6BAEA31-B4ED-4409-8993-524BEEC97A7C}" srcOrd="0" destOrd="0" presId="urn:microsoft.com/office/officeart/2005/8/layout/cycle3"/>
    <dgm:cxn modelId="{E93FA2B3-19D8-1443-AAA3-3E0C7A74C575}" type="presOf" srcId="{5ACF9A62-1F63-42C0-85D2-B451D883BD30}" destId="{34BA8645-E78D-4418-A006-D1223A95A373}" srcOrd="0" destOrd="0" presId="urn:microsoft.com/office/officeart/2005/8/layout/cycle3"/>
    <dgm:cxn modelId="{8932D1B3-C9BD-694B-956D-45CEE9D080B2}" type="presOf" srcId="{517E943A-833C-43F6-9854-0A98767528F8}" destId="{BA857C57-5647-4530-94B6-FB7687891041}" srcOrd="0" destOrd="0" presId="urn:microsoft.com/office/officeart/2005/8/layout/cycle3"/>
    <dgm:cxn modelId="{7B41FAB3-30DB-4F43-825A-B75E712740BA}" srcId="{0F0BCFC9-E907-44BB-B040-84A91425361E}" destId="{C15360ED-53DB-4DC6-8F52-AA7DFE1A55E4}" srcOrd="0" destOrd="0" parTransId="{0B0A665E-AB39-45BF-97A4-06EFC6888B1F}" sibTransId="{71CA1A92-023F-4B15-B63E-0E44AA50F87B}"/>
    <dgm:cxn modelId="{3E015CD8-6536-1149-A8D6-7F74BE025844}" type="presOf" srcId="{BC7C42E3-B794-4061-B9B6-C39411124B85}" destId="{BF8DBFAF-0C74-4021-B690-0AC181F4F0FD}" srcOrd="0" destOrd="0" presId="urn:microsoft.com/office/officeart/2005/8/layout/cycle3"/>
    <dgm:cxn modelId="{54F60AF9-DA11-434B-902A-0B071FF7F871}" type="presOf" srcId="{8FEBAE33-C6B3-430B-AE44-ACAB16430B07}" destId="{A1D4A8F3-24C9-41B9-A3D7-CEC950D9BE5B}" srcOrd="0" destOrd="0" presId="urn:microsoft.com/office/officeart/2005/8/layout/cycle3"/>
    <dgm:cxn modelId="{1018363C-D1B4-2E43-9AFF-15701EB4DAED}" type="presParOf" srcId="{D6BAEA31-B4ED-4409-8993-524BEEC97A7C}" destId="{4BC7E207-EDDC-4C6D-B720-01EA62612E50}" srcOrd="0" destOrd="0" presId="urn:microsoft.com/office/officeart/2005/8/layout/cycle3"/>
    <dgm:cxn modelId="{27AACF76-CA77-2E41-A0BA-A8A8B1CEEC30}" type="presParOf" srcId="{4BC7E207-EDDC-4C6D-B720-01EA62612E50}" destId="{0448DDB1-26E6-4C44-9752-597BFCD51197}" srcOrd="0" destOrd="0" presId="urn:microsoft.com/office/officeart/2005/8/layout/cycle3"/>
    <dgm:cxn modelId="{05C49DB1-ECD6-ED46-B746-0416E19D75EC}" type="presParOf" srcId="{4BC7E207-EDDC-4C6D-B720-01EA62612E50}" destId="{CAFD1F5A-52D5-4574-9868-F570C292AEA5}" srcOrd="1" destOrd="0" presId="urn:microsoft.com/office/officeart/2005/8/layout/cycle3"/>
    <dgm:cxn modelId="{55437295-6740-8542-8A3C-A90E138062CC}" type="presParOf" srcId="{4BC7E207-EDDC-4C6D-B720-01EA62612E50}" destId="{A1D4A8F3-24C9-41B9-A3D7-CEC950D9BE5B}" srcOrd="2" destOrd="0" presId="urn:microsoft.com/office/officeart/2005/8/layout/cycle3"/>
    <dgm:cxn modelId="{A39AF31E-68F1-7546-9C0D-5E0FF2EC38AF}" type="presParOf" srcId="{4BC7E207-EDDC-4C6D-B720-01EA62612E50}" destId="{BA857C57-5647-4530-94B6-FB7687891041}" srcOrd="3" destOrd="0" presId="urn:microsoft.com/office/officeart/2005/8/layout/cycle3"/>
    <dgm:cxn modelId="{A271DFD9-4D34-5842-BCD3-B26CD162BFDF}" type="presParOf" srcId="{4BC7E207-EDDC-4C6D-B720-01EA62612E50}" destId="{BF8DBFAF-0C74-4021-B690-0AC181F4F0FD}" srcOrd="4" destOrd="0" presId="urn:microsoft.com/office/officeart/2005/8/layout/cycle3"/>
    <dgm:cxn modelId="{C757A836-645B-8146-AD8B-58C834B50D37}" type="presParOf" srcId="{4BC7E207-EDDC-4C6D-B720-01EA62612E50}" destId="{4A32212A-AB94-4DFF-B6DA-3B1FF91B7E7A}" srcOrd="5" destOrd="0" presId="urn:microsoft.com/office/officeart/2005/8/layout/cycle3"/>
    <dgm:cxn modelId="{5A3AC47B-2138-B841-B2AD-AAC604D065C5}" type="presParOf" srcId="{4BC7E207-EDDC-4C6D-B720-01EA62612E50}" destId="{34BA8645-E78D-4418-A006-D1223A95A373}" srcOrd="6" destOrd="0" presId="urn:microsoft.com/office/officeart/2005/8/layout/cycle3"/>
    <dgm:cxn modelId="{92161A02-BC28-664C-B987-FD17028DD207}" type="presParOf" srcId="{4BC7E207-EDDC-4C6D-B720-01EA62612E50}" destId="{A903A466-5E91-4F09-8C1F-A71BD0478CEA}" srcOrd="7" destOrd="0" presId="urn:microsoft.com/office/officeart/2005/8/layout/cycle3"/>
    <dgm:cxn modelId="{B9CE84A6-5172-9F42-B332-4BFA14ACA32B}" type="presParOf" srcId="{4BC7E207-EDDC-4C6D-B720-01EA62612E50}" destId="{3FF52DC5-82F7-4315-969F-31965C00AFB7}"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D1F5A-52D5-4574-9868-F570C292AEA5}">
      <dsp:nvSpPr>
        <dsp:cNvPr id="0" name=""/>
        <dsp:cNvSpPr/>
      </dsp:nvSpPr>
      <dsp:spPr>
        <a:xfrm>
          <a:off x="840400" y="-28695"/>
          <a:ext cx="6168179" cy="3359922"/>
        </a:xfrm>
        <a:prstGeom prst="circularArrow">
          <a:avLst>
            <a:gd name="adj1" fmla="val 5544"/>
            <a:gd name="adj2" fmla="val 330680"/>
            <a:gd name="adj3" fmla="val 14642325"/>
            <a:gd name="adj4" fmla="val 16878162"/>
            <a:gd name="adj5" fmla="val 5757"/>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0448DDB1-26E6-4C44-9752-597BFCD51197}">
      <dsp:nvSpPr>
        <dsp:cNvPr id="0" name=""/>
        <dsp:cNvSpPr/>
      </dsp:nvSpPr>
      <dsp:spPr>
        <a:xfrm>
          <a:off x="3448699" y="1256"/>
          <a:ext cx="95158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Parlare chiaramente e lentamente</a:t>
          </a:r>
        </a:p>
      </dsp:txBody>
      <dsp:txXfrm>
        <a:off x="3471925" y="24482"/>
        <a:ext cx="905129" cy="429338"/>
      </dsp:txXfrm>
    </dsp:sp>
    <dsp:sp modelId="{A1D4A8F3-24C9-41B9-A3D7-CEC950D9BE5B}">
      <dsp:nvSpPr>
        <dsp:cNvPr id="0" name=""/>
        <dsp:cNvSpPr/>
      </dsp:nvSpPr>
      <dsp:spPr>
        <a:xfrm>
          <a:off x="5325438" y="410743"/>
          <a:ext cx="951581"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Avere rispetto degli altri</a:t>
          </a:r>
        </a:p>
      </dsp:txBody>
      <dsp:txXfrm>
        <a:off x="5348664" y="433969"/>
        <a:ext cx="905129" cy="429338"/>
      </dsp:txXfrm>
    </dsp:sp>
    <dsp:sp modelId="{BA857C57-5647-4530-94B6-FB7687891041}">
      <dsp:nvSpPr>
        <dsp:cNvPr id="0" name=""/>
        <dsp:cNvSpPr/>
      </dsp:nvSpPr>
      <dsp:spPr>
        <a:xfrm>
          <a:off x="3414793" y="2868119"/>
          <a:ext cx="95158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Fare domande</a:t>
          </a:r>
        </a:p>
      </dsp:txBody>
      <dsp:txXfrm>
        <a:off x="3438019" y="2891345"/>
        <a:ext cx="905129" cy="429338"/>
      </dsp:txXfrm>
    </dsp:sp>
    <dsp:sp modelId="{BF8DBFAF-0C74-4021-B690-0AC181F4F0FD}">
      <dsp:nvSpPr>
        <dsp:cNvPr id="0" name=""/>
        <dsp:cNvSpPr/>
      </dsp:nvSpPr>
      <dsp:spPr>
        <a:xfrm>
          <a:off x="5408531" y="2410922"/>
          <a:ext cx="951581"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Lasciare il tempo per rispondere</a:t>
          </a:r>
        </a:p>
      </dsp:txBody>
      <dsp:txXfrm>
        <a:off x="5431757" y="2434148"/>
        <a:ext cx="905129" cy="429338"/>
      </dsp:txXfrm>
    </dsp:sp>
    <dsp:sp modelId="{4A32212A-AB94-4DFF-B6DA-3B1FF91B7E7A}">
      <dsp:nvSpPr>
        <dsp:cNvPr id="0" name=""/>
        <dsp:cNvSpPr/>
      </dsp:nvSpPr>
      <dsp:spPr>
        <a:xfrm>
          <a:off x="6226088" y="1364435"/>
          <a:ext cx="95158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Evitare forme gergali e metafore</a:t>
          </a:r>
        </a:p>
      </dsp:txBody>
      <dsp:txXfrm>
        <a:off x="6249314" y="1387661"/>
        <a:ext cx="905129" cy="429338"/>
      </dsp:txXfrm>
    </dsp:sp>
    <dsp:sp modelId="{34BA8645-E78D-4418-A006-D1223A95A373}">
      <dsp:nvSpPr>
        <dsp:cNvPr id="0" name=""/>
        <dsp:cNvSpPr/>
      </dsp:nvSpPr>
      <dsp:spPr>
        <a:xfrm>
          <a:off x="1517310" y="2421074"/>
          <a:ext cx="951581"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Verificare i significati</a:t>
          </a:r>
        </a:p>
      </dsp:txBody>
      <dsp:txXfrm>
        <a:off x="1540536" y="2444300"/>
        <a:ext cx="905129" cy="429338"/>
      </dsp:txXfrm>
    </dsp:sp>
    <dsp:sp modelId="{A903A466-5E91-4F09-8C1F-A71BD0478CEA}">
      <dsp:nvSpPr>
        <dsp:cNvPr id="0" name=""/>
        <dsp:cNvSpPr/>
      </dsp:nvSpPr>
      <dsp:spPr>
        <a:xfrm>
          <a:off x="590821" y="1330109"/>
          <a:ext cx="933101" cy="47579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Essere di supporto</a:t>
          </a:r>
        </a:p>
      </dsp:txBody>
      <dsp:txXfrm>
        <a:off x="614047" y="1353335"/>
        <a:ext cx="886649" cy="429338"/>
      </dsp:txXfrm>
    </dsp:sp>
    <dsp:sp modelId="{3FF52DC5-82F7-4315-969F-31965C00AFB7}">
      <dsp:nvSpPr>
        <dsp:cNvPr id="0" name=""/>
        <dsp:cNvSpPr/>
      </dsp:nvSpPr>
      <dsp:spPr>
        <a:xfrm>
          <a:off x="1518541" y="413121"/>
          <a:ext cx="929942" cy="47579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it-IT" sz="1050" kern="1200" noProof="0" dirty="0"/>
            <a:t>Evitare le supposizioni</a:t>
          </a:r>
        </a:p>
      </dsp:txBody>
      <dsp:txXfrm>
        <a:off x="1541767" y="436347"/>
        <a:ext cx="883490" cy="42933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La comunicazione oggi gioca un ruolo veramente importante nelle nostre vite. È difficile pensare a una singola attività in cui ci impegniamo che non coinvolga in qualche modo la comunicazione. Nelle sempre più diverse comunità che caratterizzano oggi tutti i paesi dell'Europa, la comunicazione efficace svolge un ruolo fondamentale nel riunire persone provenienti da diversi contesti culturali ed etnici. Attraverso questa comunicazione si costruiscono relazioni gratificanti; si crea una società premurosa e rispettosa; e le persone di tutte le etnie possono raggiungere la felicità nella vita. Le comunicazioni efficaci svolgono un ruolo importante nel raggiungimento di tutti i nostri obiettivi.</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Il retroterra culturale di un individuo influisce sul modo in cui comunica e su come vede se stesso. Le culture collettivistiche che si trovano principalmente in Asia e in Africa sottolineano i bisogni e gli obiettivi del gruppo nel suo complesso rispetto ai bisogni e ai desideri di ciascun individuo. Le persone provenienti da culture collettiviste hanno maggiori probabilità di vedersi come connesse agli altri e spesso si definiscono in termini di relazioni con gli altri. Al contrario, le culture individualistiche che predominano in Europa, America e Australia sono caratterizzate dalla priorità, o enfasi, dell'individuo sull'intero gruppo. Queste culture sono orientate attorno a se stesse e si focalizzano sull'essere indipendenti e le persone che vivono in queste culture si considerano separate dagli altri, definendosi in base ai propri tratti personali.</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L'alta e la bassa cultura sono spesso usate come termini un po' rozzi per descrivere le ampie differenze culturali tra le società.</a:t>
            </a:r>
          </a:p>
          <a:p>
            <a:pPr>
              <a:buNone/>
            </a:pPr>
            <a:r>
              <a:rPr lang="it-IT" sz="1100" kern="1200" dirty="0">
                <a:solidFill>
                  <a:schemeClr val="tx1"/>
                </a:solidFill>
                <a:effectLst/>
                <a:latin typeface="+mn-lt"/>
                <a:ea typeface="+mn-ea"/>
                <a:cs typeface="+mn-cs"/>
              </a:rPr>
              <a:t>Contesti di “culture alte” come Giappone, Cina, Francia, Spagna e Italia sono società in cui le persone hanno strette relazioni per un lungo periodo di tempo. Molti aspetti del comportamento culturale non sono resi espliciti perché molti membri sanno cosa fare e cosa pensare in anni di interazione reciproca. A differenza delle loro controparti a basso contesto culturale, tendono a preferire l'interazione verbale indiretta e comprendono significati incorporati a molti livelli socioculturali e trasmessi attraverso una miriade di segnali non verbali. Le persone in culture ad alto contesto comunicano con messaggi semplici che sono spesso ambigui. Evitano generalmente di dire no.</a:t>
            </a:r>
          </a:p>
          <a:p>
            <a:pPr>
              <a:buNone/>
            </a:pPr>
            <a:r>
              <a:rPr lang="it-IT" sz="1100" kern="1200" dirty="0">
                <a:solidFill>
                  <a:schemeClr val="tx1"/>
                </a:solidFill>
                <a:effectLst/>
                <a:latin typeface="+mn-lt"/>
                <a:ea typeface="+mn-ea"/>
                <a:cs typeface="+mn-cs"/>
              </a:rPr>
              <a:t>Culture a basso contesto come Svizzera, Germania, Svezia, Stati Uniti e Regno Unito sono società in cui le persone tendono ad avere molte connessioni, ma di durata più breve o per qualche motivo specifico. In queste società, potrebbe essere necessario esplicitare il comportamento e le credenze culturali in modo esplicito in modo che coloro che entrano nell'ambiente culturale sappiano come comportarsi. Nelle culture a basso contesto le persone tendono a preferire la comunicazione verbale diretta e capire il significato solo a un livello. Le persone in queste culture sono generalmente meno abili nella lettura di segnali non verbali e invece comunicano in messaggi altamente strutturati che sono chiari e concisi. Nelle culture a basso contesto le persone dicono no direttamente.</a:t>
            </a:r>
          </a:p>
          <a:p>
            <a:pPr>
              <a:buNone/>
            </a:pPr>
            <a:r>
              <a:rPr lang="it-IT" sz="1100" kern="1200" dirty="0">
                <a:solidFill>
                  <a:schemeClr val="tx1"/>
                </a:solidFill>
                <a:effectLst/>
                <a:latin typeface="+mn-lt"/>
                <a:ea typeface="+mn-ea"/>
                <a:cs typeface="+mn-cs"/>
              </a:rPr>
              <a:t>Sebbene questi termini siano talvolta utili nel descrivere alcuni aspetti di una cultura, non si può mai dire che una cultura sia "alta" o "bassa" perché tutte le società contengono entrambe le modalità.</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La comunicazione interculturale può essere dinamica e gratificante e sviluppare una comprensione delle culture e dei comportamenti di altre persone può fare molto per migliorare le relazioni e rafforzare la solidarietà. Per raggiungere il successo ci sono alcuni principi di base che puoi usare per migliorare le tue capacità di comunicazione interculturale. In un contesto di comunicazione interculturale è importante prendere il tuo tempo in modo da parlare chiaramente, lentamente e chiaramente ed evitare di usare gergo e metafore. Se non sei sicuro di ciò che qualcuno ha risposto, non aver paura di porre domande. È ugualmente importante mostrare rispetto per coloro con i quali stai cercando di comunicare. Assicurati di concedere loro tutto il tempo necessario per rispondere alle tue domande. Siate solidali e aiutateli nel processo di comunicazione. Date le differenze culturali previste, è fondamentale evitare di fare supposizioni e chiarire eventuali problemi o risposte di cui non si è sicuri. Lavorare in un ambiente interculturale può essere un affare frustrante e le cose potrebbero non essere fatte quando previsto. La comunicazione interculturale può essere noiosa e alcuni comportamenti della controparte potrebbero essere inappropriati. Nelle attività di comunicazione interculturale è importante evitare la colpa e il conflitto. Mantenere una mentalità positiva in quanto ciò può aiutare a costruire strategie e soluzioni per affrontare situazioni difficili.</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Questo esercizio online può aiutarti a sviluppare abilità e competenze di comunicazione interculturale all'interno del tuo gruppo. </a:t>
            </a:r>
            <a:r>
              <a:rPr lang="it-IT" sz="1100" kern="1200">
                <a:solidFill>
                  <a:schemeClr val="tx1"/>
                </a:solidFill>
                <a:effectLst/>
                <a:latin typeface="+mn-lt"/>
                <a:ea typeface="+mn-ea"/>
                <a:cs typeface="+mn-cs"/>
              </a:rPr>
              <a:t>Gioca al gioco di parole in gruppo oppure online.</a:t>
            </a:r>
          </a:p>
        </p:txBody>
      </p:sp>
    </p:spTree>
    <p:extLst>
      <p:ext uri="{BB962C8B-B14F-4D97-AF65-F5344CB8AC3E}">
        <p14:creationId xmlns:p14="http://schemas.microsoft.com/office/powerpoint/2010/main" val="135103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it-IT" sz="1100" kern="1200" dirty="0">
                <a:solidFill>
                  <a:schemeClr val="tx1"/>
                </a:solidFill>
                <a:effectLst/>
                <a:latin typeface="+mn-lt"/>
                <a:ea typeface="+mn-ea"/>
                <a:cs typeface="+mn-cs"/>
              </a:rPr>
              <a:t>La comunicazione è un processo a doppio senso! Devi ricevere informazioni e anche trasmettere un messaggio. Ciò significa ascoltare, capire e pensare a ciò che le persone stanno cercando di dirti, non solo far sapere loro cosa ne pensi.</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Molte persone sono sorprese nel sapere che solo il 7% di ciò che comunichiamo è basato sul vocabolario; un 38% di ciò che comunichiamo è basato sull'intonazione vocale; e che il 55% di ciò che comunichiamo è basato sul comportamento non verbale.</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Ognuno ha un proprio stile di comunicazione e ci sono migliaia e migliaia di varianti per una comunicazione efficace. La cosa più importante è che le persone comunicano in modo sincero e onesto tra loro, nello stile a loro più consono. Poche persone possono comunicare efficacemente in un modo o in uno stile che non gli si adatta personalmente o naturalmente.</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Gli individui con uno stile di comunicazione passivo tendono ad evitare i conflitti e possono sentirsi "invase" quando incontrano una persona difficile o molto aggressiva. I comunicatori passivi possono persino sentirsi intimati da una persona che esprime le proprie idee e necessità. Essere un comunicatore passivo non significa necessariamente che la persona non abbia opinioni forti; spesso lo fanno. Semplicemente non esprimono quelle opinioni a causa della paura; evitare di creare alcuna tensione; o talvolta per rispetto verso l'altra persona che non vorrebbe offendere.</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Gli individui con uno stile di comunicazione assertivo condividono le loro opinioni e necessità e sono solitamente interessati a sentire l'opinione e le esigenze degli altri con cui stanno interagendo. Spesso sono diretti ma evitano di essere "brutalmente onesti". C'è un interesse nel trattare con un'altra persona con rispetto e integrità, esprimendo onestamente le proprie opinioni e sentimenti su un determinato argomento. Anche quando si tratta di una persona descritta come "difficile", i comunicatori assertivi continuano ad essere assertivi e professionali.</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Gli individui con uno stile di comunicazione aggressivo tendono a "sovrastare su tutte le altre persone" e non sembrano preoccuparsi dell'altro. Sono preoccupati solo dei propri interessi e non si preoccupano di ottenere ciò che vogliono anche a spese dell'altra persona. Inutile dire che la persona con questo stile può devastare le relazioni e le impostazioni di un gruppo ed è spesso causa di conflitti malsani e dispute all'interno di un gruppo. Questo tipo di comunicatore è spesso considerato un bullo e prepotente poiché è interessato solo ad esprimere il proprio punto di vista.</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Le abilità per una comunicazione efficace sono classificate come una delle abilità più preziose da acquisire per un individuo. Ci sono 5 semplici cose che fanno tutti i grandi comunicatori. </a:t>
            </a:r>
          </a:p>
          <a:p>
            <a:pPr>
              <a:buNone/>
            </a:pPr>
            <a:r>
              <a:rPr lang="it-IT" sz="1100" kern="1200" dirty="0">
                <a:solidFill>
                  <a:schemeClr val="tx1"/>
                </a:solidFill>
                <a:effectLst/>
                <a:latin typeface="+mn-lt"/>
                <a:ea typeface="+mn-ea"/>
                <a:cs typeface="+mn-cs"/>
              </a:rPr>
              <a:t>Numero 1 - parlano con chiarezza e influenzano pianificando e strutturando il loro messaggio; personalizzandolo per assicurarsi che sia rilevante per il proprio pubblico specifico; presentando chiaramente l'argomento che vogliono comunicare; con modalità e in un formato appropriati. </a:t>
            </a:r>
          </a:p>
          <a:p>
            <a:pPr>
              <a:buNone/>
            </a:pPr>
            <a:r>
              <a:rPr lang="it-IT" sz="1100" kern="1200" dirty="0">
                <a:solidFill>
                  <a:schemeClr val="tx1"/>
                </a:solidFill>
                <a:effectLst/>
                <a:latin typeface="+mn-lt"/>
                <a:ea typeface="+mn-ea"/>
                <a:cs typeface="+mn-cs"/>
              </a:rPr>
              <a:t>Numero 2 - sostengono una visione comune che consenta una comunicazione aperta; creano una mentalità uniforme che tutti possono condividere; fa sentire le persone che fanno parte di ciò che viene proposto. </a:t>
            </a:r>
          </a:p>
          <a:p>
            <a:pPr>
              <a:buNone/>
            </a:pPr>
            <a:r>
              <a:rPr lang="it-IT" sz="1100" kern="1200" dirty="0">
                <a:solidFill>
                  <a:schemeClr val="tx1"/>
                </a:solidFill>
                <a:effectLst/>
                <a:latin typeface="+mn-lt"/>
                <a:ea typeface="+mn-ea"/>
                <a:cs typeface="+mn-cs"/>
              </a:rPr>
              <a:t>Numero 3 - ascoltano dimostrando abilità esemplari di ascolto attivo che consentono loro di ascoltare e interpretare ciò che le persone stanno dicendo loro e di sondare per chiarezza in tutte le interazioni. Questo incoraggia una comunicazione più aperta mentre gli altri membri del gruppo si sentono più a loro agio. </a:t>
            </a:r>
          </a:p>
          <a:p>
            <a:pPr>
              <a:buNone/>
            </a:pPr>
            <a:r>
              <a:rPr lang="it-IT" sz="1100" kern="1200" dirty="0">
                <a:solidFill>
                  <a:schemeClr val="tx1"/>
                </a:solidFill>
                <a:effectLst/>
                <a:latin typeface="+mn-lt"/>
                <a:ea typeface="+mn-ea"/>
                <a:cs typeface="+mn-cs"/>
              </a:rPr>
              <a:t>Numero 4 - usano efficacemente il linguaggio del corpo adottando posture appropriate, usando il contatto visivo ove possibile e usando i gesti delle mani per trasmettere e rafforzare il significato.</a:t>
            </a:r>
          </a:p>
          <a:p>
            <a:pPr>
              <a:buNone/>
            </a:pPr>
            <a:r>
              <a:rPr lang="it-IT" sz="1100" kern="1200" dirty="0">
                <a:solidFill>
                  <a:schemeClr val="tx1"/>
                </a:solidFill>
                <a:effectLst/>
                <a:latin typeface="+mn-lt"/>
                <a:ea typeface="+mn-ea"/>
                <a:cs typeface="+mn-cs"/>
              </a:rPr>
              <a:t>Numero 5 - sono culturalmente e politicamente consapevoli, il che assicura la rimozione degli ostacoli a una comunicazione efficace e aumentano la possibilità di ottenere risultati positivi nella comunicazione. Un giudizio politico coretto e una buona consapevolezza culturale assicurano che un messaggio semplice possa attrarre un vasto pubblico.</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it-IT" sz="1100" kern="1200" dirty="0">
                <a:solidFill>
                  <a:schemeClr val="tx1"/>
                </a:solidFill>
                <a:effectLst/>
                <a:latin typeface="+mn-lt"/>
                <a:ea typeface="+mn-ea"/>
                <a:cs typeface="+mn-cs"/>
              </a:rPr>
              <a:t>Quando consideriamo la comunicazione interculturale, ci sono ulteriori livelli di complessità aggiunti al processo di comunicazione. Le barriere linguistiche sono immediatamente ovvie e riconoscibili, ma parlare una moltitudine di lingue diverse non significa necessariamente che tu sia un comunicatore interculturale completo.</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dizionari.corriere.it/dizionario-modi-di-dire/index.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it-IT" dirty="0"/>
              <a:t>Comunicazione efficace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Title 2"/>
          <p:cNvSpPr>
            <a:spLocks noGrp="1"/>
          </p:cNvSpPr>
          <p:nvPr>
            <p:ph type="title"/>
          </p:nvPr>
        </p:nvSpPr>
        <p:spPr/>
        <p:txBody>
          <a:bodyPr/>
          <a:lstStyle/>
          <a:p>
            <a:r>
              <a:rPr lang="it-IT" dirty="0"/>
              <a:t>Modelli di comunicazione</a:t>
            </a:r>
            <a:br>
              <a:rPr lang="it-IT" dirty="0"/>
            </a:br>
            <a:r>
              <a:rPr lang="it-IT" dirty="0"/>
              <a:t>interculturale</a:t>
            </a:r>
          </a:p>
        </p:txBody>
      </p:sp>
      <p:sp>
        <p:nvSpPr>
          <p:cNvPr id="9" name="TextBox 8"/>
          <p:cNvSpPr txBox="1"/>
          <p:nvPr/>
        </p:nvSpPr>
        <p:spPr>
          <a:xfrm>
            <a:off x="691200" y="1899386"/>
            <a:ext cx="4196080" cy="4154984"/>
          </a:xfrm>
          <a:prstGeom prst="rect">
            <a:avLst/>
          </a:prstGeom>
          <a:noFill/>
        </p:spPr>
        <p:txBody>
          <a:bodyPr wrap="square" rtlCol="0">
            <a:spAutoFit/>
          </a:bodyPr>
          <a:lstStyle/>
          <a:p>
            <a:pPr>
              <a:lnSpc>
                <a:spcPct val="150000"/>
              </a:lnSpc>
            </a:pPr>
            <a:r>
              <a:rPr lang="it-IT" sz="1600" b="1" dirty="0">
                <a:solidFill>
                  <a:srgbClr val="669900"/>
                </a:solidFill>
              </a:rPr>
              <a:t>Culture collettiviste</a:t>
            </a:r>
            <a:endParaRPr lang="it-IT" sz="1600" dirty="0">
              <a:solidFill>
                <a:srgbClr val="669900"/>
              </a:solidFill>
            </a:endParaRPr>
          </a:p>
          <a:p>
            <a:pPr marL="285750" indent="-285750">
              <a:lnSpc>
                <a:spcPct val="150000"/>
              </a:lnSpc>
              <a:buFont typeface="Arial" panose="020B0604020202020204" pitchFamily="34" charset="0"/>
              <a:buChar char="•"/>
            </a:pPr>
            <a:r>
              <a:rPr lang="it-IT" sz="1600" dirty="0">
                <a:solidFill>
                  <a:srgbClr val="669900"/>
                </a:solidFill>
              </a:rPr>
              <a:t>Minore attenzione alle interazioni verbali</a:t>
            </a:r>
          </a:p>
          <a:p>
            <a:pPr marL="285750" indent="-285750">
              <a:lnSpc>
                <a:spcPct val="150000"/>
              </a:lnSpc>
              <a:buFont typeface="Arial" panose="020B0604020202020204" pitchFamily="34" charset="0"/>
              <a:buChar char="•"/>
            </a:pPr>
            <a:r>
              <a:rPr lang="it-IT" sz="1600" dirty="0">
                <a:solidFill>
                  <a:srgbClr val="669900"/>
                </a:solidFill>
              </a:rPr>
              <a:t>Maggiore attenzione alle interazioni non verbali</a:t>
            </a:r>
          </a:p>
          <a:p>
            <a:pPr marL="285750" indent="-285750">
              <a:lnSpc>
                <a:spcPct val="150000"/>
              </a:lnSpc>
              <a:buFont typeface="Arial" panose="020B0604020202020204" pitchFamily="34" charset="0"/>
              <a:buChar char="•"/>
            </a:pPr>
            <a:r>
              <a:rPr lang="it-IT" sz="1600" dirty="0">
                <a:solidFill>
                  <a:srgbClr val="669900"/>
                </a:solidFill>
              </a:rPr>
              <a:t>Spesso comunicano usando lo stile indiretto</a:t>
            </a:r>
          </a:p>
          <a:p>
            <a:pPr marL="285750" indent="-285750">
              <a:lnSpc>
                <a:spcPct val="150000"/>
              </a:lnSpc>
              <a:buFont typeface="Arial" panose="020B0604020202020204" pitchFamily="34" charset="0"/>
              <a:buChar char="•"/>
            </a:pPr>
            <a:r>
              <a:rPr lang="it-IT" sz="1600" dirty="0">
                <a:solidFill>
                  <a:srgbClr val="669900"/>
                </a:solidFill>
              </a:rPr>
              <a:t>Il contesto della comunicazione è più importante</a:t>
            </a:r>
          </a:p>
          <a:p>
            <a:pPr marL="285750" indent="-285750">
              <a:lnSpc>
                <a:spcPct val="150000"/>
              </a:lnSpc>
              <a:buFont typeface="Arial" panose="020B0604020202020204" pitchFamily="34" charset="0"/>
              <a:buChar char="•"/>
            </a:pPr>
            <a:r>
              <a:rPr lang="it-IT" sz="1600" dirty="0">
                <a:solidFill>
                  <a:srgbClr val="669900"/>
                </a:solidFill>
              </a:rPr>
              <a:t>Socialmente interdipendente</a:t>
            </a:r>
          </a:p>
          <a:p>
            <a:pPr marL="285750" indent="-285750">
              <a:lnSpc>
                <a:spcPct val="150000"/>
              </a:lnSpc>
              <a:buFont typeface="Arial" panose="020B0604020202020204" pitchFamily="34" charset="0"/>
              <a:buChar char="•"/>
            </a:pPr>
            <a:r>
              <a:rPr lang="it-IT" sz="1600" dirty="0">
                <a:solidFill>
                  <a:srgbClr val="669900"/>
                </a:solidFill>
              </a:rPr>
              <a:t>I doveri e gli obblighi definiscono il comportamento</a:t>
            </a:r>
            <a:endParaRPr lang="en-IE" sz="1600" dirty="0">
              <a:solidFill>
                <a:srgbClr val="669900"/>
              </a:solidFill>
            </a:endParaRPr>
          </a:p>
        </p:txBody>
      </p:sp>
      <p:sp>
        <p:nvSpPr>
          <p:cNvPr id="10" name="TextBox 9"/>
          <p:cNvSpPr txBox="1"/>
          <p:nvPr/>
        </p:nvSpPr>
        <p:spPr>
          <a:xfrm>
            <a:off x="4775200" y="1899386"/>
            <a:ext cx="4216400" cy="4109330"/>
          </a:xfrm>
          <a:prstGeom prst="rect">
            <a:avLst/>
          </a:prstGeom>
          <a:noFill/>
        </p:spPr>
        <p:txBody>
          <a:bodyPr wrap="square" rtlCol="0">
            <a:spAutoFit/>
          </a:bodyPr>
          <a:lstStyle/>
          <a:p>
            <a:pPr>
              <a:lnSpc>
                <a:spcPct val="150000"/>
              </a:lnSpc>
            </a:pPr>
            <a:r>
              <a:rPr lang="it-IT" sz="1600" b="1" dirty="0">
                <a:solidFill>
                  <a:srgbClr val="669900"/>
                </a:solidFill>
              </a:rPr>
              <a:t>Culture Individualistiche </a:t>
            </a:r>
          </a:p>
          <a:p>
            <a:pPr marL="285750" indent="-285750">
              <a:lnSpc>
                <a:spcPct val="150000"/>
              </a:lnSpc>
              <a:buFont typeface="Arial" panose="020B0604020202020204" pitchFamily="34" charset="0"/>
              <a:buChar char="•"/>
            </a:pPr>
            <a:r>
              <a:rPr lang="it-IT" sz="1600" dirty="0">
                <a:solidFill>
                  <a:srgbClr val="669900"/>
                </a:solidFill>
              </a:rPr>
              <a:t>Maggiore attenzione alle interazioni verbali </a:t>
            </a:r>
          </a:p>
          <a:p>
            <a:pPr marL="285750" indent="-285750">
              <a:lnSpc>
                <a:spcPct val="150000"/>
              </a:lnSpc>
              <a:buFont typeface="Arial" panose="020B0604020202020204" pitchFamily="34" charset="0"/>
              <a:buChar char="•"/>
            </a:pPr>
            <a:r>
              <a:rPr lang="it-IT" sz="1600" dirty="0">
                <a:solidFill>
                  <a:srgbClr val="669900"/>
                </a:solidFill>
              </a:rPr>
              <a:t>Minore attenzione alle interazioni non verbali</a:t>
            </a:r>
          </a:p>
          <a:p>
            <a:pPr marL="285750" indent="-285750">
              <a:lnSpc>
                <a:spcPct val="150000"/>
              </a:lnSpc>
              <a:buFont typeface="Arial" panose="020B0604020202020204" pitchFamily="34" charset="0"/>
              <a:buChar char="•"/>
            </a:pPr>
            <a:r>
              <a:rPr lang="it-IT" sz="1600" dirty="0">
                <a:solidFill>
                  <a:srgbClr val="669900"/>
                </a:solidFill>
              </a:rPr>
              <a:t>Utilizza principalmente lo stile di comunicazione diretta </a:t>
            </a:r>
          </a:p>
          <a:p>
            <a:pPr marL="285750" indent="-285750">
              <a:lnSpc>
                <a:spcPct val="150000"/>
              </a:lnSpc>
              <a:buFont typeface="Arial" panose="020B0604020202020204" pitchFamily="34" charset="0"/>
              <a:buChar char="•"/>
            </a:pPr>
            <a:r>
              <a:rPr lang="it-IT" sz="1600" dirty="0">
                <a:solidFill>
                  <a:srgbClr val="669900"/>
                </a:solidFill>
              </a:rPr>
              <a:t>Ciò che viene detto è più importante </a:t>
            </a:r>
          </a:p>
          <a:p>
            <a:pPr marL="285750" indent="-285750">
              <a:lnSpc>
                <a:spcPct val="150000"/>
              </a:lnSpc>
              <a:buFont typeface="Arial" panose="020B0604020202020204" pitchFamily="34" charset="0"/>
              <a:buChar char="•"/>
            </a:pPr>
            <a:r>
              <a:rPr lang="it-IT" sz="1600" dirty="0">
                <a:solidFill>
                  <a:srgbClr val="669900"/>
                </a:solidFill>
              </a:rPr>
              <a:t>Indipendente </a:t>
            </a:r>
          </a:p>
          <a:p>
            <a:pPr marL="285750" indent="-285750">
              <a:lnSpc>
                <a:spcPct val="150000"/>
              </a:lnSpc>
              <a:buFont typeface="Arial" panose="020B0604020202020204" pitchFamily="34" charset="0"/>
              <a:buChar char="•"/>
            </a:pPr>
            <a:r>
              <a:rPr lang="it-IT" sz="1600" dirty="0">
                <a:solidFill>
                  <a:srgbClr val="669900"/>
                </a:solidFill>
              </a:rPr>
              <a:t>Atteggiamenti e bisogni personali definiscono il comportamento</a:t>
            </a:r>
            <a:endParaRPr lang="en-IE" sz="1600" dirty="0">
              <a:solidFill>
                <a:srgbClr val="669900"/>
              </a:solidFill>
            </a:endParaRPr>
          </a:p>
        </p:txBody>
      </p:sp>
    </p:spTree>
    <p:extLst>
      <p:ext uri="{BB962C8B-B14F-4D97-AF65-F5344CB8AC3E}">
        <p14:creationId xmlns:p14="http://schemas.microsoft.com/office/powerpoint/2010/main" val="197819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p:cNvSpPr>
            <a:spLocks noGrp="1"/>
          </p:cNvSpPr>
          <p:nvPr>
            <p:ph type="title"/>
          </p:nvPr>
        </p:nvSpPr>
        <p:spPr/>
        <p:txBody>
          <a:bodyPr/>
          <a:lstStyle/>
          <a:p>
            <a:r>
              <a:rPr lang="it-IT" dirty="0"/>
              <a:t>Contesti culturali alti e bassi</a:t>
            </a:r>
          </a:p>
        </p:txBody>
      </p:sp>
      <p:sp>
        <p:nvSpPr>
          <p:cNvPr id="15" name="Left-Right Arrow 14"/>
          <p:cNvSpPr/>
          <p:nvPr/>
        </p:nvSpPr>
        <p:spPr>
          <a:xfrm>
            <a:off x="1186098" y="5094878"/>
            <a:ext cx="7266702" cy="627402"/>
          </a:xfrm>
          <a:prstGeom prst="lef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Basso contesto			Alto contesto</a:t>
            </a:r>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776" y="2187435"/>
            <a:ext cx="982980" cy="65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969" y="2665444"/>
            <a:ext cx="978852" cy="64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185" y="3144101"/>
            <a:ext cx="1047750" cy="6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234" y="2202243"/>
            <a:ext cx="1021509" cy="67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158" y="2665444"/>
            <a:ext cx="1066959" cy="656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855" y="3667474"/>
            <a:ext cx="104775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354" y="3150987"/>
            <a:ext cx="97093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5631" y="3667474"/>
            <a:ext cx="1076008" cy="71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93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p:cNvSpPr>
            <a:spLocks noGrp="1"/>
          </p:cNvSpPr>
          <p:nvPr>
            <p:ph type="title"/>
          </p:nvPr>
        </p:nvSpPr>
        <p:spPr/>
        <p:txBody>
          <a:bodyPr/>
          <a:lstStyle/>
          <a:p>
            <a:pPr lvl="0"/>
            <a:r>
              <a:rPr lang="it-IT" dirty="0"/>
              <a:t>Consigli per una comunicazione</a:t>
            </a:r>
            <a:br>
              <a:rPr lang="it-IT" dirty="0"/>
            </a:br>
            <a:r>
              <a:rPr lang="it-IT" dirty="0"/>
              <a:t>interculturale efficace</a:t>
            </a:r>
          </a:p>
        </p:txBody>
      </p:sp>
      <p:graphicFrame>
        <p:nvGraphicFramePr>
          <p:cNvPr id="17" name="Diagram 16"/>
          <p:cNvGraphicFramePr/>
          <p:nvPr>
            <p:extLst>
              <p:ext uri="{D42A27DB-BD31-4B8C-83A1-F6EECF244321}">
                <p14:modId xmlns:p14="http://schemas.microsoft.com/office/powerpoint/2010/main" val="1592758695"/>
              </p:ext>
            </p:extLst>
          </p:nvPr>
        </p:nvGraphicFramePr>
        <p:xfrm>
          <a:off x="691200" y="2174863"/>
          <a:ext cx="7858220" cy="3343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1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p:cNvSpPr>
            <a:spLocks noGrp="1"/>
          </p:cNvSpPr>
          <p:nvPr>
            <p:ph type="title"/>
          </p:nvPr>
        </p:nvSpPr>
        <p:spPr/>
        <p:txBody>
          <a:bodyPr/>
          <a:lstStyle/>
          <a:p>
            <a:pPr lvl="0"/>
            <a:r>
              <a:rPr lang="it-IT" dirty="0"/>
              <a:t>Comunicazione efficace</a:t>
            </a:r>
            <a:br>
              <a:rPr lang="it-IT" dirty="0"/>
            </a:br>
            <a:r>
              <a:rPr lang="it-IT" dirty="0"/>
              <a:t>Carte di lavoro &amp; giochi</a:t>
            </a:r>
          </a:p>
        </p:txBody>
      </p:sp>
      <p:sp>
        <p:nvSpPr>
          <p:cNvPr id="4" name="TextBox 3"/>
          <p:cNvSpPr txBox="1"/>
          <p:nvPr/>
        </p:nvSpPr>
        <p:spPr>
          <a:xfrm>
            <a:off x="4737623" y="1917002"/>
            <a:ext cx="3911600" cy="3754874"/>
          </a:xfrm>
          <a:prstGeom prst="rect">
            <a:avLst/>
          </a:prstGeom>
          <a:noFill/>
        </p:spPr>
        <p:txBody>
          <a:bodyPr wrap="square" rtlCol="0">
            <a:spAutoFit/>
          </a:bodyPr>
          <a:lstStyle/>
          <a:p>
            <a:r>
              <a:rPr lang="it-IT" dirty="0"/>
              <a:t>Spesso usiamo espressioni idiomatiche quando parliamo. L'uso di idiomi in una lingua aggiunge colore e la rende più interessante per che ascolta. </a:t>
            </a:r>
          </a:p>
          <a:p>
            <a:endParaRPr lang="it-IT" dirty="0"/>
          </a:p>
          <a:p>
            <a:r>
              <a:rPr lang="it-IT" dirty="0"/>
              <a:t>Comprendere le espressioni idiomatiche è parte integrante della fluidità del linguaggio e una competenza essenziale per l'integrazione nelle comunità ospitanti. </a:t>
            </a:r>
          </a:p>
          <a:p>
            <a:endParaRPr lang="it-IT" dirty="0"/>
          </a:p>
          <a:p>
            <a:r>
              <a:rPr lang="it-IT" dirty="0"/>
              <a:t>Fai clic sul link sottostante per giocare al gioco delle espressioni idiomatiche e sviluppa le tue abilità linguistiche essenziali.</a:t>
            </a:r>
          </a:p>
          <a:p>
            <a:endParaRPr lang="en-IE" dirty="0"/>
          </a:p>
          <a:p>
            <a:r>
              <a:rPr lang="en-IE" dirty="0">
                <a:hlinkClick r:id="rId3"/>
              </a:rPr>
              <a:t>http://dizionari.corriere.it/dizionario-modi-di-dire/index.shtml</a:t>
            </a:r>
            <a:endParaRPr lang="en-IE" dirty="0"/>
          </a:p>
          <a:p>
            <a:endParaRPr lang="en-IE" dirty="0"/>
          </a:p>
        </p:txBody>
      </p:sp>
      <p:sp>
        <p:nvSpPr>
          <p:cNvPr id="6" name="TextBox 5"/>
          <p:cNvSpPr txBox="1"/>
          <p:nvPr/>
        </p:nvSpPr>
        <p:spPr>
          <a:xfrm>
            <a:off x="284480" y="1917002"/>
            <a:ext cx="4257040" cy="307777"/>
          </a:xfrm>
          <a:prstGeom prst="rect">
            <a:avLst/>
          </a:prstGeom>
          <a:noFill/>
        </p:spPr>
        <p:txBody>
          <a:bodyPr wrap="square" rtlCol="0">
            <a:spAutoFit/>
          </a:bodyPr>
          <a:lstStyle/>
          <a:p>
            <a:pPr algn="ctr"/>
            <a:r>
              <a:rPr lang="it-IT" b="1" dirty="0">
                <a:solidFill>
                  <a:srgbClr val="800080"/>
                </a:solidFill>
              </a:rPr>
              <a:t>Comprendere le espressioni idiomatiche</a:t>
            </a:r>
          </a:p>
        </p:txBody>
      </p:sp>
      <p:sp>
        <p:nvSpPr>
          <p:cNvPr id="3" name="Fumetto 2 2"/>
          <p:cNvSpPr/>
          <p:nvPr/>
        </p:nvSpPr>
        <p:spPr>
          <a:xfrm>
            <a:off x="902216" y="2335237"/>
            <a:ext cx="1721800" cy="7315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Piove a catinelle</a:t>
            </a:r>
          </a:p>
        </p:txBody>
      </p:sp>
      <p:sp>
        <p:nvSpPr>
          <p:cNvPr id="7" name="Fumetto 2 6"/>
          <p:cNvSpPr/>
          <p:nvPr/>
        </p:nvSpPr>
        <p:spPr>
          <a:xfrm>
            <a:off x="2624016" y="3235569"/>
            <a:ext cx="1721800" cy="731520"/>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Sono al settimo cielo!</a:t>
            </a:r>
          </a:p>
        </p:txBody>
      </p:sp>
      <p:sp>
        <p:nvSpPr>
          <p:cNvPr id="8" name="Fumetto 2 7"/>
          <p:cNvSpPr/>
          <p:nvPr/>
        </p:nvSpPr>
        <p:spPr>
          <a:xfrm>
            <a:off x="469315" y="3598984"/>
            <a:ext cx="1721800" cy="731520"/>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Avere una febbre da cavallo</a:t>
            </a:r>
          </a:p>
        </p:txBody>
      </p:sp>
      <p:sp>
        <p:nvSpPr>
          <p:cNvPr id="9" name="Fumetto 2 8"/>
          <p:cNvSpPr/>
          <p:nvPr/>
        </p:nvSpPr>
        <p:spPr>
          <a:xfrm>
            <a:off x="2413000" y="4330504"/>
            <a:ext cx="1721800" cy="731520"/>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Non sta né in cielo né in terra</a:t>
            </a:r>
          </a:p>
        </p:txBody>
      </p:sp>
      <p:sp>
        <p:nvSpPr>
          <p:cNvPr id="10" name="Fumetto 2 9"/>
          <p:cNvSpPr/>
          <p:nvPr/>
        </p:nvSpPr>
        <p:spPr>
          <a:xfrm>
            <a:off x="469315" y="4940356"/>
            <a:ext cx="1721800" cy="731520"/>
          </a:xfrm>
          <a:prstGeom prst="wedgeRound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Appendere il cappello al chiodo</a:t>
            </a:r>
          </a:p>
        </p:txBody>
      </p:sp>
    </p:spTree>
    <p:extLst>
      <p:ext uri="{BB962C8B-B14F-4D97-AF65-F5344CB8AC3E}">
        <p14:creationId xmlns:p14="http://schemas.microsoft.com/office/powerpoint/2010/main" val="297740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Grazie!</a:t>
            </a: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7" name="Textfeld 2"/>
          <p:cNvSpPr txBox="1"/>
          <p:nvPr/>
        </p:nvSpPr>
        <p:spPr>
          <a:xfrm>
            <a:off x="0" y="5517496"/>
            <a:ext cx="6650609" cy="118494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it-IT" sz="1100" dirty="0"/>
              <a:t>Questo progetto è stato finanziato con il sostegno della Commissione europea. </a:t>
            </a:r>
          </a:p>
          <a:p>
            <a:endParaRPr lang="it-IT" sz="800" dirty="0"/>
          </a:p>
          <a:p>
            <a:r>
              <a:rPr lang="it-IT" sz="1100" dirty="0"/>
              <a:t>Questo documento riflette solo le opinioni dell'autore e la Commissione non può essere ritenuta responsabile per qualsiasi uso che potrebbe essere fatto delle informazioni contenute nel presente documento.</a:t>
            </a:r>
          </a:p>
          <a:p>
            <a:endParaRPr lang="en-GB" sz="800" dirty="0"/>
          </a:p>
          <a:p>
            <a:r>
              <a:rPr lang="it-IT" sz="1100" dirty="0"/>
              <a:t>Progetto Numero</a:t>
            </a:r>
            <a:r>
              <a:rPr lang="en-GB" sz="1100" dirty="0"/>
              <a:t>: 2017-1-FR01-KA204-037126</a:t>
            </a:r>
            <a:endParaRPr lang="de-AT" sz="1100" dirty="0"/>
          </a:p>
        </p:txBody>
      </p:sp>
      <p:sp>
        <p:nvSpPr>
          <p:cNvPr id="8" name="TextBox 3"/>
          <p:cNvSpPr txBox="1"/>
          <p:nvPr/>
        </p:nvSpPr>
        <p:spPr>
          <a:xfrm>
            <a:off x="189817" y="5165818"/>
            <a:ext cx="4323620" cy="307777"/>
          </a:xfrm>
          <a:prstGeom prst="rect">
            <a:avLst/>
          </a:prstGeom>
          <a:noFill/>
        </p:spPr>
        <p:txBody>
          <a:bodyPr wrap="none" rtlCol="0">
            <a:spAutoFit/>
          </a:bodyPr>
          <a:lstStyle/>
          <a:p>
            <a:r>
              <a:rPr lang="it-IT" dirty="0"/>
              <a:t>Tutte le foto per gentile concessione di </a:t>
            </a:r>
            <a:r>
              <a:rPr lang="en-US" dirty="0"/>
              <a:t>Pixabay.com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it-IT" dirty="0"/>
              <a:t>Modello di comunicazione efficace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690" y="2540371"/>
            <a:ext cx="484028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3" name="Title 2"/>
          <p:cNvSpPr>
            <a:spLocks noGrp="1"/>
          </p:cNvSpPr>
          <p:nvPr>
            <p:ph type="title"/>
          </p:nvPr>
        </p:nvSpPr>
        <p:spPr/>
        <p:txBody>
          <a:bodyPr/>
          <a:lstStyle/>
          <a:p>
            <a:r>
              <a:rPr lang="it-IT" dirty="0"/>
              <a:t>Come comunichiamo?</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299" y="1814733"/>
            <a:ext cx="6435935" cy="35051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Stile di comunicazione</a:t>
            </a:r>
          </a:p>
        </p:txBody>
      </p:sp>
      <p:sp>
        <p:nvSpPr>
          <p:cNvPr id="6" name="Text Box 2"/>
          <p:cNvSpPr txBox="1">
            <a:spLocks noChangeArrowheads="1"/>
          </p:cNvSpPr>
          <p:nvPr/>
        </p:nvSpPr>
        <p:spPr bwMode="auto">
          <a:xfrm>
            <a:off x="602782" y="2241985"/>
            <a:ext cx="2453100" cy="288768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IE" sz="1800" dirty="0">
                <a:effectLst/>
                <a:latin typeface="Calibri"/>
                <a:ea typeface="Calibri"/>
                <a:cs typeface="Times New Roman"/>
              </a:rPr>
              <a:t> </a:t>
            </a:r>
            <a:endParaRPr lang="en-IE" sz="1100" dirty="0">
              <a:effectLst/>
              <a:latin typeface="Calibri"/>
              <a:ea typeface="Calibri"/>
              <a:cs typeface="Times New Roman"/>
            </a:endParaRPr>
          </a:p>
          <a:p>
            <a:pPr marL="0" marR="0" algn="ctr">
              <a:lnSpc>
                <a:spcPct val="200000"/>
              </a:lnSpc>
              <a:spcBef>
                <a:spcPts val="0"/>
              </a:spcBef>
              <a:spcAft>
                <a:spcPts val="1000"/>
              </a:spcAft>
            </a:pPr>
            <a:r>
              <a:rPr lang="en-IE" sz="2400" b="1" dirty="0">
                <a:solidFill>
                  <a:srgbClr val="7F7F7F"/>
                </a:solidFill>
                <a:effectLst/>
                <a:latin typeface="Calibri"/>
                <a:ea typeface="Calibri"/>
                <a:cs typeface="Times New Roman"/>
              </a:rPr>
              <a:t>PASSIVO</a:t>
            </a:r>
            <a:endParaRPr lang="en-IE" dirty="0">
              <a:effectLst/>
              <a:latin typeface="Calibri"/>
              <a:ea typeface="Calibri"/>
              <a:cs typeface="Times New Roman"/>
            </a:endParaRPr>
          </a:p>
          <a:p>
            <a:pPr marL="0" marR="0" algn="ctr">
              <a:lnSpc>
                <a:spcPct val="200000"/>
              </a:lnSpc>
              <a:spcBef>
                <a:spcPts val="0"/>
              </a:spcBef>
              <a:spcAft>
                <a:spcPts val="1000"/>
              </a:spcAft>
            </a:pPr>
            <a:r>
              <a:rPr lang="en-IE" sz="2400" b="1" dirty="0">
                <a:solidFill>
                  <a:srgbClr val="FF0000"/>
                </a:solidFill>
                <a:effectLst/>
                <a:latin typeface="Calibri"/>
                <a:ea typeface="Calibri"/>
                <a:cs typeface="Times New Roman"/>
              </a:rPr>
              <a:t>AGGRESSIVO</a:t>
            </a:r>
            <a:endParaRPr lang="en-IE" dirty="0">
              <a:solidFill>
                <a:srgbClr val="FF0000"/>
              </a:solidFill>
              <a:effectLst/>
              <a:latin typeface="Calibri"/>
              <a:ea typeface="Calibri"/>
              <a:cs typeface="Times New Roman"/>
            </a:endParaRPr>
          </a:p>
          <a:p>
            <a:pPr marL="0" marR="0" algn="ctr">
              <a:lnSpc>
                <a:spcPct val="200000"/>
              </a:lnSpc>
              <a:spcBef>
                <a:spcPts val="0"/>
              </a:spcBef>
              <a:spcAft>
                <a:spcPts val="1000"/>
              </a:spcAft>
            </a:pPr>
            <a:r>
              <a:rPr lang="en-IE" sz="2400" b="1" dirty="0">
                <a:solidFill>
                  <a:schemeClr val="accent5">
                    <a:lumMod val="50000"/>
                  </a:schemeClr>
                </a:solidFill>
                <a:effectLst/>
                <a:latin typeface="Calibri"/>
                <a:ea typeface="Calibri"/>
                <a:cs typeface="Times New Roman"/>
              </a:rPr>
              <a:t>ASSERTIVO</a:t>
            </a:r>
            <a:endParaRPr lang="en-IE" dirty="0">
              <a:solidFill>
                <a:schemeClr val="accent5">
                  <a:lumMod val="50000"/>
                </a:schemeClr>
              </a:solidFill>
              <a:effectLst/>
              <a:latin typeface="Calibri"/>
              <a:ea typeface="Calibri"/>
              <a:cs typeface="Times New Roman"/>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759" y="2163543"/>
            <a:ext cx="5090160" cy="296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32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Comunicatore passivo</a:t>
            </a:r>
          </a:p>
        </p:txBody>
      </p:sp>
      <p:sp>
        <p:nvSpPr>
          <p:cNvPr id="7" name="TextBox 6"/>
          <p:cNvSpPr txBox="1"/>
          <p:nvPr/>
        </p:nvSpPr>
        <p:spPr>
          <a:xfrm>
            <a:off x="691200" y="2374247"/>
            <a:ext cx="7058860"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1600" dirty="0"/>
              <a:t>Ha paura di parlare</a:t>
            </a:r>
          </a:p>
          <a:p>
            <a:pPr marL="285750" indent="-285750">
              <a:lnSpc>
                <a:spcPct val="150000"/>
              </a:lnSpc>
              <a:buFont typeface="Arial" panose="020B0604020202020204" pitchFamily="34" charset="0"/>
              <a:buChar char="•"/>
            </a:pPr>
            <a:r>
              <a:rPr lang="it-IT" sz="1600" dirty="0"/>
              <a:t>Evita il contatto visivo diretto</a:t>
            </a:r>
          </a:p>
          <a:p>
            <a:pPr marL="285750" indent="-285750">
              <a:lnSpc>
                <a:spcPct val="150000"/>
              </a:lnSpc>
              <a:buFont typeface="Arial" panose="020B0604020202020204" pitchFamily="34" charset="0"/>
              <a:buChar char="•"/>
            </a:pPr>
            <a:r>
              <a:rPr lang="it-IT" sz="1600" dirty="0"/>
              <a:t>Mostra poca o nessuna espressione</a:t>
            </a:r>
          </a:p>
          <a:p>
            <a:pPr marL="285750" indent="-285750">
              <a:lnSpc>
                <a:spcPct val="150000"/>
              </a:lnSpc>
              <a:buFont typeface="Arial" panose="020B0604020202020204" pitchFamily="34" charset="0"/>
              <a:buChar char="•"/>
            </a:pPr>
            <a:r>
              <a:rPr lang="it-IT" sz="1600" dirty="0"/>
              <a:t>Si isola autonomamente dai gruppi</a:t>
            </a:r>
          </a:p>
          <a:p>
            <a:pPr marL="285750" indent="-285750">
              <a:lnSpc>
                <a:spcPct val="150000"/>
              </a:lnSpc>
              <a:buFont typeface="Arial" panose="020B0604020202020204" pitchFamily="34" charset="0"/>
              <a:buChar char="•"/>
            </a:pPr>
            <a:r>
              <a:rPr lang="it-IT" sz="1600" dirty="0"/>
              <a:t>È d'accordo con gli altri nonostante i propri sentimenti</a:t>
            </a:r>
          </a:p>
          <a:p>
            <a:pPr marL="285750" indent="-285750">
              <a:lnSpc>
                <a:spcPct val="150000"/>
              </a:lnSpc>
              <a:buFont typeface="Arial" panose="020B0604020202020204" pitchFamily="34" charset="0"/>
              <a:buChar char="•"/>
            </a:pPr>
            <a:r>
              <a:rPr lang="it-IT" sz="1600" dirty="0"/>
              <a:t>Valuta se stesso meno di altri</a:t>
            </a:r>
          </a:p>
          <a:p>
            <a:pPr marL="285750" indent="-285750">
              <a:lnSpc>
                <a:spcPct val="150000"/>
              </a:lnSpc>
              <a:buFont typeface="Arial" panose="020B0604020202020204" pitchFamily="34" charset="0"/>
              <a:buChar char="•"/>
            </a:pPr>
            <a:r>
              <a:rPr lang="it-IT" sz="1600" dirty="0"/>
              <a:t>Non raggiunge gli obiettivi</a:t>
            </a:r>
          </a:p>
          <a:p>
            <a:pPr marL="285750" indent="-285750">
              <a:lnSpc>
                <a:spcPct val="150000"/>
              </a:lnSpc>
              <a:buFont typeface="Arial" panose="020B0604020202020204" pitchFamily="34" charset="0"/>
              <a:buChar char="•"/>
            </a:pPr>
            <a:r>
              <a:rPr lang="it-IT" sz="1600" dirty="0"/>
              <a:t>Io sono a posto; Non sono.</a:t>
            </a:r>
            <a:endParaRPr lang="en-IE" sz="1600" dirty="0">
              <a:solidFill>
                <a:srgbClr val="336600"/>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571" y="2246767"/>
            <a:ext cx="1597218" cy="2749641"/>
          </a:xfrm>
          <a:prstGeom prst="rect">
            <a:avLst/>
          </a:prstGeom>
        </p:spPr>
      </p:pic>
    </p:spTree>
    <p:extLst>
      <p:ext uri="{BB962C8B-B14F-4D97-AF65-F5344CB8AC3E}">
        <p14:creationId xmlns:p14="http://schemas.microsoft.com/office/powerpoint/2010/main" val="380771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Comunicatore assertivo</a:t>
            </a:r>
          </a:p>
        </p:txBody>
      </p:sp>
      <p:sp>
        <p:nvSpPr>
          <p:cNvPr id="6" name="TextBox 5"/>
          <p:cNvSpPr txBox="1"/>
          <p:nvPr/>
        </p:nvSpPr>
        <p:spPr>
          <a:xfrm>
            <a:off x="802640" y="2468817"/>
            <a:ext cx="7058860"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1600" dirty="0"/>
              <a:t>Parla apertamente </a:t>
            </a:r>
          </a:p>
          <a:p>
            <a:pPr marL="285750" indent="-285750">
              <a:lnSpc>
                <a:spcPct val="150000"/>
              </a:lnSpc>
              <a:buFont typeface="Arial" panose="020B0604020202020204" pitchFamily="34" charset="0"/>
              <a:buChar char="•"/>
            </a:pPr>
            <a:r>
              <a:rPr lang="it-IT" sz="1600" dirty="0"/>
              <a:t>Ha un buon contatto visivo </a:t>
            </a:r>
          </a:p>
          <a:p>
            <a:pPr marL="285750" indent="-285750">
              <a:lnSpc>
                <a:spcPct val="150000"/>
              </a:lnSpc>
              <a:buFont typeface="Arial" panose="020B0604020202020204" pitchFamily="34" charset="0"/>
              <a:buChar char="•"/>
            </a:pPr>
            <a:r>
              <a:rPr lang="it-IT" sz="1600" dirty="0"/>
              <a:t>Mostra l'espressione da abbinare al messaggio </a:t>
            </a:r>
          </a:p>
          <a:p>
            <a:pPr marL="285750" indent="-285750">
              <a:lnSpc>
                <a:spcPct val="150000"/>
              </a:lnSpc>
              <a:buFont typeface="Arial" panose="020B0604020202020204" pitchFamily="34" charset="0"/>
              <a:buChar char="•"/>
            </a:pPr>
            <a:r>
              <a:rPr lang="it-IT" sz="1600" dirty="0"/>
              <a:t>Partecipa a gruppi </a:t>
            </a:r>
          </a:p>
          <a:p>
            <a:pPr marL="285750" indent="-285750">
              <a:lnSpc>
                <a:spcPct val="150000"/>
              </a:lnSpc>
              <a:buFont typeface="Arial" panose="020B0604020202020204" pitchFamily="34" charset="0"/>
              <a:buChar char="•"/>
            </a:pPr>
            <a:r>
              <a:rPr lang="it-IT" sz="1600" dirty="0"/>
              <a:t>Parla a proposito </a:t>
            </a:r>
          </a:p>
          <a:p>
            <a:pPr marL="285750" indent="-285750">
              <a:lnSpc>
                <a:spcPct val="150000"/>
              </a:lnSpc>
              <a:buFont typeface="Arial" panose="020B0604020202020204" pitchFamily="34" charset="0"/>
              <a:buChar char="•"/>
            </a:pPr>
            <a:r>
              <a:rPr lang="it-IT" sz="1600" dirty="0"/>
              <a:t>Valuta se stesso pari agli altri </a:t>
            </a:r>
          </a:p>
          <a:p>
            <a:pPr marL="285750" indent="-285750">
              <a:lnSpc>
                <a:spcPct val="150000"/>
              </a:lnSpc>
              <a:buFont typeface="Arial" panose="020B0604020202020204" pitchFamily="34" charset="0"/>
              <a:buChar char="•"/>
            </a:pPr>
            <a:r>
              <a:rPr lang="it-IT" sz="1600" dirty="0"/>
              <a:t>Raggiunge gli obiettivi senza alienare gli altri </a:t>
            </a:r>
          </a:p>
          <a:p>
            <a:pPr marL="285750" indent="-285750">
              <a:lnSpc>
                <a:spcPct val="150000"/>
              </a:lnSpc>
              <a:buFont typeface="Arial" panose="020B0604020202020204" pitchFamily="34" charset="0"/>
              <a:buChar char="•"/>
            </a:pPr>
            <a:r>
              <a:rPr lang="it-IT" sz="1600" dirty="0"/>
              <a:t>Io sono a posto; tu anche.</a:t>
            </a:r>
            <a:endParaRPr lang="en-IE" sz="1600" dirty="0">
              <a:solidFill>
                <a:srgbClr val="336600"/>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769" y="2357826"/>
            <a:ext cx="1739959" cy="2728572"/>
          </a:xfrm>
          <a:prstGeom prst="rect">
            <a:avLst/>
          </a:prstGeom>
        </p:spPr>
      </p:pic>
    </p:spTree>
    <p:extLst>
      <p:ext uri="{BB962C8B-B14F-4D97-AF65-F5344CB8AC3E}">
        <p14:creationId xmlns:p14="http://schemas.microsoft.com/office/powerpoint/2010/main" val="256765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Comunicatore aggressivo</a:t>
            </a:r>
          </a:p>
        </p:txBody>
      </p:sp>
      <p:sp>
        <p:nvSpPr>
          <p:cNvPr id="12" name="TextBox 11"/>
          <p:cNvSpPr txBox="1"/>
          <p:nvPr/>
        </p:nvSpPr>
        <p:spPr>
          <a:xfrm>
            <a:off x="937756" y="2239148"/>
            <a:ext cx="7058860"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1600" dirty="0"/>
              <a:t>Interrompe e 'parla su' gli altri </a:t>
            </a:r>
          </a:p>
          <a:p>
            <a:pPr marL="285750" indent="-285750">
              <a:lnSpc>
                <a:spcPct val="150000"/>
              </a:lnSpc>
              <a:buFont typeface="Arial" panose="020B0604020202020204" pitchFamily="34" charset="0"/>
              <a:buChar char="•"/>
            </a:pPr>
            <a:r>
              <a:rPr lang="it-IT" sz="1600" dirty="0"/>
              <a:t>Folgora con lo sguardo e fissa gli altri </a:t>
            </a:r>
          </a:p>
          <a:p>
            <a:pPr marL="285750" indent="-285750">
              <a:lnSpc>
                <a:spcPct val="150000"/>
              </a:lnSpc>
              <a:buFont typeface="Arial" panose="020B0604020202020204" pitchFamily="34" charset="0"/>
              <a:buChar char="•"/>
            </a:pPr>
            <a:r>
              <a:rPr lang="it-IT" sz="1600" dirty="0"/>
              <a:t>Intimidisce gli altri con espressioni </a:t>
            </a:r>
          </a:p>
          <a:p>
            <a:pPr marL="285750" indent="-285750">
              <a:lnSpc>
                <a:spcPct val="150000"/>
              </a:lnSpc>
              <a:buFont typeface="Arial" panose="020B0604020202020204" pitchFamily="34" charset="0"/>
              <a:buChar char="•"/>
            </a:pPr>
            <a:r>
              <a:rPr lang="it-IT" sz="1600" dirty="0"/>
              <a:t>Domina e controlla i gruppi </a:t>
            </a:r>
          </a:p>
          <a:p>
            <a:pPr marL="285750" indent="-285750">
              <a:lnSpc>
                <a:spcPct val="150000"/>
              </a:lnSpc>
              <a:buFont typeface="Arial" panose="020B0604020202020204" pitchFamily="34" charset="0"/>
              <a:buChar char="•"/>
            </a:pPr>
            <a:r>
              <a:rPr lang="it-IT" sz="1600" dirty="0"/>
              <a:t>Considera solo i propri sentimenti </a:t>
            </a:r>
          </a:p>
          <a:p>
            <a:pPr marL="285750" indent="-285750">
              <a:lnSpc>
                <a:spcPct val="150000"/>
              </a:lnSpc>
              <a:buFont typeface="Arial" panose="020B0604020202020204" pitchFamily="34" charset="0"/>
              <a:buChar char="•"/>
            </a:pPr>
            <a:r>
              <a:rPr lang="it-IT" sz="1600" dirty="0"/>
              <a:t>Valuta se stesso più degli altri </a:t>
            </a:r>
          </a:p>
          <a:p>
            <a:pPr marL="285750" indent="-285750">
              <a:lnSpc>
                <a:spcPct val="150000"/>
              </a:lnSpc>
              <a:buFont typeface="Arial" panose="020B0604020202020204" pitchFamily="34" charset="0"/>
              <a:buChar char="•"/>
            </a:pPr>
            <a:r>
              <a:rPr lang="it-IT" sz="1600" dirty="0"/>
              <a:t>Raggiunge gli obiettivi indipendentemente dall'impatto</a:t>
            </a:r>
          </a:p>
          <a:p>
            <a:pPr>
              <a:lnSpc>
                <a:spcPct val="150000"/>
              </a:lnSpc>
            </a:pPr>
            <a:r>
              <a:rPr lang="it-IT" sz="1600" dirty="0"/>
              <a:t>     sugli altri </a:t>
            </a:r>
          </a:p>
          <a:p>
            <a:pPr marL="285750" indent="-285750">
              <a:lnSpc>
                <a:spcPct val="150000"/>
              </a:lnSpc>
              <a:buFont typeface="Arial" panose="020B0604020202020204" pitchFamily="34" charset="0"/>
              <a:buChar char="•"/>
            </a:pPr>
            <a:r>
              <a:rPr lang="it-IT" sz="1600" dirty="0"/>
              <a:t>Io sono a posto; tu no.</a:t>
            </a:r>
            <a:endParaRPr lang="en-IE" sz="1600" dirty="0">
              <a:solidFill>
                <a:srgbClr val="336600"/>
              </a:solidFill>
            </a:endParaRPr>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775" y="2239148"/>
            <a:ext cx="1870772" cy="2684151"/>
          </a:xfrm>
          <a:prstGeom prst="rect">
            <a:avLst/>
          </a:prstGeom>
        </p:spPr>
      </p:pic>
    </p:spTree>
    <p:extLst>
      <p:ext uri="{BB962C8B-B14F-4D97-AF65-F5344CB8AC3E}">
        <p14:creationId xmlns:p14="http://schemas.microsoft.com/office/powerpoint/2010/main" val="103931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3" name="Title 2"/>
          <p:cNvSpPr>
            <a:spLocks noGrp="1"/>
          </p:cNvSpPr>
          <p:nvPr>
            <p:ph type="title"/>
          </p:nvPr>
        </p:nvSpPr>
        <p:spPr>
          <a:xfrm>
            <a:off x="691200" y="0"/>
            <a:ext cx="7761600" cy="1418547"/>
          </a:xfrm>
        </p:spPr>
        <p:txBody>
          <a:bodyPr/>
          <a:lstStyle/>
          <a:p>
            <a:r>
              <a:rPr lang="it-IT" dirty="0"/>
              <a:t>5 cose che fa un bravo</a:t>
            </a:r>
            <a:br>
              <a:rPr lang="it-IT" dirty="0"/>
            </a:br>
            <a:r>
              <a:rPr lang="it-IT" dirty="0"/>
              <a:t>comunicatore</a:t>
            </a:r>
          </a:p>
        </p:txBody>
      </p:sp>
      <p:sp>
        <p:nvSpPr>
          <p:cNvPr id="8" name="Text Box 2"/>
          <p:cNvSpPr txBox="1">
            <a:spLocks noChangeArrowheads="1"/>
          </p:cNvSpPr>
          <p:nvPr/>
        </p:nvSpPr>
        <p:spPr bwMode="auto">
          <a:xfrm>
            <a:off x="944880" y="2108278"/>
            <a:ext cx="6916620" cy="36735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342900" lvl="0" indent="-342900">
              <a:lnSpc>
                <a:spcPct val="115000"/>
              </a:lnSpc>
              <a:buFont typeface="+mj-lt"/>
              <a:buAutoNum type="arabicPeriod"/>
            </a:pPr>
            <a:r>
              <a:rPr lang="it-IT" sz="2800" dirty="0"/>
              <a:t> Parlano con chiarezza e influenza    </a:t>
            </a:r>
            <a:r>
              <a:rPr lang="it-IT" sz="2800" b="1" i="1" dirty="0">
                <a:solidFill>
                  <a:srgbClr val="FF0000"/>
                </a:solidFill>
              </a:rPr>
              <a:t>ⱱ</a:t>
            </a:r>
          </a:p>
          <a:p>
            <a:pPr marL="342900" lvl="0" indent="-342900">
              <a:lnSpc>
                <a:spcPct val="115000"/>
              </a:lnSpc>
              <a:buFont typeface="+mj-lt"/>
              <a:buAutoNum type="arabicPeriod"/>
            </a:pPr>
            <a:r>
              <a:rPr lang="it-IT" sz="2800" dirty="0"/>
              <a:t> Sostengono una visione comune      </a:t>
            </a:r>
            <a:r>
              <a:rPr lang="it-IT" sz="2800" b="1" i="1" dirty="0">
                <a:solidFill>
                  <a:srgbClr val="FF0000"/>
                </a:solidFill>
              </a:rPr>
              <a:t>ⱱ</a:t>
            </a:r>
            <a:endParaRPr lang="it-IT" sz="2800" i="1" dirty="0"/>
          </a:p>
          <a:p>
            <a:pPr marL="342900" lvl="0" indent="-342900">
              <a:lnSpc>
                <a:spcPct val="115000"/>
              </a:lnSpc>
              <a:buFont typeface="+mj-lt"/>
              <a:buAutoNum type="arabicPeriod"/>
            </a:pPr>
            <a:r>
              <a:rPr lang="it-IT" sz="2800" dirty="0"/>
              <a:t> Ascoltano                                           </a:t>
            </a:r>
            <a:r>
              <a:rPr lang="it-IT" sz="2800" b="1" i="1" dirty="0">
                <a:solidFill>
                  <a:srgbClr val="FF0000"/>
                </a:solidFill>
              </a:rPr>
              <a:t>ⱱ</a:t>
            </a:r>
            <a:endParaRPr lang="it-IT" sz="2800" i="1" dirty="0"/>
          </a:p>
          <a:p>
            <a:pPr marL="342900" lvl="0" indent="-342900">
              <a:lnSpc>
                <a:spcPct val="115000"/>
              </a:lnSpc>
              <a:buFont typeface="+mj-lt"/>
              <a:buAutoNum type="arabicPeriod"/>
            </a:pPr>
            <a:r>
              <a:rPr lang="it-IT" sz="2800" dirty="0"/>
              <a:t> Usano efficacemente il linguaggio del      corpo                                                   </a:t>
            </a:r>
            <a:r>
              <a:rPr lang="it-IT" sz="2800" b="1" i="1" dirty="0">
                <a:solidFill>
                  <a:srgbClr val="FF0000"/>
                </a:solidFill>
              </a:rPr>
              <a:t>ⱱ</a:t>
            </a:r>
            <a:endParaRPr lang="it-IT" sz="2800" i="1" dirty="0"/>
          </a:p>
          <a:p>
            <a:pPr marL="342900" lvl="0" indent="-342900">
              <a:lnSpc>
                <a:spcPct val="115000"/>
              </a:lnSpc>
              <a:buFont typeface="+mj-lt"/>
              <a:buAutoNum type="arabicPeriod"/>
            </a:pPr>
            <a:r>
              <a:rPr lang="it-IT" sz="2800" dirty="0"/>
              <a:t> Sono culturalmente e politicamente consapevoli                                         </a:t>
            </a:r>
            <a:r>
              <a:rPr lang="it-IT" sz="2800" b="1" i="1" dirty="0">
                <a:solidFill>
                  <a:srgbClr val="FF0000"/>
                </a:solidFill>
              </a:rPr>
              <a:t>ⱱ</a:t>
            </a:r>
            <a:endParaRPr lang="en-IE" sz="2800" b="1" i="1" dirty="0">
              <a:solidFill>
                <a:schemeClr val="accent5">
                  <a:lumMod val="50000"/>
                </a:schemeClr>
              </a:solidFill>
              <a:effectLst/>
              <a:latin typeface="Calibri"/>
              <a:ea typeface="Calibri"/>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dirty="0"/>
              <a:t>Comunicazione interculturale</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05" y="1804577"/>
            <a:ext cx="8357242" cy="2753355"/>
          </a:xfrm>
          <a:prstGeom prst="rect">
            <a:avLst/>
          </a:prstGeom>
        </p:spPr>
      </p:pic>
      <p:sp>
        <p:nvSpPr>
          <p:cNvPr id="8" name="TextBox 7"/>
          <p:cNvSpPr txBox="1"/>
          <p:nvPr/>
        </p:nvSpPr>
        <p:spPr>
          <a:xfrm>
            <a:off x="270233" y="4922450"/>
            <a:ext cx="8873767" cy="1292662"/>
          </a:xfrm>
          <a:prstGeom prst="rect">
            <a:avLst/>
          </a:prstGeom>
          <a:noFill/>
        </p:spPr>
        <p:txBody>
          <a:bodyPr wrap="square" rtlCol="0">
            <a:spAutoFit/>
          </a:bodyPr>
          <a:lstStyle/>
          <a:p>
            <a:r>
              <a:rPr lang="it-IT" sz="1800" dirty="0"/>
              <a:t>Una lingua diversa non è solo un dizionario di parole, suoni e sintassi. È un modo diverso di interpretare la realtà, raffinato dalle generazioni che hanno sviluppato il linguaggio.</a:t>
            </a:r>
          </a:p>
          <a:p>
            <a:r>
              <a:rPr lang="it-IT" sz="1800" dirty="0">
                <a:latin typeface="Calibri" panose="020F0502020204030204" pitchFamily="34" charset="0"/>
                <a:cs typeface="Calibri" panose="020F0502020204030204" pitchFamily="34" charset="0"/>
              </a:rPr>
              <a:t>                   </a:t>
            </a:r>
            <a:r>
              <a:rPr lang="en-IE" sz="1800" dirty="0">
                <a:latin typeface="Calibri" panose="020F0502020204030204" pitchFamily="34" charset="0"/>
                <a:cs typeface="Calibri" panose="020F0502020204030204" pitchFamily="34" charset="0"/>
              </a:rPr>
              <a:t>	</a:t>
            </a:r>
            <a:r>
              <a:rPr lang="en-IE" sz="2400" dirty="0">
                <a:latin typeface="Brush Script MT" panose="03060802040406070304" pitchFamily="66" charset="0"/>
              </a:rPr>
              <a:t>Federico Fellini</a:t>
            </a:r>
          </a:p>
        </p:txBody>
      </p:sp>
    </p:spTree>
    <p:extLst>
      <p:ext uri="{BB962C8B-B14F-4D97-AF65-F5344CB8AC3E}">
        <p14:creationId xmlns:p14="http://schemas.microsoft.com/office/powerpoint/2010/main" val="4115909815"/>
      </p:ext>
    </p:extLst>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158</TotalTime>
  <Words>2052</Words>
  <Application>Microsoft Office PowerPoint</Application>
  <PresentationFormat>Presentazione su schermo (4:3)</PresentationFormat>
  <Paragraphs>113</Paragraphs>
  <Slides>14</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Brush Script MT</vt:lpstr>
      <vt:lpstr>Arial</vt:lpstr>
      <vt:lpstr>Montserrat</vt:lpstr>
      <vt:lpstr>Calibri</vt:lpstr>
      <vt:lpstr>EngagePowerpoint Template</vt:lpstr>
      <vt:lpstr>Comunicazione efficace</vt:lpstr>
      <vt:lpstr>Modello di comunicazione efficace</vt:lpstr>
      <vt:lpstr>Come comunichiamo?</vt:lpstr>
      <vt:lpstr>Stile di comunicazione</vt:lpstr>
      <vt:lpstr>Comunicatore passivo</vt:lpstr>
      <vt:lpstr>Comunicatore assertivo</vt:lpstr>
      <vt:lpstr>Comunicatore aggressivo</vt:lpstr>
      <vt:lpstr>5 cose che fa un bravo comunicatore</vt:lpstr>
      <vt:lpstr>Comunicazione interculturale</vt:lpstr>
      <vt:lpstr>Modelli di comunicazione interculturale</vt:lpstr>
      <vt:lpstr>Contesti culturali alti e bassi</vt:lpstr>
      <vt:lpstr>Consigli per una comunicazione interculturale efficace</vt:lpstr>
      <vt:lpstr>Comunicazione efficace Carte di lavoro &amp; giochi</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Betti Cannova</cp:lastModifiedBy>
  <cp:revision>101</cp:revision>
  <dcterms:created xsi:type="dcterms:W3CDTF">2017-10-27T16:23:16Z</dcterms:created>
  <dcterms:modified xsi:type="dcterms:W3CDTF">2019-09-25T23:12:14Z</dcterms:modified>
</cp:coreProperties>
</file>