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2" r:id="rId9"/>
    <p:sldId id="295" r:id="rId10"/>
    <p:sldId id="293" r:id="rId11"/>
    <p:sldId id="296" r:id="rId12"/>
    <p:sldId id="29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4198" autoAdjust="0"/>
  </p:normalViewPr>
  <p:slideViewPr>
    <p:cSldViewPr snapToGrid="0" snapToObjects="1">
      <p:cViewPr varScale="1">
        <p:scale>
          <a:sx n="75" d="100"/>
          <a:sy n="75" d="100"/>
        </p:scale>
        <p:origin x="181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يوضح هذا التمرين أهمية إقامة علاقات داخل المجتمعات المضيفة للمهاجرين الواصلين حديثًا. ويشجع الأفراد على الاستفادة من تجاربهم الحياتية لمساعدتهم في تحديد الخدمات الأساسية والدعم الذي يعتبرونه ضروريًا لحياتهم الجديدة. ويوفر أداة بسيطة لاستخدام أداة  عجلة الاندماج لتمكين الأفراد من تصور المناطق التي تم فيها تحقيق الاندماج وتحديد المجالات التي يجب التغلب على العوائق التي تحول دون الاندماج</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تحتوي عجلة آنا للاندماج على نفس الخدمات الثمانية والدعم الذي تحدثنا عنه سابقًا في لعبة القرية النموذجية. وضعت آنا على عجلة القيادة في المناطق التي تشعر أنها قد انخرطت فيها بشكل كامل ، أو تعمل بشكل جزئي ، أو لا تعمل أو تشعر بأنها مستبعدة. تحدد عجلة دمج آنا بوضوح المجالات التي تحتاج إلى التركيز عليها إذا أرادت تحقيق الاندماج الكلي في مجتمعها المضيف الجديد</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الآن حان الوقت لإكمال عجلة الاندماج الخاصة بك. على القالب الفارغ الذي يتم تقديمه ، ابدأ بإدراج الخدمات الثمانية والدعم الذي ستعتبره الأكثر أهمية في قريتكم النموذجية وتخصيص كل محور على حدة. بمجرد إدراج هذه الخدمات والدعم ، قم بتقييم مدى شعورك بالتعامل مع المنظمات أو المؤسسات المعنية ووضع علامة على نقطة الارتباط على المحور المعني. انضم إلى جميع النقاط لتحديد المجالات التي تحتاج فيها إلى تركيز جهودك إذا كنت ترغب في تحقيق تقدمك المدني في بلدك الجديد</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78289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الانتقال إلى بلد جديد هو حدث تغير الحياة يتطلب الكثير من التعديلات. سواء كنت مهاجراً اقتصادياً ينتقل إلى بلد جديد يبحث عن عمل ؛ أو طالب لجوء أو طالب لجوء من منطقة تمزقها الحرب يسعى إلى حياة أفضل وأكثر أمانا ؛ من بين الأشياء الأولى التي ستختبرها هي درجة "الصدمة الثقافية" بغض النظر عن مدى استعدادك للتعبير عن نفسك أو مدى ما كنت تتطلع إليه للوصول إلى منزلك الجديد. الخبر السار هو أن الصدمة الثقافية مؤقتة وهناك العديد من الأشياء التي يمكنك القيام بها لتقليل تأثيرها. الاندماج في البيئة الجديدة الخاصة بك في أقرب وقت ممكن هو ترياق مثالي</a:t>
            </a:r>
            <a:endParaRPr lang="en-US" sz="1100" kern="1200" dirty="0" smtClean="0">
              <a:solidFill>
                <a:schemeClr val="tx1"/>
              </a:solidFill>
              <a:effectLst/>
              <a:latin typeface="+mn-lt"/>
              <a:ea typeface="+mn-ea"/>
              <a:cs typeface="+mn-cs"/>
            </a:endParaRPr>
          </a:p>
          <a:p>
            <a:pPr lvl="0">
              <a:spcBef>
                <a:spcPts val="0"/>
              </a:spcBef>
              <a:buNone/>
            </a:pP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ar-SA" sz="1100" kern="1200" dirty="0" smtClean="0">
                <a:solidFill>
                  <a:schemeClr val="tx1"/>
                </a:solidFill>
                <a:effectLst/>
                <a:latin typeface="+mn-lt"/>
                <a:ea typeface="+mn-ea"/>
                <a:cs typeface="+mn-cs"/>
              </a:rPr>
              <a:t>فقرة 3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محاولة الاندماج في بلد جديد هو مسعى متعدد الأوجه مع اثنين من خيوط الاندماج المميزة ، وهما: التكامل المدني والتكامل الاجتماعي. يمكن أن يكون التكامل عملية بطيئة ويتم تحقيقه في الغالب بطريقة مجزأة. من الجدير بالذكر أن معظم الدول في أوروبا لديها بابان. الباب الأول هو باب البلد وهذا مفتوح دائما تقريبا. الباب الثاني هو باب الاندماج ، وهذا مغلق دائمًا تقريبًا</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كما هو الحال مع معظم الأشياء في الحياة ، فإن البدء هو غالباً الخطوة الأكثر صعوبة والطريق إلى الاندماج ليس استثناءً. مع الكثير من الأشياء التي يمكن اعتبارها مربكة خاصة الآن أنك تعيش في بلد مختلف. تحاول التواصل بلغة مختلفة ؛ ومحاولة ربط الأشياء بطريقة مختلفة تمامًا. أفضل طريقة لبدء رحلة الاندماج وتحديد أهداف الدمج هي البدء بالتأمل في حياتك في بلدك وبالاستفادة من تجربة حياتك</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ابدأ عملية الاندماج من خلال لعب لعبة القرية المثالية (</a:t>
            </a:r>
            <a:r>
              <a:rPr lang="en-GB" sz="1100" kern="1200" dirty="0" smtClean="0">
                <a:solidFill>
                  <a:schemeClr val="tx1"/>
                </a:solidFill>
                <a:effectLst/>
                <a:latin typeface="+mn-lt"/>
                <a:ea typeface="+mn-ea"/>
                <a:cs typeface="+mn-cs"/>
              </a:rPr>
              <a:t> Model Village</a:t>
            </a:r>
            <a:r>
              <a:rPr lang="ar-SA" sz="1100" kern="1200" dirty="0" smtClean="0">
                <a:solidFill>
                  <a:schemeClr val="tx1"/>
                </a:solidFill>
                <a:effectLst/>
                <a:latin typeface="+mn-lt"/>
                <a:ea typeface="+mn-ea"/>
                <a:cs typeface="+mn-cs"/>
              </a:rPr>
              <a:t>)</a:t>
            </a:r>
            <a:r>
              <a:rPr lang="en-GB"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تخيل أنه قد طُلب منك تحديد الخدمات الأساسية والدعامات الرئيسية التي يجب أن تكون متوفرة في قرية نموذجية جديدة يتم تطويرها. فكر في بلدك الأصلي واذكر الأشياء التي تعتبرها ضرورية لنوعية حياة معقولة. نسيان واقع بلدك ومحاولة بناء صورة في ذهنك في تلك القرية النموذجية المقترحة</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endParaRPr lang="en-GB"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إذن ما هي الخد مات الأساسية التي تعتبرها ضرورية لتوفيرها في هذه القرية النموذجية؟ لنبدأ بالخدمات الصحية لجميع أفراد العائلة لضمان أن يعيشوا حياة كاملة ونشطة. قد يأتي التعليم التالي في القائمة مع توفير مناسب من السنوات الأولى حتى تعليم الكبار. ومن المؤكد أن الخدمات الاجتماعية مثل رعاية الأطفال ورعاية المسنين ستكفل لضمان تلبية أكثر الفئات ضعفاً بشكل مناسب. الخدمات العامة مثل الصرف الصحي وجمع النفايات التي تقدمها السلطة المحلية ضرورية ويجب إضافتها إلى قائمة الأولويات. قد تنتهي قائمة خدماتك الأساسية بإنفاذ القانون لضمان سلامة وأمن جميع الذين يعيشون في هذه القرية النموذجية</a:t>
            </a: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بعد ذلك تحتاج إلى النظر في أنواع الدعم التي ستكون ضرورية لجعل العيش في هذه القرية النموذجية تجربة متغيرة للحياة. لنبدأ بالدين الذي يلعب دورًا مهمًا في حياة العديد من الأشخاص. إن مكان العبادة حيث يمكن للأفراد أن يمارسوا عقيدتهم مع أشخاص متشابهين دون خوف من سوء المعاملة هو دعم أساسي. ومن شأن وجود روح تنمية مجتمعية قوية داخل هذه القرية النموذجية أن يضمن أن كل شخص ينسجم ويبحث عن الآخر ويقدم الصداقة والدعم عند الحاجة. إن توفير مجموعة واسعة من المرافق الرياضية والترفيهية من شأنه أن يضمن تلبية احتياجات جميع السكان وأن يعيش الناس حياة نشطة وصحية</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هناك قرى و</a:t>
            </a:r>
            <a:r>
              <a:rPr lang="ar-JO" sz="1100" kern="1200" dirty="0" smtClean="0">
                <a:solidFill>
                  <a:schemeClr val="tx1"/>
                </a:solidFill>
                <a:effectLst/>
                <a:latin typeface="+mn-lt"/>
                <a:ea typeface="+mn-ea"/>
                <a:cs typeface="+mn-cs"/>
              </a:rPr>
              <a:t>مدن</a:t>
            </a:r>
            <a:r>
              <a:rPr lang="ar-SA" sz="1100" kern="1200" dirty="0" smtClean="0">
                <a:solidFill>
                  <a:schemeClr val="tx1"/>
                </a:solidFill>
                <a:effectLst/>
                <a:latin typeface="+mn-lt"/>
                <a:ea typeface="+mn-ea"/>
                <a:cs typeface="+mn-cs"/>
              </a:rPr>
              <a:t> في كل بلد في أوروبا لدى معظمها ، إن لم يكن كلها ، من الخدمات والدعم الذي تود رؤيته في قريتكم النموذجية. يمكن للقرية أو المدينة التي تخطط الآن لبناء حياة جديدة أن توفر لك كل الخدمات والدعم الذي قمت بتحديده. لقد حان الوقت للتفكير في كيفية دمجك مع وصولك مؤخراً إلى هذه المنطقة الجديدة مع مزودي الخدمة الحاليين ومنظمات الدعم. لقد حان الوقت للتفكير في مدى تقدم الاندماج</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آنا (</a:t>
            </a:r>
            <a:r>
              <a:rPr lang="en-GB" sz="1100" kern="1200" dirty="0" smtClean="0">
                <a:solidFill>
                  <a:schemeClr val="tx1"/>
                </a:solidFill>
                <a:effectLst/>
                <a:latin typeface="+mn-lt"/>
                <a:ea typeface="+mn-ea"/>
                <a:cs typeface="+mn-cs"/>
              </a:rPr>
              <a:t> (Anna </a:t>
            </a:r>
            <a:r>
              <a:rPr lang="ar-SA" sz="1100" kern="1200" dirty="0" smtClean="0">
                <a:solidFill>
                  <a:schemeClr val="tx1"/>
                </a:solidFill>
                <a:effectLst/>
                <a:latin typeface="+mn-lt"/>
                <a:ea typeface="+mn-ea"/>
                <a:cs typeface="+mn-cs"/>
              </a:rPr>
              <a:t>أم تبلغ من العمر تسعة وعشرين عاماً من لبنان ، وقد وصلت مؤخراً إلى أوروبا مع عائلتها. آنا ممرضة مؤهلة بالكامل ولكنها تجد صعوبة في الحصول  على أوراقها وشهاداتها. على الرغم من أن آنا وصلت قبل 5 أشهر إلا أنها قد تعرفت وسجلت لدى طبيب أسري جديد، وقد تلقى ابنها جميع اللقاحات المتاحة ؛ هي مغنية متحمسة وقد انضمت إلى الجوقة في كنيستها المحلية. لقد الحقت ابنها البالغ من العمر ثلاث سنوات في رياض الأطفال المحلية. لقد سجلت آنا في مشاهد الحي. لا تهتم آنا بالرياضة ونادراً ما تحضر أي من الأحداث في مجتمعها المحلي. وتود أن تستأنف حياتها المهنية ، لكن الرسوم مستبعدة من النظام التعليمي ، وهي محبطة بسبب كل الروتين الذي تواجهه. لم تكن آنا بحاجة إلى التعامل مع السلطة المحلية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r>
              <a:rPr lang="ar-SA" dirty="0"/>
              <a:t>عملية التواصل </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p:cNvSpPr>
            <a:spLocks noGrp="1"/>
          </p:cNvSpPr>
          <p:nvPr>
            <p:ph type="title"/>
          </p:nvPr>
        </p:nvSpPr>
        <p:spPr/>
        <p:txBody>
          <a:bodyPr/>
          <a:lstStyle/>
          <a:p>
            <a:r>
              <a:rPr lang="ar-AE" dirty="0"/>
              <a:t>عجلة التكامل آنا</a:t>
            </a:r>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224" y="1894520"/>
            <a:ext cx="6601221" cy="3322837"/>
          </a:xfrm>
          <a:prstGeom prst="rect">
            <a:avLst/>
          </a:prstGeom>
        </p:spPr>
      </p:pic>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p:cNvSpPr>
            <a:spLocks noGrp="1"/>
          </p:cNvSpPr>
          <p:nvPr>
            <p:ph type="title"/>
          </p:nvPr>
        </p:nvSpPr>
        <p:spPr/>
        <p:txBody>
          <a:bodyPr/>
          <a:lstStyle/>
          <a:p>
            <a:r>
              <a:rPr lang="ar-AE" dirty="0"/>
              <a:t>عجلة التكامل الشخصية</a:t>
            </a:r>
            <a:endParaRPr lang="en-US" dirty="0"/>
          </a:p>
        </p:txBody>
      </p:sp>
      <p:pic>
        <p:nvPicPr>
          <p:cNvPr id="5" name="Picture 4" descr="Screen Shot 2018-04-06 at 11.1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500" y="2054131"/>
            <a:ext cx="5398990" cy="3779293"/>
          </a:xfrm>
          <a:prstGeom prst="rect">
            <a:avLst/>
          </a:prstGeom>
        </p:spPr>
      </p:pic>
    </p:spTree>
    <p:extLst>
      <p:ext uri="{BB962C8B-B14F-4D97-AF65-F5344CB8AC3E}">
        <p14:creationId xmlns:p14="http://schemas.microsoft.com/office/powerpoint/2010/main" val="56693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78324228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AE" dirty="0"/>
              <a:t>صدمة ثقافية</a:t>
            </a:r>
            <a:endParaRPr lang="en" dirty="0"/>
          </a:p>
        </p:txBody>
      </p:sp>
      <p:pic>
        <p:nvPicPr>
          <p:cNvPr id="2" name="Picture 1" descr="woman-1245558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02" y="1848721"/>
            <a:ext cx="6425054" cy="39962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3" name="Title 2"/>
          <p:cNvSpPr>
            <a:spLocks noGrp="1"/>
          </p:cNvSpPr>
          <p:nvPr>
            <p:ph type="title"/>
          </p:nvPr>
        </p:nvSpPr>
        <p:spPr/>
        <p:txBody>
          <a:bodyPr/>
          <a:lstStyle/>
          <a:p>
            <a:r>
              <a:rPr lang="ar-AE" dirty="0"/>
              <a:t>تسعى التكامل</a:t>
            </a:r>
            <a:endParaRPr lang="en-US" dirty="0"/>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251582" y="2088989"/>
            <a:ext cx="2314575" cy="3124200"/>
          </a:xfrm>
          <a:prstGeom prst="rect">
            <a:avLst/>
          </a:prstGeom>
        </p:spPr>
      </p:pic>
      <p:sp>
        <p:nvSpPr>
          <p:cNvPr id="4" name="TextBox 3"/>
          <p:cNvSpPr txBox="1"/>
          <p:nvPr/>
        </p:nvSpPr>
        <p:spPr>
          <a:xfrm>
            <a:off x="3779520" y="2242810"/>
            <a:ext cx="4815840" cy="1754326"/>
          </a:xfrm>
          <a:prstGeom prst="rect">
            <a:avLst/>
          </a:prstGeom>
          <a:noFill/>
        </p:spPr>
        <p:txBody>
          <a:bodyPr wrap="square" rtlCol="0">
            <a:spAutoFit/>
          </a:bodyPr>
          <a:lstStyle/>
          <a:p>
            <a:r>
              <a:rPr lang="ar-AE" sz="5400" dirty="0">
                <a:solidFill>
                  <a:srgbClr val="0070C0"/>
                </a:solidFill>
              </a:rPr>
              <a:t>التكامل </a:t>
            </a:r>
            <a:r>
              <a:rPr lang="ar-AE" sz="5400" dirty="0" smtClean="0">
                <a:solidFill>
                  <a:srgbClr val="0070C0"/>
                </a:solidFill>
              </a:rPr>
              <a:t>المدني</a:t>
            </a:r>
            <a:endParaRPr lang="en-US" sz="5400" dirty="0" smtClean="0">
              <a:solidFill>
                <a:srgbClr val="0070C0"/>
              </a:solidFill>
            </a:endParaRPr>
          </a:p>
          <a:p>
            <a:r>
              <a:rPr lang="ar-AE" sz="5400" dirty="0">
                <a:solidFill>
                  <a:srgbClr val="0070C0"/>
                </a:solidFill>
              </a:rPr>
              <a:t>الاندماج الاجتماعي</a:t>
            </a:r>
            <a:endParaRPr lang="en-US" sz="54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AE" dirty="0"/>
              <a:t>مشوش؟</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92" y="2110774"/>
            <a:ext cx="4460239" cy="3313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AE" dirty="0"/>
              <a:t>نهج القرية النموذجية</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741" y="2082420"/>
            <a:ext cx="5333999" cy="3278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الخدمات الرئيسية</a:t>
            </a:r>
            <a:endParaRPr lang="de-AT"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25" y="2216436"/>
            <a:ext cx="1492032" cy="1274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777" y="3327288"/>
            <a:ext cx="1452880" cy="127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3327288"/>
            <a:ext cx="1157000" cy="1113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8672" y="2216436"/>
            <a:ext cx="1299407" cy="1194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ight Arrow 12"/>
          <p:cNvSpPr/>
          <p:nvPr/>
        </p:nvSpPr>
        <p:spPr>
          <a:xfrm>
            <a:off x="415350" y="4419510"/>
            <a:ext cx="8707120" cy="12192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ar-AE" sz="2400" dirty="0"/>
              <a:t>الخدمات الصحية + التعليم + الخدمات الاجتماعية + الهيئة العامة + تطبيق القانون</a:t>
            </a:r>
            <a:endParaRPr lang="en-IE" sz="2400" b="1" dirty="0"/>
          </a:p>
        </p:txBody>
      </p:sp>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736" y="2216436"/>
            <a:ext cx="1874997" cy="1374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AE" dirty="0"/>
              <a:t>يدعم الرئيسية</a:t>
            </a:r>
            <a:endParaRPr lang="en-US" dirty="0"/>
          </a:p>
        </p:txBody>
      </p:sp>
      <p:sp>
        <p:nvSpPr>
          <p:cNvPr id="14" name="Right Arrow 13"/>
          <p:cNvSpPr/>
          <p:nvPr/>
        </p:nvSpPr>
        <p:spPr>
          <a:xfrm>
            <a:off x="254000" y="3973956"/>
            <a:ext cx="8707120" cy="12192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AE" sz="3200" dirty="0"/>
              <a:t>مكان العبادة + تنمية المجتمع + الرياضة والترفيه</a:t>
            </a:r>
            <a:endParaRPr lang="en-IE" sz="3200" b="1" dirty="0"/>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1343660" y="2318068"/>
            <a:ext cx="1412241" cy="1849120"/>
          </a:xfrm>
          <a:prstGeom prst="rect">
            <a:avLst/>
          </a:prstGeom>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255" y="3101976"/>
            <a:ext cx="1962752" cy="106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879" y="2506663"/>
            <a:ext cx="1670685" cy="1670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3" name="Title 2"/>
          <p:cNvSpPr>
            <a:spLocks noGrp="1"/>
          </p:cNvSpPr>
          <p:nvPr>
            <p:ph type="title"/>
          </p:nvPr>
        </p:nvSpPr>
        <p:spPr>
          <a:xfrm>
            <a:off x="691200" y="0"/>
            <a:ext cx="7761600" cy="1418547"/>
          </a:xfrm>
        </p:spPr>
        <p:txBody>
          <a:bodyPr/>
          <a:lstStyle/>
          <a:p>
            <a:r>
              <a:rPr lang="ar-AE" dirty="0"/>
              <a:t>منزلك الجديد</a:t>
            </a:r>
            <a:endParaRPr lang="en-US" dirty="0"/>
          </a:p>
        </p:txBody>
      </p:sp>
      <p:pic>
        <p:nvPicPr>
          <p:cNvPr id="2" name="Picture 1" descr="map-348353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989" y="1860700"/>
            <a:ext cx="6218946" cy="41297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1200" y="-101600"/>
            <a:ext cx="7761600" cy="1292100"/>
          </a:xfrm>
        </p:spPr>
        <p:txBody>
          <a:bodyPr/>
          <a:lstStyle/>
          <a:p>
            <a:r>
              <a:rPr lang="ar-AE" dirty="0"/>
              <a:t>عينة دراسة الحالة</a:t>
            </a:r>
            <a:endParaRPr lang="en-US" dirty="0"/>
          </a:p>
        </p:txBody>
      </p:sp>
      <p:pic>
        <p:nvPicPr>
          <p:cNvPr id="9" name="Picture 7" descr="C:\Users\Fujitsu\AppData\Local\Microsoft\Windows\INetCache\IE\4H4ULRLK\female-silhouett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00" y="1965249"/>
            <a:ext cx="3916140" cy="341843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526060" y="2670100"/>
            <a:ext cx="4267200" cy="2677656"/>
          </a:xfrm>
          <a:prstGeom prst="rect">
            <a:avLst/>
          </a:prstGeom>
          <a:noFill/>
        </p:spPr>
        <p:txBody>
          <a:bodyPr wrap="square" rtlCol="0">
            <a:spAutoFit/>
          </a:bodyPr>
          <a:lstStyle/>
          <a:p>
            <a:r>
              <a:rPr lang="ar-AE" dirty="0"/>
              <a:t>ن</a:t>
            </a:r>
            <a:r>
              <a:rPr lang="ar-AE" sz="2400" dirty="0"/>
              <a:t>ا</a:t>
            </a:r>
            <a:br>
              <a:rPr lang="ar-AE" sz="2400" dirty="0"/>
            </a:br>
            <a:r>
              <a:rPr lang="ar-AE" sz="2400" dirty="0"/>
              <a:t>لبناني</a:t>
            </a:r>
            <a:br>
              <a:rPr lang="ar-AE" sz="2400" dirty="0"/>
            </a:br>
            <a:r>
              <a:rPr lang="ar-AE" sz="2400" dirty="0"/>
              <a:t>أنثى</a:t>
            </a:r>
            <a:br>
              <a:rPr lang="ar-AE" sz="2400" dirty="0"/>
            </a:br>
            <a:r>
              <a:rPr lang="ar-AE" sz="2400" dirty="0"/>
              <a:t>يبلغ من العمر 29 عاما</a:t>
            </a:r>
            <a:br>
              <a:rPr lang="ar-AE" sz="2400" dirty="0"/>
            </a:br>
            <a:r>
              <a:rPr lang="ar-AE" sz="2400" dirty="0"/>
              <a:t>متزوج</a:t>
            </a:r>
            <a:br>
              <a:rPr lang="ar-AE" sz="2400" dirty="0"/>
            </a:br>
            <a:r>
              <a:rPr lang="ar-AE" sz="2400" dirty="0"/>
              <a:t>طفل عمره 3 سنوات</a:t>
            </a:r>
            <a:br>
              <a:rPr lang="ar-AE" sz="2400" dirty="0"/>
            </a:br>
            <a:r>
              <a:rPr lang="ar-AE" sz="2400" dirty="0"/>
              <a:t>تدرب كممرضة</a:t>
            </a:r>
            <a:endParaRPr lang="en-IE" sz="2400" dirty="0" smtClean="0"/>
          </a:p>
        </p:txBody>
      </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91</TotalTime>
  <Words>694</Words>
  <Application>Microsoft Office PowerPoint</Application>
  <PresentationFormat>On-screen Show (4:3)</PresentationFormat>
  <Paragraphs>39</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Montserrat</vt:lpstr>
      <vt:lpstr>EngagePowerpoint Template</vt:lpstr>
      <vt:lpstr>عملية التواصل </vt:lpstr>
      <vt:lpstr>صدمة ثقافية</vt:lpstr>
      <vt:lpstr>تسعى التكامل</vt:lpstr>
      <vt:lpstr>مشوش؟</vt:lpstr>
      <vt:lpstr>نهج القرية النموذجية</vt:lpstr>
      <vt:lpstr>الخدمات الرئيسية</vt:lpstr>
      <vt:lpstr>يدعم الرئيسية</vt:lpstr>
      <vt:lpstr>منزلك الجديد</vt:lpstr>
      <vt:lpstr>عينة دراسة الحالة</vt:lpstr>
      <vt:lpstr>عجلة التكامل آنا</vt:lpstr>
      <vt:lpstr>عجلة التكامل الشخصية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92</cp:revision>
  <dcterms:created xsi:type="dcterms:W3CDTF">2017-10-27T16:23:16Z</dcterms:created>
  <dcterms:modified xsi:type="dcterms:W3CDTF">2019-11-10T17:56:54Z</dcterms:modified>
</cp:coreProperties>
</file>