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Lst>
  <p:notesMasterIdLst>
    <p:notesMasterId r:id="rId14"/>
  </p:notesMasterIdLst>
  <p:sldIdLst>
    <p:sldId id="256" r:id="rId2"/>
    <p:sldId id="264" r:id="rId3"/>
    <p:sldId id="260" r:id="rId4"/>
    <p:sldId id="289" r:id="rId5"/>
    <p:sldId id="290" r:id="rId6"/>
    <p:sldId id="291" r:id="rId7"/>
    <p:sldId id="292" r:id="rId8"/>
    <p:sldId id="262" r:id="rId9"/>
    <p:sldId id="295" r:id="rId10"/>
    <p:sldId id="293" r:id="rId11"/>
    <p:sldId id="296" r:id="rId12"/>
    <p:sldId id="297" r:id="rId1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669900"/>
    <a:srgbClr val="336600"/>
    <a:srgbClr val="608643"/>
    <a:srgbClr val="99CC00"/>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257817E-EC5C-4880-A810-ED7F254FEA46}">
  <a:tblStyle styleId="{7257817E-EC5C-4880-A810-ED7F254FEA46}" styleName="Table_0">
    <a:wholeTbl>
      <a:tcTxStyle>
        <a:font>
          <a:latin typeface="Arial"/>
          <a:ea typeface="Arial"/>
          <a:cs typeface="Arial"/>
        </a:font>
        <a:srgbClr val="000000"/>
      </a:tcTxStyle>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06799F8-075E-4A3A-A7F6-7FBC6576F1A4}" styleName="Designformatvorlage 2 - Akz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Helle Formatvorlage 3 - Akz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2DE63D5-997A-4646-A377-4702673A728D}" styleName="Helle Formatvorlage 2 - Akz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198" autoAdjust="0"/>
  </p:normalViewPr>
  <p:slideViewPr>
    <p:cSldViewPr snapToGrid="0" snapToObjects="1">
      <p:cViewPr varScale="1">
        <p:scale>
          <a:sx n="75" d="100"/>
          <a:sy n="75" d="100"/>
        </p:scale>
        <p:origin x="1666"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a:endParaRPr/>
          </a:p>
        </p:txBody>
      </p:sp>
    </p:spTree>
    <p:extLst>
      <p:ext uri="{BB962C8B-B14F-4D97-AF65-F5344CB8AC3E}">
        <p14:creationId xmlns:p14="http://schemas.microsoft.com/office/powerpoint/2010/main" val="1091759077"/>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 name="Shape 5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ar-SA" sz="1100" kern="1200" dirty="0" smtClean="0">
                <a:solidFill>
                  <a:schemeClr val="tx1"/>
                </a:solidFill>
                <a:effectLst/>
                <a:latin typeface="+mn-lt"/>
                <a:ea typeface="+mn-ea"/>
                <a:cs typeface="+mn-cs"/>
              </a:rPr>
              <a:t>يمكن للهجرة أن تؤثر على الناس بطرق عديدة ولكنها ، على وجه الخصوص ، تستطيع تحدي هويتهم الشخصية والاجتماعية مما يجعلهم يشعرون بالضعف أو التهديد. في هذا المورد ننظر إلى ما يشكل هويتنا وكيف أن الطريقة التي ننظر بها إلى أنفسنا فيما يتعلق بالآخرين تشمل العديد من السمات أو الأدوار المرئية أو غير المرئية ، وبعضها المختار والبعض الآخر لا. إن المشاركة والاستماع إلى القصص التي تشكل حياتنا يمكن أن توفر فرصة لاستكشاف نظم معتقداتنا ، وإعادة النظر في نظرتنا للعالم ، وإيجاد أرضية مشتركة مع الآخرين وإعادة تشكيل إحساسنا بالهوية</a:t>
            </a:r>
            <a:r>
              <a:rPr lang="en-IE" sz="1100" kern="1200" dirty="0" smtClean="0">
                <a:solidFill>
                  <a:schemeClr val="tx1"/>
                </a:solidFill>
                <a:effectLst/>
                <a:latin typeface="+mn-lt"/>
                <a:ea typeface="+mn-ea"/>
                <a:cs typeface="+mn-cs"/>
              </a:rPr>
              <a:t>.</a:t>
            </a:r>
            <a:endParaRPr lang="en-GB" noProof="0" dirty="0"/>
          </a:p>
        </p:txBody>
      </p:sp>
    </p:spTree>
    <p:extLst>
      <p:ext uri="{BB962C8B-B14F-4D97-AF65-F5344CB8AC3E}">
        <p14:creationId xmlns:p14="http://schemas.microsoft.com/office/powerpoint/2010/main" val="2488136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ar-SA" sz="1100" kern="1200" dirty="0" smtClean="0">
                <a:solidFill>
                  <a:schemeClr val="tx1"/>
                </a:solidFill>
                <a:effectLst/>
                <a:latin typeface="+mn-lt"/>
                <a:ea typeface="+mn-ea"/>
                <a:cs typeface="+mn-cs"/>
              </a:rPr>
              <a:t>الهدف من هذا التمرين هو المساعدة في تحديد الهوية الشخصية والاجتماعية ، وخلق الوعي بالتنوع والتشابه داخل المجموعة ومساعدة المشاركين على التعرف على بعضهم البعض. استخدم القالب الفارغ واكتب اسمك في الدائرة المركزية حيث تم تحديده. في الدوائر الصغيرة ، اكتب خمسة جوانب تعكس هويتك وهي مهمة بالنسبة لك. في أزواج أو في مجموعات صغيرة ، شارك الرسم التخطيطي وتحدث عن اختياراتك. عندما ينتهي كل عضو من المجموعة ، انظر إلى أوجه التشابه المشتركة وكذلك الاختلافات داخل المجموعة</a:t>
            </a:r>
            <a:r>
              <a:rPr lang="en-IE" sz="1100" kern="1200" dirty="0" smtClean="0">
                <a:solidFill>
                  <a:schemeClr val="tx1"/>
                </a:solidFill>
                <a:effectLst/>
                <a:latin typeface="+mn-lt"/>
                <a:ea typeface="+mn-ea"/>
                <a:cs typeface="+mn-cs"/>
              </a:rPr>
              <a:t>.</a:t>
            </a:r>
            <a:endParaRPr lang="en-GB"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3510364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ar-SA" sz="1100" kern="1200" dirty="0" smtClean="0">
                <a:solidFill>
                  <a:schemeClr val="tx1"/>
                </a:solidFill>
                <a:effectLst/>
                <a:latin typeface="+mn-lt"/>
                <a:ea typeface="+mn-ea"/>
                <a:cs typeface="+mn-cs"/>
              </a:rPr>
              <a:t>يهدف هذا التمرين إلى التوعية بحياة الآخرين ، وتوفير فرص للتعاطف والتفاهم داخل المجموعة وتشجيع المزيد من الوعي الذاتي والجماعي. لبدء هذا التمرين ، اطلب من كل مشارك أن يكتب على أجزاء منفصلة من الورق ثلاث أو أربع أحداث أثرت بشكل كبير على حياته بطريقة إيجابية أو سلبية على سبيل المثال الولادة والوفاة والمهرجان والكوارث الطبيعية والعطلة وما إلى ذلك. عند اكتمال كل هذا ، قارن الأحداث لتبحث في أوجه التشابه في الخيارات وكذلك الاختلافات. اطلب من هؤلاء الذين لديهم خيارات مناسبة للحدث مناقشة وجهات نظرهم حول اختيارهم وكيفية تأثير الأحداث الخاصة على حياتهم</a:t>
            </a:r>
            <a:endParaRPr lang="en-GB"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351036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4817" name="Shape 251"/>
          <p:cNvSpPr>
            <a:spLocks noGrp="1" noRot="1" noChangeAspect="1" noTextEdit="1"/>
          </p:cNvSpPr>
          <p:nvPr>
            <p:ph type="sldImg" idx="2"/>
          </p:nvPr>
        </p:nvSpPr>
        <p:spPr>
          <a:xfrm>
            <a:off x="1143000" y="685800"/>
            <a:ext cx="4572000" cy="34290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0"/>
                </a:moveTo>
                <a:lnTo>
                  <a:pt x="120000" y="0"/>
                </a:lnTo>
                <a:lnTo>
                  <a:pt x="120000" y="120000"/>
                </a:lnTo>
                <a:lnTo>
                  <a:pt x="0" y="120000"/>
                </a:lnTo>
                <a:lnTo>
                  <a:pt x="0" y="0"/>
                </a:lnTo>
                <a:close/>
              </a:path>
            </a:pathLst>
          </a:custGeom>
          <a:noFill/>
          <a:ln>
            <a:headEnd/>
            <a:tailEnd/>
          </a:ln>
        </p:spPr>
      </p:sp>
      <p:sp>
        <p:nvSpPr>
          <p:cNvPr id="34818" name="Shape 252"/>
          <p:cNvSpPr txBox="1">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a:spcBef>
                <a:spcPct val="0"/>
              </a:spcBef>
              <a:buFontTx/>
              <a:buNone/>
            </a:pPr>
            <a:endParaRPr lang="en-US" altLang="en-US" smtClean="0"/>
          </a:p>
        </p:txBody>
      </p:sp>
    </p:spTree>
    <p:extLst>
      <p:ext uri="{BB962C8B-B14F-4D97-AF65-F5344CB8AC3E}">
        <p14:creationId xmlns:p14="http://schemas.microsoft.com/office/powerpoint/2010/main" val="339559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rtl="1"/>
            <a:r>
              <a:rPr lang="ar-SA" sz="1100" kern="1200" dirty="0" smtClean="0">
                <a:solidFill>
                  <a:schemeClr val="tx1"/>
                </a:solidFill>
                <a:effectLst/>
                <a:latin typeface="+mn-lt"/>
                <a:ea typeface="+mn-ea"/>
                <a:cs typeface="+mn-cs"/>
              </a:rPr>
              <a:t>الهوية الشخصية هي كيف ننظر إلى أنفسنا فيما يتعلق بمن حولنا. نحن نولد مع بعض جوانب هويتنا. جنسيتنا وجنسنا وتاريخنا الجيني. نحن نشكل أجزاء أخرى من هويتنا الشخصية ونحن نطور وننضج ، من خلال تجاربنا وتفاعلاتنا مع العائلة والأصدقاء والمجتمع.</a:t>
            </a:r>
            <a:endParaRPr lang="en-US" sz="1100" kern="1200" dirty="0" smtClean="0">
              <a:solidFill>
                <a:schemeClr val="tx1"/>
              </a:solidFill>
              <a:effectLst/>
              <a:latin typeface="+mn-lt"/>
              <a:ea typeface="+mn-ea"/>
              <a:cs typeface="+mn-cs"/>
            </a:endParaRPr>
          </a:p>
          <a:p>
            <a:pPr rtl="1"/>
            <a:r>
              <a:rPr lang="en-IE" sz="11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pPr rtl="1"/>
            <a:r>
              <a:rPr lang="ar-SA" sz="1100" kern="1200" dirty="0" smtClean="0">
                <a:solidFill>
                  <a:schemeClr val="tx1"/>
                </a:solidFill>
                <a:effectLst/>
                <a:latin typeface="+mn-lt"/>
                <a:ea typeface="+mn-ea"/>
                <a:cs typeface="+mn-cs"/>
              </a:rPr>
              <a:t>الهوية الاجتماعية هي كيف نرتبط بالآخرين وكيف نعمل في العديد من المواقف الاجتماعية المختلفة. خلال حياتنا ، نتفاعل مع مجموعة من المجموعات الاجتماعية بما في ذلك العائلة والأصدقاء وزملاء الدراسة وزملاء العمل والمجتمعات المحلية والمجموعات الثقافية والدينية والجنسيات المختلفة. نحدد هويتنا الاجتماعية من خلال نظرتنا لأنفسنا فيما يتعلق بهذه المجموعات الاجتماعية.</a:t>
            </a:r>
            <a:endParaRPr lang="en-US" sz="1100" kern="1200" dirty="0" smtClean="0">
              <a:solidFill>
                <a:schemeClr val="tx1"/>
              </a:solidFill>
              <a:effectLst/>
              <a:latin typeface="+mn-lt"/>
              <a:ea typeface="+mn-ea"/>
              <a:cs typeface="+mn-cs"/>
            </a:endParaRPr>
          </a:p>
          <a:p>
            <a:pPr rtl="1"/>
            <a:r>
              <a:rPr lang="en-IE" sz="11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r>
              <a:rPr lang="ar-SA" sz="1100" kern="1200" dirty="0" smtClean="0">
                <a:solidFill>
                  <a:schemeClr val="tx1"/>
                </a:solidFill>
                <a:effectLst/>
                <a:latin typeface="+mn-lt"/>
                <a:ea typeface="+mn-ea"/>
                <a:cs typeface="+mn-cs"/>
              </a:rPr>
              <a:t>الهوية العرقية هي تبادل الممارسات الثقافية ، والمشاعر ، والتصورات والسلوكيات مع أشخاص من نفس الإثنية.</a:t>
            </a:r>
            <a:endParaRPr lang="en-GB" noProof="0" dirty="0"/>
          </a:p>
        </p:txBody>
      </p:sp>
    </p:spTree>
    <p:extLst>
      <p:ext uri="{BB962C8B-B14F-4D97-AF65-F5344CB8AC3E}">
        <p14:creationId xmlns:p14="http://schemas.microsoft.com/office/powerpoint/2010/main" val="1690879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rtl="1"/>
            <a:r>
              <a:rPr lang="ar-SA" sz="1100" kern="1200" dirty="0" smtClean="0">
                <a:solidFill>
                  <a:schemeClr val="tx1"/>
                </a:solidFill>
                <a:effectLst/>
                <a:latin typeface="+mn-lt"/>
                <a:ea typeface="+mn-ea"/>
                <a:cs typeface="+mn-cs"/>
              </a:rPr>
              <a:t>يمكن أن يصبح الناس ، وخاصة الأطفال ، مرتبكين حول هويتهم الاجتماعية والشخصية والعرقية إذا انفصلوا عن العائلة أو الأصدقاء أو شبكاتهم الثقافية والعرقية. قد يكون من الصعب على بعض الناس التكيف مع البيئات والعادات والثقافات الجديدة.</a:t>
            </a:r>
            <a:endParaRPr lang="en-US" sz="1100" kern="1200" dirty="0" smtClean="0">
              <a:solidFill>
                <a:schemeClr val="tx1"/>
              </a:solidFill>
              <a:effectLst/>
              <a:latin typeface="+mn-lt"/>
              <a:ea typeface="+mn-ea"/>
              <a:cs typeface="+mn-cs"/>
            </a:endParaRPr>
          </a:p>
          <a:p>
            <a:pPr rtl="1"/>
            <a:r>
              <a:rPr lang="en-IE" sz="11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r>
              <a:rPr lang="ar-SA" sz="1100" kern="1200" dirty="0" smtClean="0">
                <a:solidFill>
                  <a:schemeClr val="tx1"/>
                </a:solidFill>
                <a:effectLst/>
                <a:latin typeface="+mn-lt"/>
                <a:ea typeface="+mn-ea"/>
                <a:cs typeface="+mn-cs"/>
              </a:rPr>
              <a:t>إن مشاركة قصصنا واستكشاف كيف تؤثر الهوية على منظورنا أو إعلامنا يمكن أن يساعدنا في فهم الطرق التي تؤثر بها التنوع على التفاعلات والعلاقات البشرية. يمكن أن يؤدي استكشاف التنوع والتشابه داخل المجموعة إلى زيادة الوعي والتعاطف والترابط.</a:t>
            </a:r>
            <a:endParaRPr lang="en-GB"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177902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buNone/>
            </a:pPr>
            <a:r>
              <a:rPr lang="ar-SA" sz="1100" kern="1200" dirty="0" smtClean="0">
                <a:solidFill>
                  <a:schemeClr val="tx1"/>
                </a:solidFill>
                <a:effectLst/>
                <a:latin typeface="+mn-lt"/>
                <a:ea typeface="+mn-ea"/>
                <a:cs typeface="+mn-cs"/>
              </a:rPr>
              <a:t>القصص التي نرويها أو نسمعها من الآخرين تشكل هويتنا. بعض هذه القصص غير قابلة للتغيير مثل عصرنا أو حيث ولدنا على سبيل المثال. يتم تشكيل جوانب أخرى من هويتنا في العلاقة مع الآخرين. مع الخيارات التي نصنعها كل يوم نقوم بتشكيل هويتنا. ولكن ، ما هي العوامل التي يمكن أن تؤثر على اختياراتنا وتساهم في تشكيل هويتنا؟</a:t>
            </a:r>
            <a:endParaRPr lang="en-GB"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4171576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rtl="1"/>
            <a:r>
              <a:rPr lang="ar-SA" sz="1100" kern="1200" dirty="0" smtClean="0">
                <a:solidFill>
                  <a:schemeClr val="tx1"/>
                </a:solidFill>
                <a:effectLst/>
                <a:latin typeface="+mn-lt"/>
                <a:ea typeface="+mn-ea"/>
                <a:cs typeface="+mn-cs"/>
              </a:rPr>
              <a:t>القصص التي نرويها أو نسمعها من الآخرين تشكل هويتنا. بعض هذه القصص غير قابلة للتغيير مثل عصرنا أو حيث ولدنا على سبيل المثال. يتم تشكيل جوانب أخرى من هويتنا في العلاقة مع الآخرين. مع الخيارات التي نصنعها كل يوم نقوم بتشكيل هويتنا. ولكن ، ما هي العوامل التي يمكن أن تؤثر على اختياراتنا وتساهم في تشكيل هويتنا؟</a:t>
            </a:r>
            <a:endParaRPr lang="en-US" sz="1100" kern="1200" dirty="0" smtClean="0">
              <a:solidFill>
                <a:schemeClr val="tx1"/>
              </a:solidFill>
              <a:effectLst/>
              <a:latin typeface="+mn-lt"/>
              <a:ea typeface="+mn-ea"/>
              <a:cs typeface="+mn-cs"/>
            </a:endParaRPr>
          </a:p>
          <a:p>
            <a:pPr rtl="1"/>
            <a:r>
              <a:rPr lang="ar-SA" sz="1100" kern="1200" dirty="0" smtClean="0">
                <a:solidFill>
                  <a:schemeClr val="tx1"/>
                </a:solidFill>
                <a:effectLst/>
                <a:latin typeface="+mn-lt"/>
                <a:ea typeface="+mn-ea"/>
                <a:cs typeface="+mn-cs"/>
              </a:rPr>
              <a:t>يمكن أن يساهم مكان ولادتنا في تشكيل هويتنا ؛ تاريخ بلدنا ، والمواقف السياسية والاجتماعية والاقتصادية والبيئية التي ولدنا فيها.</a:t>
            </a:r>
            <a:endParaRPr lang="en-US" sz="1100" kern="1200" dirty="0" smtClean="0">
              <a:solidFill>
                <a:schemeClr val="tx1"/>
              </a:solidFill>
              <a:effectLst/>
              <a:latin typeface="+mn-lt"/>
              <a:ea typeface="+mn-ea"/>
              <a:cs typeface="+mn-cs"/>
            </a:endParaRPr>
          </a:p>
          <a:p>
            <a:pPr>
              <a:buNone/>
            </a:pPr>
            <a:endParaRPr lang="en-GB"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92446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buNone/>
            </a:pPr>
            <a:r>
              <a:rPr lang="ar-SA" sz="1100" kern="1200" dirty="0" smtClean="0">
                <a:solidFill>
                  <a:schemeClr val="tx1"/>
                </a:solidFill>
                <a:effectLst/>
                <a:latin typeface="+mn-lt"/>
                <a:ea typeface="+mn-ea"/>
                <a:cs typeface="+mn-cs"/>
              </a:rPr>
              <a:t>عائلتنا هي المجموعة الاجتماعية الأولى التي نتعرّض لها ، وبالتالي يمكن أن يكون لها التأثير الأكثر عمقًا على تشكيل هويتنا. منذ ولادته نتعرض إلى عدة تأثيرات الأجيال بين أفراد الأسرة التي تجعلنا نتبني القيم وأنماط السلوك والنظم العقائدية التي يمكن أن تبقى معنا حتى مرحلة البلوغ وتدعم وجهة نظرنا من العالم. فقط عندما نتفاعل مع الآخرين الذين تختلف نظم قيمهم عن نظريتنا ، نبدأ في استكشاف هذه النظم المعتقدية والتشكيك فيها.</a:t>
            </a:r>
            <a:endParaRPr lang="en-GB"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603097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buNone/>
            </a:pPr>
            <a:r>
              <a:rPr lang="ar-SA" sz="1100" kern="1200" dirty="0" smtClean="0">
                <a:solidFill>
                  <a:schemeClr val="tx1"/>
                </a:solidFill>
                <a:effectLst/>
                <a:latin typeface="+mn-lt"/>
                <a:ea typeface="+mn-ea"/>
                <a:cs typeface="+mn-cs"/>
              </a:rPr>
              <a:t>ترتبط هويتنا الثقافية بالحاجة الإنسانية للانتماء والتطور من الولادة. تتشكل من مواقف وقيم الناس من حولنا ، في المقام الأول عائلتنا ومجتمعنا. هناك راحة وأمان في مشاركة التاريخ والجمارك والفنون الموسيقية وغيرها من الاهتمامات المشتركة. هذه العناصر يمكن أن تلعب دورا رئيسيا في تشكيل هويتنا ، لكن من الخطأ الافتراض أن أولئك الذين يشاركون في نفس الثقافة سيكون لهم نفس الهويات. إن الوعي بالذات ، والانفتاح والانفتاح على احتضان ثقافات جديدة يمكن أن يثري التجربة الإنسانية ويزيد من تطوير إحساسنا بالهوية</a:t>
            </a:r>
            <a:r>
              <a:rPr lang="en-IE" sz="1100" kern="1200" dirty="0" smtClean="0">
                <a:solidFill>
                  <a:schemeClr val="tx1"/>
                </a:solidFill>
                <a:effectLst/>
                <a:latin typeface="+mn-lt"/>
                <a:ea typeface="+mn-ea"/>
                <a:cs typeface="+mn-cs"/>
              </a:rPr>
              <a:t>.</a:t>
            </a:r>
            <a:endParaRPr lang="en-GB"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327470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ar-SA" sz="1100" kern="1200" dirty="0" smtClean="0">
                <a:solidFill>
                  <a:schemeClr val="tx1"/>
                </a:solidFill>
                <a:effectLst/>
                <a:latin typeface="+mn-lt"/>
                <a:ea typeface="+mn-ea"/>
                <a:cs typeface="+mn-cs"/>
              </a:rPr>
              <a:t>تعتبر الغالبية العظمى من سكان العالم متدينين. يعكس معظم الناس هوياتهم الدينية من خلال العديد من ممارساتهم الاجتماعية والثقافية. في كثير من الحالات ، تستند الاختيارات الأخلاقية التي تتخذها أو الإجراءات التي يتخذها الناس ، والتي تشمل في بعض الحالات المخاطرة الموت ، على إيمانهم. إن تكوين الهوية الأخلاقية في الشخصية الإنسانية أمر معقد لأنه يتم تسهيله من خلال الأسرة والثقافة والمجتمع الأوسع. يمكن أن يؤدي هذا في كثير من الأحيان إلى كثافة وعمق قناعة يمكن أن تجعل من الصعب التكيف مع المجتمعات ذات وجهات النظر المتعارضة أو المختلفة.</a:t>
            </a:r>
            <a:endParaRPr lang="en-GB"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228541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3000" y="685800"/>
            <a:ext cx="4572000" cy="3429000"/>
          </a:xfrm>
        </p:spPr>
      </p:sp>
      <p:sp>
        <p:nvSpPr>
          <p:cNvPr id="3" name="Notizenplatzhalter 2"/>
          <p:cNvSpPr>
            <a:spLocks noGrp="1"/>
          </p:cNvSpPr>
          <p:nvPr>
            <p:ph type="body" idx="1"/>
          </p:nvPr>
        </p:nvSpPr>
        <p:spPr/>
        <p:txBody>
          <a:bodyPr/>
          <a:lstStyle/>
          <a:p>
            <a:pPr>
              <a:buFontTx/>
              <a:buNone/>
            </a:pPr>
            <a:r>
              <a:rPr lang="ar-SA" sz="1100" kern="1200" dirty="0" smtClean="0">
                <a:solidFill>
                  <a:schemeClr val="tx1"/>
                </a:solidFill>
                <a:effectLst/>
                <a:latin typeface="+mn-lt"/>
                <a:ea typeface="+mn-ea"/>
                <a:cs typeface="+mn-cs"/>
              </a:rPr>
              <a:t>هناك العديد من العوامل التي تؤثر على كيفية رؤية الآخرين لنا وكيف نتصور أنفسنا. العمر ، والعرق ، والتوجه الجنسي على سبيل المثال هي كل خصائص هويتنا ولكن الجوانب الأخرى لهويتنا أقل مرونة ، ويمكن أن تستمر في تشكيلها من خلال تفاعلنا مع الآخرين ومن خلال التحليل الذاتي والوعي الذاتي</a:t>
            </a:r>
            <a:endParaRPr lang="en-GB"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038566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bg>
      <p:bgPr>
        <a:solidFill>
          <a:srgbClr val="D5D85A"/>
        </a:solidFill>
        <a:effectLst/>
      </p:bgPr>
    </p:bg>
    <p:spTree>
      <p:nvGrpSpPr>
        <p:cNvPr id="1" name="Shape 10"/>
        <p:cNvGrpSpPr/>
        <p:nvPr/>
      </p:nvGrpSpPr>
      <p:grpSpPr>
        <a:xfrm>
          <a:off x="0" y="0"/>
          <a:ext cx="0" cy="0"/>
          <a:chOff x="0" y="0"/>
          <a:chExt cx="0" cy="0"/>
        </a:xfrm>
      </p:grpSpPr>
      <p:sp>
        <p:nvSpPr>
          <p:cNvPr id="11" name="Shape 11"/>
          <p:cNvSpPr txBox="1">
            <a:spLocks noGrp="1"/>
          </p:cNvSpPr>
          <p:nvPr>
            <p:ph type="ctrTitle"/>
          </p:nvPr>
        </p:nvSpPr>
        <p:spPr>
          <a:xfrm>
            <a:off x="3012325" y="2960550"/>
            <a:ext cx="5445900" cy="2405700"/>
          </a:xfrm>
          <a:prstGeom prst="rect">
            <a:avLst/>
          </a:prstGeom>
        </p:spPr>
        <p:txBody>
          <a:bodyPr wrap="square" lIns="91425" tIns="91425" rIns="91425" bIns="91425" anchor="b" anchorCtr="0"/>
          <a:lstStyle>
            <a:lvl1pPr lvl="0" algn="r">
              <a:spcBef>
                <a:spcPts val="0"/>
              </a:spcBef>
              <a:buSzPct val="100000"/>
              <a:defRPr sz="4800"/>
            </a:lvl1pPr>
            <a:lvl2pPr lvl="1" algn="r">
              <a:spcBef>
                <a:spcPts val="0"/>
              </a:spcBef>
              <a:buSzPct val="100000"/>
              <a:defRPr sz="6000"/>
            </a:lvl2pPr>
            <a:lvl3pPr lvl="2" algn="r">
              <a:spcBef>
                <a:spcPts val="0"/>
              </a:spcBef>
              <a:buSzPct val="100000"/>
              <a:defRPr sz="6000"/>
            </a:lvl3pPr>
            <a:lvl4pPr lvl="3" algn="r">
              <a:spcBef>
                <a:spcPts val="0"/>
              </a:spcBef>
              <a:buSzPct val="100000"/>
              <a:defRPr sz="6000"/>
            </a:lvl4pPr>
            <a:lvl5pPr lvl="4" algn="r">
              <a:spcBef>
                <a:spcPts val="0"/>
              </a:spcBef>
              <a:buSzPct val="100000"/>
              <a:defRPr sz="6000"/>
            </a:lvl5pPr>
            <a:lvl6pPr lvl="5" algn="r">
              <a:spcBef>
                <a:spcPts val="0"/>
              </a:spcBef>
              <a:buSzPct val="100000"/>
              <a:defRPr sz="6000"/>
            </a:lvl6pPr>
            <a:lvl7pPr lvl="6" algn="r">
              <a:spcBef>
                <a:spcPts val="0"/>
              </a:spcBef>
              <a:buSzPct val="100000"/>
              <a:defRPr sz="6000"/>
            </a:lvl7pPr>
            <a:lvl8pPr lvl="7" algn="r">
              <a:spcBef>
                <a:spcPts val="0"/>
              </a:spcBef>
              <a:buSzPct val="100000"/>
              <a:defRPr sz="6000"/>
            </a:lvl8pPr>
            <a:lvl9pPr lvl="8" algn="r">
              <a:spcBef>
                <a:spcPts val="0"/>
              </a:spcBef>
              <a:buSzPct val="100000"/>
              <a:defRPr sz="6000"/>
            </a:lvl9pPr>
          </a:lstStyle>
          <a:p>
            <a:r>
              <a:rPr lang="en-US" smtClean="0"/>
              <a:t>Click to edit Master title style</a:t>
            </a:r>
            <a:endParaRPr/>
          </a:p>
        </p:txBody>
      </p:sp>
      <p:sp>
        <p:nvSpPr>
          <p:cNvPr id="12" name="Shape 12"/>
          <p:cNvSpPr/>
          <p:nvPr/>
        </p:nvSpPr>
        <p:spPr>
          <a:xfrm>
            <a:off x="6208125" y="5619450"/>
            <a:ext cx="2250000" cy="137700"/>
          </a:xfrm>
          <a:prstGeom prst="rect">
            <a:avLst/>
          </a:prstGeom>
          <a:solidFill>
            <a:srgbClr val="608643"/>
          </a:solidFill>
          <a:ln>
            <a:noFill/>
          </a:ln>
        </p:spPr>
        <p:txBody>
          <a:bodyPr wrap="square" lIns="91425" tIns="91425" rIns="91425" bIns="91425" anchor="ctr" anchorCtr="0">
            <a:noAutofit/>
          </a:bodyPr>
          <a:lstStyle/>
          <a:p>
            <a:pPr lvl="0">
              <a:spcBef>
                <a:spcPts val="0"/>
              </a:spcBef>
              <a:buNone/>
            </a:pPr>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691200" y="0"/>
            <a:ext cx="7761600" cy="1292100"/>
          </a:xfrm>
          <a:prstGeom prst="rect">
            <a:avLst/>
          </a:prstGeom>
        </p:spPr>
        <p:txBody>
          <a:bodyPr wrap="square"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smtClean="0"/>
              <a:t>Click to edit Master title style</a:t>
            </a:r>
            <a:endParaRPr/>
          </a:p>
        </p:txBody>
      </p:sp>
      <p:sp>
        <p:nvSpPr>
          <p:cNvPr id="26" name="Shape 26"/>
          <p:cNvSpPr txBox="1">
            <a:spLocks noGrp="1"/>
          </p:cNvSpPr>
          <p:nvPr>
            <p:ph type="body" idx="1"/>
          </p:nvPr>
        </p:nvSpPr>
        <p:spPr>
          <a:xfrm>
            <a:off x="691200" y="1811604"/>
            <a:ext cx="7761600" cy="4412100"/>
          </a:xfrm>
          <a:prstGeom prst="rect">
            <a:avLst/>
          </a:prstGeom>
        </p:spPr>
        <p:txBody>
          <a:bodyPr wrap="square" lIns="91425" tIns="91425" rIns="91425" bIns="91425" anchor="t" anchorCtr="0"/>
          <a:lstStyle>
            <a:lvl1pPr lvl="0">
              <a:spcBef>
                <a:spcPts val="0"/>
              </a:spcBef>
              <a:buClr>
                <a:srgbClr val="D5D85A"/>
              </a:buClr>
              <a:defRPr/>
            </a:lvl1pPr>
            <a:lvl2pPr lvl="1">
              <a:spcBef>
                <a:spcPts val="0"/>
              </a:spcBef>
              <a:buClr>
                <a:srgbClr val="D5D85A"/>
              </a:buClr>
              <a:defRPr/>
            </a:lvl2pPr>
            <a:lvl3pPr lvl="2">
              <a:spcBef>
                <a:spcPts val="0"/>
              </a:spcBef>
              <a:buClr>
                <a:srgbClr val="D5D85A"/>
              </a:buClr>
              <a:defRPr/>
            </a:lvl3pPr>
            <a:lvl4pPr lvl="3">
              <a:spcBef>
                <a:spcPts val="0"/>
              </a:spcBef>
              <a:buClr>
                <a:srgbClr val="D5D85A"/>
              </a:buClr>
              <a:defRPr/>
            </a:lvl4pPr>
            <a:lvl5pPr lvl="4">
              <a:spcBef>
                <a:spcPts val="0"/>
              </a:spcBef>
              <a:buClr>
                <a:srgbClr val="D5D85A"/>
              </a:buClr>
              <a:defRPr/>
            </a:lvl5pPr>
            <a:lvl6pPr lvl="5">
              <a:spcBef>
                <a:spcPts val="0"/>
              </a:spcBef>
              <a:buClr>
                <a:srgbClr val="D5D85A"/>
              </a:buClr>
              <a:defRPr/>
            </a:lvl6pPr>
            <a:lvl7pPr lvl="6">
              <a:spcBef>
                <a:spcPts val="0"/>
              </a:spcBef>
              <a:buClr>
                <a:srgbClr val="D5D85A"/>
              </a:buClr>
              <a:defRPr/>
            </a:lvl7pPr>
            <a:lvl8pPr lvl="7">
              <a:spcBef>
                <a:spcPts val="0"/>
              </a:spcBef>
              <a:buClr>
                <a:srgbClr val="D5D85A"/>
              </a:buClr>
              <a:defRPr/>
            </a:lvl8pPr>
            <a:lvl9pPr lvl="8">
              <a:spcBef>
                <a:spcPts val="0"/>
              </a:spcBef>
              <a:buClr>
                <a:srgbClr val="D5D85A"/>
              </a:buClr>
              <a:defRPr/>
            </a:lvl9pPr>
          </a:lstStyle>
          <a:p>
            <a:pPr lvl="0"/>
            <a:r>
              <a:rPr lang="en-US" smtClean="0"/>
              <a:t>Click to edit Master text styles</a:t>
            </a:r>
          </a:p>
        </p:txBody>
      </p:sp>
      <p:sp>
        <p:nvSpPr>
          <p:cNvPr id="27" name="Shape 27"/>
          <p:cNvSpPr/>
          <p:nvPr/>
        </p:nvSpPr>
        <p:spPr>
          <a:xfrm>
            <a:off x="813273" y="1506189"/>
            <a:ext cx="1533600" cy="137700"/>
          </a:xfrm>
          <a:prstGeom prst="rect">
            <a:avLst/>
          </a:prstGeom>
          <a:solidFill>
            <a:srgbClr val="608643"/>
          </a:solidFill>
          <a:ln>
            <a:noFill/>
          </a:ln>
        </p:spPr>
        <p:txBody>
          <a:bodyPr wrap="square" lIns="91425" tIns="91425" rIns="91425" bIns="91425" anchor="ctr" anchorCtr="0">
            <a:noAutofit/>
          </a:bodyPr>
          <a:lstStyle/>
          <a:p>
            <a:pPr lvl="0">
              <a:spcBef>
                <a:spcPts val="0"/>
              </a:spcBef>
              <a:buNone/>
            </a:pPr>
            <a:endParaRPr dirty="0"/>
          </a:p>
        </p:txBody>
      </p:sp>
      <p:sp>
        <p:nvSpPr>
          <p:cNvPr id="28" name="Shape 28"/>
          <p:cNvSpPr/>
          <p:nvPr/>
        </p:nvSpPr>
        <p:spPr>
          <a:xfrm>
            <a:off x="0" y="0"/>
            <a:ext cx="137700" cy="6858000"/>
          </a:xfrm>
          <a:prstGeom prst="rect">
            <a:avLst/>
          </a:prstGeom>
          <a:solidFill>
            <a:srgbClr val="D5D85A"/>
          </a:solidFill>
          <a:ln>
            <a:noFill/>
          </a:ln>
        </p:spPr>
        <p:txBody>
          <a:bodyPr wrap="square" lIns="91425" tIns="91425" rIns="91425" bIns="91425" anchor="ctr" anchorCtr="0">
            <a:noAutofit/>
          </a:bodyPr>
          <a:lstStyle/>
          <a:p>
            <a:pPr lvl="0">
              <a:spcBef>
                <a:spcPts val="0"/>
              </a:spcBef>
              <a:buNone/>
            </a:pPr>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691200" y="634300"/>
            <a:ext cx="7761600" cy="657900"/>
          </a:xfrm>
          <a:prstGeom prst="rect">
            <a:avLst/>
          </a:prstGeom>
        </p:spPr>
        <p:txBody>
          <a:bodyPr wrap="square"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smtClean="0"/>
              <a:t>Click to edit Master title style</a:t>
            </a:r>
            <a:endParaRPr/>
          </a:p>
        </p:txBody>
      </p:sp>
      <p:sp>
        <p:nvSpPr>
          <p:cNvPr id="31" name="Shape 31"/>
          <p:cNvSpPr txBox="1">
            <a:spLocks noGrp="1"/>
          </p:cNvSpPr>
          <p:nvPr>
            <p:ph type="body" idx="1"/>
          </p:nvPr>
        </p:nvSpPr>
        <p:spPr>
          <a:xfrm>
            <a:off x="691200" y="1857900"/>
            <a:ext cx="3767400" cy="47100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pPr lvl="0"/>
            <a:r>
              <a:rPr lang="en-US" smtClean="0"/>
              <a:t>Click to edit Master text styles</a:t>
            </a:r>
          </a:p>
        </p:txBody>
      </p:sp>
      <p:sp>
        <p:nvSpPr>
          <p:cNvPr id="32" name="Shape 32"/>
          <p:cNvSpPr txBox="1">
            <a:spLocks noGrp="1"/>
          </p:cNvSpPr>
          <p:nvPr>
            <p:ph type="body" idx="2"/>
          </p:nvPr>
        </p:nvSpPr>
        <p:spPr>
          <a:xfrm>
            <a:off x="4685500" y="1857900"/>
            <a:ext cx="3767400" cy="47100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pPr lvl="0"/>
            <a:r>
              <a:rPr lang="en-US" smtClean="0"/>
              <a:t>Click to edit Master text styles</a:t>
            </a:r>
          </a:p>
        </p:txBody>
      </p:sp>
      <p:sp>
        <p:nvSpPr>
          <p:cNvPr id="33" name="Shape 33"/>
          <p:cNvSpPr/>
          <p:nvPr/>
        </p:nvSpPr>
        <p:spPr>
          <a:xfrm>
            <a:off x="813273" y="1506189"/>
            <a:ext cx="1533600" cy="137700"/>
          </a:xfrm>
          <a:prstGeom prst="rect">
            <a:avLst/>
          </a:prstGeom>
          <a:solidFill>
            <a:srgbClr val="608643"/>
          </a:solidFill>
          <a:ln>
            <a:noFill/>
          </a:ln>
        </p:spPr>
        <p:txBody>
          <a:bodyPr wrap="square" lIns="91425" tIns="91425" rIns="91425" bIns="91425" anchor="ctr" anchorCtr="0">
            <a:noAutofit/>
          </a:bodyPr>
          <a:lstStyle/>
          <a:p>
            <a:pPr lvl="0">
              <a:spcBef>
                <a:spcPts val="0"/>
              </a:spcBef>
              <a:buNone/>
            </a:pPr>
            <a:endParaRPr dirty="0"/>
          </a:p>
        </p:txBody>
      </p:sp>
      <p:sp>
        <p:nvSpPr>
          <p:cNvPr id="34" name="Shape 34"/>
          <p:cNvSpPr/>
          <p:nvPr/>
        </p:nvSpPr>
        <p:spPr>
          <a:xfrm>
            <a:off x="0" y="0"/>
            <a:ext cx="137700" cy="6858000"/>
          </a:xfrm>
          <a:prstGeom prst="rect">
            <a:avLst/>
          </a:prstGeom>
          <a:solidFill>
            <a:srgbClr val="D5D85A"/>
          </a:solidFill>
          <a:ln>
            <a:noFill/>
          </a:ln>
        </p:spPr>
        <p:txBody>
          <a:bodyPr wrap="square" lIns="91425" tIns="91425" rIns="91425" bIns="91425" anchor="ctr" anchorCtr="0">
            <a:noAutofit/>
          </a:bodyPr>
          <a:lstStyle/>
          <a:p>
            <a:pPr lvl="0">
              <a:spcBef>
                <a:spcPts val="0"/>
              </a:spcBef>
              <a:buNone/>
            </a:pP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bg>
      <p:bgPr>
        <a:solidFill>
          <a:srgbClr val="D5D85A"/>
        </a:solidFill>
        <a:effectLst/>
      </p:bgPr>
    </p:bg>
    <p:spTree>
      <p:nvGrpSpPr>
        <p:cNvPr id="1" name="Shape 50"/>
        <p:cNvGrpSpPr/>
        <p:nvPr/>
      </p:nvGrpSpPr>
      <p:grpSpPr>
        <a:xfrm>
          <a:off x="0" y="0"/>
          <a:ext cx="0" cy="0"/>
          <a:chOff x="0" y="0"/>
          <a:chExt cx="0" cy="0"/>
        </a:xfrm>
      </p:grpSpPr>
      <p:sp>
        <p:nvSpPr>
          <p:cNvPr id="51" name="Shape 51"/>
          <p:cNvSpPr/>
          <p:nvPr/>
        </p:nvSpPr>
        <p:spPr>
          <a:xfrm>
            <a:off x="-4" y="6720300"/>
            <a:ext cx="9144000" cy="137700"/>
          </a:xfrm>
          <a:prstGeom prst="rect">
            <a:avLst/>
          </a:prstGeom>
          <a:solidFill>
            <a:srgbClr val="608643"/>
          </a:solidFill>
          <a:ln>
            <a:noFill/>
          </a:ln>
        </p:spPr>
        <p:txBody>
          <a:bodyPr wrap="square" lIns="91425" tIns="91425" rIns="91425" bIns="91425" anchor="ctr" anchorCtr="0">
            <a:noAutofit/>
          </a:bodyPr>
          <a:lstStyle/>
          <a:p>
            <a:pPr lvl="0">
              <a:spcBef>
                <a:spcPts val="0"/>
              </a:spcBef>
              <a:buNone/>
            </a:pP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691200" y="634300"/>
            <a:ext cx="7761600" cy="657900"/>
          </a:xfrm>
          <a:prstGeom prst="rect">
            <a:avLst/>
          </a:prstGeom>
          <a:noFill/>
          <a:ln>
            <a:noFill/>
          </a:ln>
        </p:spPr>
        <p:txBody>
          <a:bodyPr wrap="square" lIns="91425" tIns="91425" rIns="91425" bIns="91425" anchor="b" anchorCtr="0"/>
          <a:lstStyle>
            <a:lvl1pPr lvl="0">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1pPr>
            <a:lvl2pPr lvl="1">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2pPr>
            <a:lvl3pPr lvl="2">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3pPr>
            <a:lvl4pPr lvl="3">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4pPr>
            <a:lvl5pPr lvl="4">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5pPr>
            <a:lvl6pPr lvl="5">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6pPr>
            <a:lvl7pPr lvl="6">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7pPr>
            <a:lvl8pPr lvl="7">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8pPr>
            <a:lvl9pPr lvl="8">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9pPr>
          </a:lstStyle>
          <a:p>
            <a:endParaRPr/>
          </a:p>
        </p:txBody>
      </p:sp>
      <p:sp>
        <p:nvSpPr>
          <p:cNvPr id="7" name="Shape 7"/>
          <p:cNvSpPr txBox="1">
            <a:spLocks noGrp="1"/>
          </p:cNvSpPr>
          <p:nvPr>
            <p:ph type="body" idx="1"/>
          </p:nvPr>
        </p:nvSpPr>
        <p:spPr>
          <a:xfrm>
            <a:off x="691200" y="1811604"/>
            <a:ext cx="7761600" cy="4412100"/>
          </a:xfrm>
          <a:prstGeom prst="rect">
            <a:avLst/>
          </a:prstGeom>
          <a:noFill/>
          <a:ln>
            <a:noFill/>
          </a:ln>
        </p:spPr>
        <p:txBody>
          <a:bodyPr wrap="square" lIns="91425" tIns="91425" rIns="91425" bIns="91425" anchor="t" anchorCtr="0"/>
          <a:lstStyle>
            <a:lvl1pPr lvl="0">
              <a:spcBef>
                <a:spcPts val="600"/>
              </a:spcBef>
              <a:buClr>
                <a:srgbClr val="D5D85A"/>
              </a:buClr>
              <a:buSzPct val="100000"/>
              <a:buFont typeface="Montserrat"/>
              <a:buChar char="▣"/>
              <a:defRPr sz="2400">
                <a:solidFill>
                  <a:srgbClr val="454F5B"/>
                </a:solidFill>
                <a:latin typeface="Montserrat"/>
                <a:ea typeface="Montserrat"/>
                <a:cs typeface="Montserrat"/>
                <a:sym typeface="Montserrat"/>
              </a:defRPr>
            </a:lvl1pPr>
            <a:lvl2pPr lvl="1">
              <a:spcBef>
                <a:spcPts val="480"/>
              </a:spcBef>
              <a:buClr>
                <a:srgbClr val="D5D85A"/>
              </a:buClr>
              <a:buSzPct val="100000"/>
              <a:buFont typeface="Montserrat"/>
              <a:buChar char="□"/>
              <a:defRPr sz="2000">
                <a:solidFill>
                  <a:srgbClr val="454F5B"/>
                </a:solidFill>
                <a:latin typeface="Montserrat"/>
                <a:ea typeface="Montserrat"/>
                <a:cs typeface="Montserrat"/>
                <a:sym typeface="Montserrat"/>
              </a:defRPr>
            </a:lvl2pPr>
            <a:lvl3pPr lvl="2">
              <a:spcBef>
                <a:spcPts val="480"/>
              </a:spcBef>
              <a:buClr>
                <a:srgbClr val="D5D85A"/>
              </a:buClr>
              <a:buSzPct val="100000"/>
              <a:buFont typeface="Montserrat"/>
              <a:buChar char="■"/>
              <a:defRPr sz="2000">
                <a:solidFill>
                  <a:srgbClr val="454F5B"/>
                </a:solidFill>
                <a:latin typeface="Montserrat"/>
                <a:ea typeface="Montserrat"/>
                <a:cs typeface="Montserrat"/>
                <a:sym typeface="Montserrat"/>
              </a:defRPr>
            </a:lvl3pPr>
            <a:lvl4pPr lvl="3">
              <a:spcBef>
                <a:spcPts val="360"/>
              </a:spcBef>
              <a:buClr>
                <a:srgbClr val="608643"/>
              </a:buClr>
              <a:buSzPct val="100000"/>
              <a:buFont typeface="Montserrat"/>
              <a:buChar char="●"/>
              <a:defRPr sz="1800">
                <a:solidFill>
                  <a:srgbClr val="454F5B"/>
                </a:solidFill>
                <a:latin typeface="Montserrat"/>
                <a:ea typeface="Montserrat"/>
                <a:cs typeface="Montserrat"/>
                <a:sym typeface="Montserrat"/>
              </a:defRPr>
            </a:lvl4pPr>
            <a:lvl5pPr lvl="4">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5pPr>
            <a:lvl6pPr lvl="5">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6pPr>
            <a:lvl7pPr lvl="6">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7pPr>
            <a:lvl8pPr lvl="7">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8pPr>
            <a:lvl9pPr lvl="8">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9pPr>
          </a:lstStyle>
          <a:p>
            <a:endParaRPr/>
          </a:p>
        </p:txBody>
      </p:sp>
      <p:pic>
        <p:nvPicPr>
          <p:cNvPr id="8" name="Shape 8" descr="engage.png"/>
          <p:cNvPicPr preferRelativeResize="0"/>
          <p:nvPr/>
        </p:nvPicPr>
        <p:blipFill>
          <a:blip r:embed="rId6">
            <a:alphaModFix/>
          </a:blip>
          <a:stretch>
            <a:fillRect/>
          </a:stretch>
        </p:blipFill>
        <p:spPr>
          <a:xfrm>
            <a:off x="6595543" y="229225"/>
            <a:ext cx="2230756" cy="1062975"/>
          </a:xfrm>
          <a:prstGeom prst="rect">
            <a:avLst/>
          </a:prstGeom>
          <a:noFill/>
          <a:ln>
            <a:noFill/>
          </a:ln>
        </p:spPr>
      </p:pic>
      <p:pic>
        <p:nvPicPr>
          <p:cNvPr id="9" name="Shape 9" descr="erasmusplus.png"/>
          <p:cNvPicPr preferRelativeResize="0"/>
          <p:nvPr/>
        </p:nvPicPr>
        <p:blipFill>
          <a:blip r:embed="rId7">
            <a:alphaModFix/>
          </a:blip>
          <a:stretch>
            <a:fillRect/>
          </a:stretch>
        </p:blipFill>
        <p:spPr>
          <a:xfrm>
            <a:off x="6454563" y="5966788"/>
            <a:ext cx="2371725" cy="6762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6" r:id="rId4"/>
  </p:sldLayoutIdLst>
  <p:transition>
    <p:fade thruBlk="1"/>
  </p:transition>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a:spLocks noGrp="1"/>
          </p:cNvSpPr>
          <p:nvPr>
            <p:ph type="ctrTitle"/>
          </p:nvPr>
        </p:nvSpPr>
        <p:spPr>
          <a:xfrm>
            <a:off x="3012325" y="2960550"/>
            <a:ext cx="5445900" cy="2405700"/>
          </a:xfrm>
          <a:prstGeom prst="rect">
            <a:avLst/>
          </a:prstGeom>
        </p:spPr>
        <p:txBody>
          <a:bodyPr wrap="square" lIns="91425" tIns="91425" rIns="91425" bIns="91425" anchor="b" anchorCtr="0">
            <a:noAutofit/>
          </a:bodyPr>
          <a:lstStyle/>
          <a:p>
            <a:pPr lvl="0"/>
            <a:r>
              <a:rPr lang="ar-SA" dirty="0"/>
              <a:t>قصتي</a:t>
            </a:r>
            <a:endParaRPr lang="en"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691200" y="0"/>
            <a:ext cx="7761600" cy="1292100"/>
          </a:xfrm>
          <a:prstGeom prst="rect">
            <a:avLst/>
          </a:prstGeom>
        </p:spPr>
        <p:txBody>
          <a:bodyPr wrap="square" lIns="91425" tIns="91425" rIns="91425" bIns="91425" anchor="b" anchorCtr="0">
            <a:noAutofit/>
          </a:bodyPr>
          <a:lstStyle/>
          <a:p>
            <a:pPr lvl="0"/>
            <a:r>
              <a:rPr lang="ar-AE" dirty="0"/>
              <a:t>النشاط 1 - قصتي</a:t>
            </a:r>
            <a:endParaRPr lang="en" dirty="0"/>
          </a:p>
        </p:txBody>
      </p:sp>
      <p:grpSp>
        <p:nvGrpSpPr>
          <p:cNvPr id="3" name="Shape 194"/>
          <p:cNvGrpSpPr/>
          <p:nvPr/>
        </p:nvGrpSpPr>
        <p:grpSpPr>
          <a:xfrm>
            <a:off x="3024868" y="2437361"/>
            <a:ext cx="3298006" cy="3183043"/>
            <a:chOff x="1168087" y="1751"/>
            <a:chExt cx="3298006" cy="3183043"/>
          </a:xfrm>
        </p:grpSpPr>
        <p:sp>
          <p:nvSpPr>
            <p:cNvPr id="4" name="Shape 195"/>
            <p:cNvSpPr/>
            <p:nvPr/>
          </p:nvSpPr>
          <p:spPr>
            <a:xfrm>
              <a:off x="2342531" y="1236635"/>
              <a:ext cx="949117" cy="949117"/>
            </a:xfrm>
            <a:prstGeom prst="ellipse">
              <a:avLst/>
            </a:prstGeom>
            <a:solidFill>
              <a:srgbClr val="3781B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 name="Shape 196"/>
            <p:cNvSpPr txBox="1"/>
            <p:nvPr/>
          </p:nvSpPr>
          <p:spPr>
            <a:xfrm>
              <a:off x="2481526" y="1375630"/>
              <a:ext cx="671127" cy="671127"/>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 sz="1600" b="0" i="0" u="none" strike="noStrike" cap="none">
                  <a:solidFill>
                    <a:schemeClr val="lt1"/>
                  </a:solidFill>
                  <a:latin typeface="Arial"/>
                  <a:ea typeface="Arial"/>
                  <a:cs typeface="Arial"/>
                  <a:sym typeface="Arial"/>
                </a:rPr>
                <a:t>My name is…..</a:t>
              </a:r>
              <a:endParaRPr sz="1600" b="0" i="0" u="none" strike="noStrike" cap="none">
                <a:solidFill>
                  <a:schemeClr val="lt1"/>
                </a:solidFill>
                <a:latin typeface="Arial"/>
                <a:ea typeface="Arial"/>
                <a:cs typeface="Arial"/>
                <a:sym typeface="Arial"/>
              </a:endParaRPr>
            </a:p>
          </p:txBody>
        </p:sp>
        <p:sp>
          <p:nvSpPr>
            <p:cNvPr id="6" name="Shape 197"/>
            <p:cNvSpPr/>
            <p:nvPr/>
          </p:nvSpPr>
          <p:spPr>
            <a:xfrm rot="-5400000">
              <a:off x="2674207" y="1078590"/>
              <a:ext cx="285766" cy="30322"/>
            </a:xfrm>
            <a:custGeom>
              <a:avLst/>
              <a:gdLst/>
              <a:ahLst/>
              <a:cxnLst/>
              <a:rect l="0" t="0" r="0" b="0"/>
              <a:pathLst>
                <a:path w="120000" h="120000" extrusionOk="0">
                  <a:moveTo>
                    <a:pt x="0" y="60000"/>
                  </a:moveTo>
                  <a:lnTo>
                    <a:pt x="120000" y="60000"/>
                  </a:lnTo>
                </a:path>
              </a:pathLst>
            </a:custGeom>
            <a:noFill/>
            <a:ln w="25400" cap="flat" cmpd="sng">
              <a:solidFill>
                <a:srgbClr val="8BAB4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 name="Shape 198"/>
            <p:cNvSpPr txBox="1"/>
            <p:nvPr/>
          </p:nvSpPr>
          <p:spPr>
            <a:xfrm rot="-5400000">
              <a:off x="2809946" y="1086607"/>
              <a:ext cx="14288" cy="14288"/>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8" name="Shape 199"/>
            <p:cNvSpPr/>
            <p:nvPr/>
          </p:nvSpPr>
          <p:spPr>
            <a:xfrm>
              <a:off x="2342531" y="1751"/>
              <a:ext cx="949117" cy="949117"/>
            </a:xfrm>
            <a:prstGeom prst="ellipse">
              <a:avLst/>
            </a:prstGeom>
            <a:solidFill>
              <a:srgbClr val="D59F3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200"/>
            <p:cNvSpPr txBox="1"/>
            <p:nvPr/>
          </p:nvSpPr>
          <p:spPr>
            <a:xfrm>
              <a:off x="2481526" y="140746"/>
              <a:ext cx="671127" cy="671127"/>
            </a:xfrm>
            <a:prstGeom prst="rect">
              <a:avLst/>
            </a:prstGeom>
            <a:noFill/>
            <a:ln>
              <a:noFill/>
            </a:ln>
          </p:spPr>
          <p:txBody>
            <a:bodyPr spcFirstLastPara="1" wrap="square" lIns="6975" tIns="6975" rIns="6975" bIns="6975" anchor="ctr" anchorCtr="0">
              <a:noAutofit/>
            </a:bodyPr>
            <a:lstStyle/>
            <a:p>
              <a:pPr marL="0" marR="0" lvl="0" indent="0" algn="ctr" rtl="0">
                <a:lnSpc>
                  <a:spcPct val="9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
          <p:nvSpPr>
            <p:cNvPr id="10" name="Shape 201"/>
            <p:cNvSpPr/>
            <p:nvPr/>
          </p:nvSpPr>
          <p:spPr>
            <a:xfrm rot="-1080000">
              <a:off x="3261429" y="1505232"/>
              <a:ext cx="285766" cy="30322"/>
            </a:xfrm>
            <a:custGeom>
              <a:avLst/>
              <a:gdLst/>
              <a:ahLst/>
              <a:cxnLst/>
              <a:rect l="0" t="0" r="0" b="0"/>
              <a:pathLst>
                <a:path w="120000" h="120000" extrusionOk="0">
                  <a:moveTo>
                    <a:pt x="0" y="60000"/>
                  </a:moveTo>
                  <a:lnTo>
                    <a:pt x="120000" y="60000"/>
                  </a:lnTo>
                </a:path>
              </a:pathLst>
            </a:custGeom>
            <a:noFill/>
            <a:ln w="25400" cap="flat" cmpd="sng">
              <a:solidFill>
                <a:srgbClr val="8BAB4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202"/>
            <p:cNvSpPr txBox="1"/>
            <p:nvPr/>
          </p:nvSpPr>
          <p:spPr>
            <a:xfrm rot="-1080000">
              <a:off x="3397168" y="1513249"/>
              <a:ext cx="14288" cy="14288"/>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12" name="Shape 203"/>
            <p:cNvSpPr/>
            <p:nvPr/>
          </p:nvSpPr>
          <p:spPr>
            <a:xfrm>
              <a:off x="3516976" y="855035"/>
              <a:ext cx="949117" cy="949117"/>
            </a:xfrm>
            <a:prstGeom prst="ellipse">
              <a:avLst/>
            </a:prstGeom>
            <a:solidFill>
              <a:srgbClr val="CEB13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204"/>
            <p:cNvSpPr txBox="1"/>
            <p:nvPr/>
          </p:nvSpPr>
          <p:spPr>
            <a:xfrm>
              <a:off x="3655971" y="994030"/>
              <a:ext cx="671127" cy="671127"/>
            </a:xfrm>
            <a:prstGeom prst="rect">
              <a:avLst/>
            </a:prstGeom>
            <a:noFill/>
            <a:ln>
              <a:noFill/>
            </a:ln>
          </p:spPr>
          <p:txBody>
            <a:bodyPr spcFirstLastPara="1" wrap="square" lIns="6975" tIns="6975" rIns="6975" bIns="6975" anchor="ctr" anchorCtr="0">
              <a:noAutofit/>
            </a:bodyPr>
            <a:lstStyle/>
            <a:p>
              <a:pPr marL="0" marR="0" lvl="0" indent="0" algn="ctr" rtl="0">
                <a:lnSpc>
                  <a:spcPct val="90000"/>
                </a:lnSpc>
                <a:spcBef>
                  <a:spcPts val="0"/>
                </a:spcBef>
                <a:spcAft>
                  <a:spcPts val="0"/>
                </a:spcAft>
                <a:buClr>
                  <a:schemeClr val="lt1"/>
                </a:buClr>
                <a:buSzPts val="1100"/>
                <a:buFont typeface="Arial"/>
                <a:buNone/>
              </a:pPr>
              <a:r>
                <a:rPr lang="en" sz="1100" b="0" i="0" u="none" strike="noStrike" cap="none">
                  <a:solidFill>
                    <a:schemeClr val="lt1"/>
                  </a:solidFill>
                  <a:latin typeface="Arial"/>
                  <a:ea typeface="Arial"/>
                  <a:cs typeface="Arial"/>
                  <a:sym typeface="Arial"/>
                </a:rPr>
                <a:t>(Example) Hobbies- Dancing</a:t>
              </a:r>
              <a:endParaRPr sz="1100" b="0" i="0" u="none" strike="noStrike" cap="none">
                <a:solidFill>
                  <a:schemeClr val="lt1"/>
                </a:solidFill>
                <a:latin typeface="Arial"/>
                <a:ea typeface="Arial"/>
                <a:cs typeface="Arial"/>
                <a:sym typeface="Arial"/>
              </a:endParaRPr>
            </a:p>
          </p:txBody>
        </p:sp>
        <p:sp>
          <p:nvSpPr>
            <p:cNvPr id="14" name="Shape 205"/>
            <p:cNvSpPr/>
            <p:nvPr/>
          </p:nvSpPr>
          <p:spPr>
            <a:xfrm rot="3240000">
              <a:off x="3037130" y="2195553"/>
              <a:ext cx="285766" cy="30322"/>
            </a:xfrm>
            <a:custGeom>
              <a:avLst/>
              <a:gdLst/>
              <a:ahLst/>
              <a:cxnLst/>
              <a:rect l="0" t="0" r="0" b="0"/>
              <a:pathLst>
                <a:path w="120000" h="120000" extrusionOk="0">
                  <a:moveTo>
                    <a:pt x="0" y="60000"/>
                  </a:moveTo>
                  <a:lnTo>
                    <a:pt x="120000" y="60000"/>
                  </a:lnTo>
                </a:path>
              </a:pathLst>
            </a:custGeom>
            <a:noFill/>
            <a:ln w="25400" cap="flat" cmpd="sng">
              <a:solidFill>
                <a:srgbClr val="8BAB4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206"/>
            <p:cNvSpPr txBox="1"/>
            <p:nvPr/>
          </p:nvSpPr>
          <p:spPr>
            <a:xfrm rot="3240000">
              <a:off x="3172869" y="2203570"/>
              <a:ext cx="14288" cy="14288"/>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16" name="Shape 207"/>
            <p:cNvSpPr/>
            <p:nvPr/>
          </p:nvSpPr>
          <p:spPr>
            <a:xfrm>
              <a:off x="3068378" y="2235677"/>
              <a:ext cx="949117" cy="949117"/>
            </a:xfrm>
            <a:prstGeom prst="ellipse">
              <a:avLst/>
            </a:prstGeom>
            <a:solidFill>
              <a:srgbClr val="C3C03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208"/>
            <p:cNvSpPr txBox="1"/>
            <p:nvPr/>
          </p:nvSpPr>
          <p:spPr>
            <a:xfrm>
              <a:off x="3207373" y="2374672"/>
              <a:ext cx="671127" cy="671127"/>
            </a:xfrm>
            <a:prstGeom prst="rect">
              <a:avLst/>
            </a:prstGeom>
            <a:noFill/>
            <a:ln>
              <a:noFill/>
            </a:ln>
          </p:spPr>
          <p:txBody>
            <a:bodyPr spcFirstLastPara="1" wrap="square" lIns="6975" tIns="6975" rIns="6975" bIns="6975" anchor="ctr" anchorCtr="0">
              <a:noAutofit/>
            </a:bodyPr>
            <a:lstStyle/>
            <a:p>
              <a:pPr marL="0" marR="0" lvl="0" indent="0" algn="ctr" rtl="0">
                <a:lnSpc>
                  <a:spcPct val="9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
          <p:nvSpPr>
            <p:cNvPr id="18" name="Shape 209"/>
            <p:cNvSpPr/>
            <p:nvPr/>
          </p:nvSpPr>
          <p:spPr>
            <a:xfrm rot="7560000">
              <a:off x="2311283" y="2195553"/>
              <a:ext cx="285766" cy="30322"/>
            </a:xfrm>
            <a:custGeom>
              <a:avLst/>
              <a:gdLst/>
              <a:ahLst/>
              <a:cxnLst/>
              <a:rect l="0" t="0" r="0" b="0"/>
              <a:pathLst>
                <a:path w="120000" h="120000" extrusionOk="0">
                  <a:moveTo>
                    <a:pt x="0" y="60000"/>
                  </a:moveTo>
                  <a:lnTo>
                    <a:pt x="120000" y="60000"/>
                  </a:lnTo>
                </a:path>
              </a:pathLst>
            </a:custGeom>
            <a:noFill/>
            <a:ln w="25400" cap="flat" cmpd="sng">
              <a:solidFill>
                <a:srgbClr val="8BAB4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 name="Shape 210"/>
            <p:cNvSpPr txBox="1"/>
            <p:nvPr/>
          </p:nvSpPr>
          <p:spPr>
            <a:xfrm rot="-3240000">
              <a:off x="2447022" y="2203570"/>
              <a:ext cx="14288" cy="14288"/>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20" name="Shape 211"/>
            <p:cNvSpPr/>
            <p:nvPr/>
          </p:nvSpPr>
          <p:spPr>
            <a:xfrm>
              <a:off x="1616685" y="2235677"/>
              <a:ext cx="949117" cy="949117"/>
            </a:xfrm>
            <a:prstGeom prst="ellipse">
              <a:avLst/>
            </a:prstGeom>
            <a:solidFill>
              <a:srgbClr val="A5B53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 name="Shape 212"/>
            <p:cNvSpPr txBox="1"/>
            <p:nvPr/>
          </p:nvSpPr>
          <p:spPr>
            <a:xfrm>
              <a:off x="1755680" y="2374672"/>
              <a:ext cx="671127" cy="671127"/>
            </a:xfrm>
            <a:prstGeom prst="rect">
              <a:avLst/>
            </a:prstGeom>
            <a:noFill/>
            <a:ln>
              <a:noFill/>
            </a:ln>
          </p:spPr>
          <p:txBody>
            <a:bodyPr spcFirstLastPara="1" wrap="square" lIns="6975" tIns="6975" rIns="6975" bIns="6975" anchor="ctr" anchorCtr="0">
              <a:noAutofit/>
            </a:bodyPr>
            <a:lstStyle/>
            <a:p>
              <a:pPr marL="0" marR="0" lvl="0" indent="0" algn="ctr" rtl="0">
                <a:lnSpc>
                  <a:spcPct val="90000"/>
                </a:lnSpc>
                <a:spcBef>
                  <a:spcPts val="0"/>
                </a:spcBef>
                <a:spcAft>
                  <a:spcPts val="0"/>
                </a:spcAft>
                <a:buClr>
                  <a:schemeClr val="lt1"/>
                </a:buClr>
                <a:buSzPts val="1100"/>
                <a:buFont typeface="Arial"/>
                <a:buNone/>
              </a:pPr>
              <a:r>
                <a:rPr lang="en" sz="1100" b="0" i="0" u="none" strike="noStrike" cap="none">
                  <a:solidFill>
                    <a:schemeClr val="lt1"/>
                  </a:solidFill>
                  <a:latin typeface="Arial"/>
                  <a:ea typeface="Arial"/>
                  <a:cs typeface="Arial"/>
                  <a:sym typeface="Arial"/>
                </a:rPr>
                <a:t>(Example) Religion- Buddhist</a:t>
              </a:r>
              <a:endParaRPr sz="1100" b="0" i="0" u="none" strike="noStrike" cap="none">
                <a:solidFill>
                  <a:schemeClr val="lt1"/>
                </a:solidFill>
                <a:latin typeface="Arial"/>
                <a:ea typeface="Arial"/>
                <a:cs typeface="Arial"/>
                <a:sym typeface="Arial"/>
              </a:endParaRPr>
            </a:p>
          </p:txBody>
        </p:sp>
        <p:sp>
          <p:nvSpPr>
            <p:cNvPr id="22" name="Shape 213"/>
            <p:cNvSpPr/>
            <p:nvPr/>
          </p:nvSpPr>
          <p:spPr>
            <a:xfrm rot="-9720000">
              <a:off x="2086984" y="1505232"/>
              <a:ext cx="285766" cy="30322"/>
            </a:xfrm>
            <a:custGeom>
              <a:avLst/>
              <a:gdLst/>
              <a:ahLst/>
              <a:cxnLst/>
              <a:rect l="0" t="0" r="0" b="0"/>
              <a:pathLst>
                <a:path w="120000" h="120000" extrusionOk="0">
                  <a:moveTo>
                    <a:pt x="0" y="60000"/>
                  </a:moveTo>
                  <a:lnTo>
                    <a:pt x="120000" y="60000"/>
                  </a:lnTo>
                </a:path>
              </a:pathLst>
            </a:custGeom>
            <a:noFill/>
            <a:ln w="25400" cap="flat" cmpd="sng">
              <a:solidFill>
                <a:srgbClr val="8BAB4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 name="Shape 214"/>
            <p:cNvSpPr txBox="1"/>
            <p:nvPr/>
          </p:nvSpPr>
          <p:spPr>
            <a:xfrm rot="1080000">
              <a:off x="2222723" y="1513249"/>
              <a:ext cx="14288" cy="14288"/>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24" name="Shape 215"/>
            <p:cNvSpPr/>
            <p:nvPr/>
          </p:nvSpPr>
          <p:spPr>
            <a:xfrm>
              <a:off x="1168087" y="855035"/>
              <a:ext cx="949117" cy="949117"/>
            </a:xfrm>
            <a:prstGeom prst="ellipse">
              <a:avLst/>
            </a:prstGeom>
            <a:solidFill>
              <a:srgbClr val="89A84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 name="Shape 216"/>
            <p:cNvSpPr txBox="1"/>
            <p:nvPr/>
          </p:nvSpPr>
          <p:spPr>
            <a:xfrm>
              <a:off x="1307082" y="994030"/>
              <a:ext cx="671127" cy="671127"/>
            </a:xfrm>
            <a:prstGeom prst="rect">
              <a:avLst/>
            </a:prstGeom>
            <a:noFill/>
            <a:ln>
              <a:noFill/>
            </a:ln>
          </p:spPr>
          <p:txBody>
            <a:bodyPr spcFirstLastPara="1" wrap="square" lIns="6975" tIns="6975" rIns="6975" bIns="6975" anchor="ctr" anchorCtr="0">
              <a:noAutofit/>
            </a:bodyPr>
            <a:lstStyle/>
            <a:p>
              <a:pPr marL="0" marR="0" lvl="0" indent="0" algn="ctr" rtl="0">
                <a:lnSpc>
                  <a:spcPct val="9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grpSp>
    </p:spTree>
    <p:extLst>
      <p:ext uri="{BB962C8B-B14F-4D97-AF65-F5344CB8AC3E}">
        <p14:creationId xmlns:p14="http://schemas.microsoft.com/office/powerpoint/2010/main" val="19781913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691200" y="0"/>
            <a:ext cx="7761600" cy="1292100"/>
          </a:xfrm>
          <a:prstGeom prst="rect">
            <a:avLst/>
          </a:prstGeom>
        </p:spPr>
        <p:txBody>
          <a:bodyPr wrap="square" lIns="91425" tIns="91425" rIns="91425" bIns="91425" anchor="b" anchorCtr="0">
            <a:noAutofit/>
          </a:bodyPr>
          <a:lstStyle/>
          <a:p>
            <a:pPr lvl="0"/>
            <a:r>
              <a:rPr lang="ar-AE" dirty="0"/>
              <a:t>النشاط 2 - قصص الحياة</a:t>
            </a:r>
            <a:endParaRPr lang="en" dirty="0"/>
          </a:p>
        </p:txBody>
      </p:sp>
      <p:pic>
        <p:nvPicPr>
          <p:cNvPr id="2" name="Picture 1" descr="newborn-baby-1245793_64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340" y="1890920"/>
            <a:ext cx="2765667" cy="1840897"/>
          </a:xfrm>
          <a:prstGeom prst="rect">
            <a:avLst/>
          </a:prstGeom>
        </p:spPr>
      </p:pic>
      <p:pic>
        <p:nvPicPr>
          <p:cNvPr id="7" name="Picture 6" descr="men-2425121_64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340" y="4280615"/>
            <a:ext cx="3071904" cy="2044736"/>
          </a:xfrm>
          <a:prstGeom prst="rect">
            <a:avLst/>
          </a:prstGeom>
        </p:spPr>
      </p:pic>
      <p:pic>
        <p:nvPicPr>
          <p:cNvPr id="8" name="Picture 7" descr="heart-529607_640.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70244" y="1567991"/>
            <a:ext cx="2637768" cy="1751643"/>
          </a:xfrm>
          <a:prstGeom prst="rect">
            <a:avLst/>
          </a:prstGeom>
        </p:spPr>
      </p:pic>
      <p:pic>
        <p:nvPicPr>
          <p:cNvPr id="9" name="Picture 8" descr="jewish-cemetery-1097409_640.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26651" y="3978191"/>
            <a:ext cx="3188118" cy="2062314"/>
          </a:xfrm>
          <a:prstGeom prst="rect">
            <a:avLst/>
          </a:prstGeom>
        </p:spPr>
      </p:pic>
    </p:spTree>
    <p:extLst>
      <p:ext uri="{BB962C8B-B14F-4D97-AF65-F5344CB8AC3E}">
        <p14:creationId xmlns:p14="http://schemas.microsoft.com/office/powerpoint/2010/main" val="30505220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hape 254"/>
          <p:cNvSpPr>
            <a:spLocks noChangeArrowheads="1"/>
          </p:cNvSpPr>
          <p:nvPr/>
        </p:nvSpPr>
        <p:spPr bwMode="auto">
          <a:xfrm>
            <a:off x="0" y="0"/>
            <a:ext cx="9144000" cy="2619375"/>
          </a:xfrm>
          <a:prstGeom prst="rect">
            <a:avLst/>
          </a:prstGeom>
          <a:solidFill>
            <a:srgbClr val="60864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endParaRPr lang="en-US" altLang="en-US"/>
          </a:p>
        </p:txBody>
      </p:sp>
      <p:sp>
        <p:nvSpPr>
          <p:cNvPr id="33795" name="Shape 258"/>
          <p:cNvSpPr>
            <a:spLocks noChangeArrowheads="1"/>
          </p:cNvSpPr>
          <p:nvPr/>
        </p:nvSpPr>
        <p:spPr bwMode="auto">
          <a:xfrm>
            <a:off x="812800" y="4100513"/>
            <a:ext cx="1533525" cy="138112"/>
          </a:xfrm>
          <a:prstGeom prst="rect">
            <a:avLst/>
          </a:prstGeom>
          <a:solidFill>
            <a:srgbClr val="454F5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endParaRPr lang="en-US" altLang="en-US" sz="1000">
              <a:solidFill>
                <a:schemeClr val="bg1"/>
              </a:solidFill>
            </a:endParaRPr>
          </a:p>
        </p:txBody>
      </p:sp>
      <p:pic>
        <p:nvPicPr>
          <p:cNvPr id="33796" name="Grafik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7388" y="3197225"/>
            <a:ext cx="2906712" cy="257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Textfeld 2"/>
          <p:cNvSpPr txBox="1">
            <a:spLocks noChangeArrowheads="1"/>
          </p:cNvSpPr>
          <p:nvPr/>
        </p:nvSpPr>
        <p:spPr bwMode="auto">
          <a:xfrm>
            <a:off x="190500" y="5492750"/>
            <a:ext cx="518774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rtl="1"/>
            <a:r>
              <a:rPr lang="en-US" sz="1100" dirty="0" err="1"/>
              <a:t>تم</a:t>
            </a:r>
            <a:r>
              <a:rPr lang="en-US" sz="1100" dirty="0"/>
              <a:t> </a:t>
            </a:r>
            <a:r>
              <a:rPr lang="en-US" sz="1100" dirty="0" err="1"/>
              <a:t>تمويل</a:t>
            </a:r>
            <a:r>
              <a:rPr lang="en-US" sz="1100" dirty="0"/>
              <a:t> </a:t>
            </a:r>
            <a:r>
              <a:rPr lang="en-US" sz="1100" dirty="0" err="1"/>
              <a:t>المشروع</a:t>
            </a:r>
            <a:r>
              <a:rPr lang="en-US" sz="1100" dirty="0"/>
              <a:t> </a:t>
            </a:r>
            <a:r>
              <a:rPr lang="en-US" sz="1100" dirty="0" err="1"/>
              <a:t>بدعم</a:t>
            </a:r>
            <a:r>
              <a:rPr lang="en-US" sz="1100" dirty="0"/>
              <a:t> </a:t>
            </a:r>
            <a:r>
              <a:rPr lang="en-US" sz="1100" dirty="0" err="1"/>
              <a:t>من</a:t>
            </a:r>
            <a:r>
              <a:rPr lang="en-US" sz="1100" dirty="0"/>
              <a:t> </a:t>
            </a:r>
            <a:r>
              <a:rPr lang="en-US" sz="1100" dirty="0" err="1"/>
              <a:t>المفوضية</a:t>
            </a:r>
            <a:r>
              <a:rPr lang="en-US" sz="1100" dirty="0"/>
              <a:t> </a:t>
            </a:r>
            <a:r>
              <a:rPr lang="en-US" sz="1100" dirty="0" err="1"/>
              <a:t>الأوروبية</a:t>
            </a:r>
            <a:r>
              <a:rPr lang="en-US" sz="1100" dirty="0"/>
              <a:t>.</a:t>
            </a:r>
          </a:p>
          <a:p>
            <a:pPr rtl="1"/>
            <a:r>
              <a:rPr lang="en-US" sz="1100" dirty="0"/>
              <a:t> </a:t>
            </a:r>
          </a:p>
          <a:p>
            <a:pPr rtl="1"/>
            <a:r>
              <a:rPr lang="en-US" sz="1100" dirty="0" err="1"/>
              <a:t>لا</a:t>
            </a:r>
            <a:r>
              <a:rPr lang="en-US" sz="1100" dirty="0"/>
              <a:t> </a:t>
            </a:r>
            <a:r>
              <a:rPr lang="en-US" sz="1100" dirty="0" err="1"/>
              <a:t>يمثل</a:t>
            </a:r>
            <a:r>
              <a:rPr lang="en-US" sz="1100" dirty="0"/>
              <a:t> </a:t>
            </a:r>
            <a:r>
              <a:rPr lang="en-US" sz="1100" dirty="0" err="1"/>
              <a:t>هذا</a:t>
            </a:r>
            <a:r>
              <a:rPr lang="en-US" sz="1100" dirty="0"/>
              <a:t> </a:t>
            </a:r>
            <a:r>
              <a:rPr lang="en-US" sz="1100" dirty="0" err="1"/>
              <a:t>المنشور</a:t>
            </a:r>
            <a:r>
              <a:rPr lang="en-US" sz="1100" dirty="0"/>
              <a:t> </a:t>
            </a:r>
            <a:r>
              <a:rPr lang="en-US" sz="1100" dirty="0" err="1"/>
              <a:t>سوى</a:t>
            </a:r>
            <a:r>
              <a:rPr lang="en-US" sz="1100" dirty="0"/>
              <a:t> </a:t>
            </a:r>
            <a:r>
              <a:rPr lang="en-US" sz="1100" dirty="0" err="1"/>
              <a:t>آراء</a:t>
            </a:r>
            <a:r>
              <a:rPr lang="en-US" sz="1100" dirty="0"/>
              <a:t> </a:t>
            </a:r>
            <a:r>
              <a:rPr lang="en-US" sz="1100" dirty="0" err="1"/>
              <a:t>المؤلف</a:t>
            </a:r>
            <a:r>
              <a:rPr lang="en-US" sz="1100" dirty="0"/>
              <a:t> </a:t>
            </a:r>
            <a:r>
              <a:rPr lang="en-US" sz="1100" dirty="0" err="1"/>
              <a:t>ولا</a:t>
            </a:r>
            <a:r>
              <a:rPr lang="en-US" sz="1100" dirty="0"/>
              <a:t> </a:t>
            </a:r>
            <a:r>
              <a:rPr lang="en-US" sz="1100" dirty="0" err="1"/>
              <a:t>يمكن</a:t>
            </a:r>
            <a:r>
              <a:rPr lang="en-US" sz="1100" dirty="0"/>
              <a:t> </a:t>
            </a:r>
            <a:r>
              <a:rPr lang="en-US" sz="1100" dirty="0" err="1"/>
              <a:t>اعتبار</a:t>
            </a:r>
            <a:r>
              <a:rPr lang="en-US" sz="1100" dirty="0"/>
              <a:t> </a:t>
            </a:r>
            <a:r>
              <a:rPr lang="en-US" sz="1100" dirty="0" err="1"/>
              <a:t>اللجنة</a:t>
            </a:r>
            <a:r>
              <a:rPr lang="en-US" sz="1100" dirty="0"/>
              <a:t> </a:t>
            </a:r>
            <a:r>
              <a:rPr lang="en-US" sz="1100" dirty="0" err="1"/>
              <a:t>مسؤولة</a:t>
            </a:r>
            <a:r>
              <a:rPr lang="en-US" sz="1100" dirty="0"/>
              <a:t> </a:t>
            </a:r>
            <a:r>
              <a:rPr lang="en-US" sz="1100" dirty="0" err="1"/>
              <a:t>عن</a:t>
            </a:r>
            <a:r>
              <a:rPr lang="en-US" sz="1100" dirty="0"/>
              <a:t> </a:t>
            </a:r>
            <a:r>
              <a:rPr lang="en-US" sz="1100" dirty="0" err="1"/>
              <a:t>أي</a:t>
            </a:r>
            <a:r>
              <a:rPr lang="en-US" sz="1100" dirty="0"/>
              <a:t> </a:t>
            </a:r>
            <a:r>
              <a:rPr lang="en-US" sz="1100" dirty="0" err="1"/>
              <a:t>استخدام</a:t>
            </a:r>
            <a:r>
              <a:rPr lang="en-US" sz="1100" dirty="0"/>
              <a:t> </a:t>
            </a:r>
            <a:r>
              <a:rPr lang="en-US" sz="1100" dirty="0" err="1"/>
              <a:t>قد</a:t>
            </a:r>
            <a:r>
              <a:rPr lang="en-US" sz="1100" dirty="0"/>
              <a:t> </a:t>
            </a:r>
            <a:r>
              <a:rPr lang="en-US" sz="1100" dirty="0" err="1"/>
              <a:t>يكون</a:t>
            </a:r>
            <a:r>
              <a:rPr lang="en-US" sz="1100" dirty="0"/>
              <a:t> </a:t>
            </a:r>
            <a:r>
              <a:rPr lang="en-US" sz="1100" dirty="0" err="1"/>
              <a:t>لهذا</a:t>
            </a:r>
            <a:r>
              <a:rPr lang="en-US" sz="1100" dirty="0"/>
              <a:t> </a:t>
            </a:r>
            <a:r>
              <a:rPr lang="en-US" sz="1100" dirty="0" err="1"/>
              <a:t>النص</a:t>
            </a:r>
            <a:r>
              <a:rPr lang="en-US" sz="1100" dirty="0"/>
              <a:t>.</a:t>
            </a:r>
          </a:p>
          <a:p>
            <a:pPr rtl="1"/>
            <a:r>
              <a:rPr lang="en-US" sz="1100" dirty="0"/>
              <a:t> </a:t>
            </a:r>
          </a:p>
          <a:p>
            <a:pPr rtl="1"/>
            <a:r>
              <a:rPr lang="en-US" sz="1100" dirty="0" err="1"/>
              <a:t>رقم</a:t>
            </a:r>
            <a:r>
              <a:rPr lang="en-US" sz="1100" dirty="0"/>
              <a:t> </a:t>
            </a:r>
            <a:r>
              <a:rPr lang="en-US" sz="1100" dirty="0" err="1"/>
              <a:t>المشروع</a:t>
            </a:r>
            <a:r>
              <a:rPr lang="en-US" sz="1100" dirty="0"/>
              <a:t>: 2017-1-FR01-KA204-037126</a:t>
            </a:r>
          </a:p>
          <a:p>
            <a:endParaRPr lang="de-AT" altLang="en-US" sz="1100" dirty="0"/>
          </a:p>
        </p:txBody>
      </p:sp>
      <p:sp>
        <p:nvSpPr>
          <p:cNvPr id="7" name="Shape 255"/>
          <p:cNvSpPr txBox="1">
            <a:spLocks/>
          </p:cNvSpPr>
          <p:nvPr/>
        </p:nvSpPr>
        <p:spPr>
          <a:xfrm>
            <a:off x="678426" y="1650475"/>
            <a:ext cx="3972232" cy="1546500"/>
          </a:xfrm>
          <a:prstGeom prst="rect">
            <a:avLst/>
          </a:prstGeom>
          <a:noFill/>
          <a:ln>
            <a:noFill/>
          </a:ln>
        </p:spPr>
        <p:txBody>
          <a:bodyPr wrap="square" lIns="91425" tIns="91425" rIns="91425" bIns="91425" anchor="b"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454F5B"/>
              </a:buClr>
              <a:buSzPct val="100000"/>
              <a:buFont typeface="Montserrat"/>
              <a:buNone/>
              <a:defRPr sz="3000" b="1" i="0" u="none" strike="noStrike" cap="none">
                <a:solidFill>
                  <a:srgbClr val="454F5B"/>
                </a:solidFill>
                <a:latin typeface="Montserrat"/>
                <a:ea typeface="Montserrat"/>
                <a:cs typeface="Montserrat"/>
                <a:sym typeface="Montserrat"/>
              </a:defRPr>
            </a:lvl1pPr>
            <a:lvl2pPr lvl="1">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2pPr>
            <a:lvl3pPr lvl="2">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3pPr>
            <a:lvl4pPr lvl="3">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4pPr>
            <a:lvl5pPr lvl="4">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5pPr>
            <a:lvl6pPr lvl="5">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6pPr>
            <a:lvl7pPr lvl="6">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7pPr>
            <a:lvl8pPr lvl="7">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8pPr>
            <a:lvl9pPr lvl="8">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9pPr>
          </a:lstStyle>
          <a:p>
            <a:r>
              <a:rPr lang="ar-AE" sz="9600" smtClean="0">
                <a:solidFill>
                  <a:schemeClr val="bg1"/>
                </a:solidFill>
              </a:rPr>
              <a:t>شكرا!</a:t>
            </a:r>
            <a:endParaRPr lang="en" sz="12000" dirty="0">
              <a:solidFill>
                <a:schemeClr val="bg1"/>
              </a:solidFill>
            </a:endParaRPr>
          </a:p>
        </p:txBody>
      </p:sp>
    </p:spTree>
    <p:extLst>
      <p:ext uri="{BB962C8B-B14F-4D97-AF65-F5344CB8AC3E}">
        <p14:creationId xmlns:p14="http://schemas.microsoft.com/office/powerpoint/2010/main" val="681658160"/>
      </p:ext>
    </p:extLst>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5" name="Shape 115"/>
          <p:cNvSpPr txBox="1">
            <a:spLocks noGrp="1"/>
          </p:cNvSpPr>
          <p:nvPr>
            <p:ph type="title"/>
          </p:nvPr>
        </p:nvSpPr>
        <p:spPr>
          <a:xfrm>
            <a:off x="691200" y="242325"/>
            <a:ext cx="5815500" cy="1236000"/>
          </a:xfrm>
          <a:prstGeom prst="rect">
            <a:avLst/>
          </a:prstGeom>
        </p:spPr>
        <p:txBody>
          <a:bodyPr wrap="square" lIns="91425" tIns="91425" rIns="91425" bIns="91425" anchor="b" anchorCtr="0">
            <a:noAutofit/>
          </a:bodyPr>
          <a:lstStyle/>
          <a:p>
            <a:pPr lvl="0"/>
            <a:r>
              <a:rPr lang="ar-AE" dirty="0"/>
              <a:t>ما هي الهوية؟</a:t>
            </a:r>
            <a:endParaRPr lang="en" dirty="0"/>
          </a:p>
        </p:txBody>
      </p:sp>
      <p:grpSp>
        <p:nvGrpSpPr>
          <p:cNvPr id="3" name="Shape 53"/>
          <p:cNvGrpSpPr/>
          <p:nvPr/>
        </p:nvGrpSpPr>
        <p:grpSpPr>
          <a:xfrm>
            <a:off x="3110522" y="2608877"/>
            <a:ext cx="3318232" cy="3010218"/>
            <a:chOff x="1153356" y="11674"/>
            <a:chExt cx="3318232" cy="3010218"/>
          </a:xfrm>
        </p:grpSpPr>
        <p:sp>
          <p:nvSpPr>
            <p:cNvPr id="4" name="Shape 54"/>
            <p:cNvSpPr/>
            <p:nvPr/>
          </p:nvSpPr>
          <p:spPr>
            <a:xfrm>
              <a:off x="2302879" y="1339029"/>
              <a:ext cx="1019186" cy="1019186"/>
            </a:xfrm>
            <a:prstGeom prst="ellipse">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 name="Shape 55"/>
            <p:cNvSpPr txBox="1"/>
            <p:nvPr/>
          </p:nvSpPr>
          <p:spPr>
            <a:xfrm>
              <a:off x="2452135" y="1488285"/>
              <a:ext cx="720674" cy="720674"/>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Clr>
                  <a:srgbClr val="000000"/>
                </a:buClr>
                <a:buSzPts val="2200"/>
                <a:buFont typeface="Arial"/>
                <a:buNone/>
              </a:pPr>
              <a:endParaRPr sz="2200" b="0" i="0" u="none" strike="noStrike" cap="none">
                <a:solidFill>
                  <a:schemeClr val="lt1"/>
                </a:solidFill>
                <a:latin typeface="Arial"/>
                <a:ea typeface="Arial"/>
                <a:cs typeface="Arial"/>
                <a:sym typeface="Arial"/>
              </a:endParaRPr>
            </a:p>
          </p:txBody>
        </p:sp>
        <p:sp>
          <p:nvSpPr>
            <p:cNvPr id="6" name="Shape 56"/>
            <p:cNvSpPr/>
            <p:nvPr/>
          </p:nvSpPr>
          <p:spPr>
            <a:xfrm rot="-5400000">
              <a:off x="2658388" y="1168638"/>
              <a:ext cx="308168" cy="32614"/>
            </a:xfrm>
            <a:custGeom>
              <a:avLst/>
              <a:gdLst/>
              <a:ahLst/>
              <a:cxnLst/>
              <a:rect l="0" t="0" r="0" b="0"/>
              <a:pathLst>
                <a:path w="120000" h="120000" extrusionOk="0">
                  <a:moveTo>
                    <a:pt x="0" y="60000"/>
                  </a:moveTo>
                  <a:lnTo>
                    <a:pt x="120000" y="60000"/>
                  </a:lnTo>
                </a:path>
              </a:pathLst>
            </a:custGeom>
            <a:noFill/>
            <a:ln w="25400" cap="flat" cmpd="sng">
              <a:solidFill>
                <a:srgbClr val="963034"/>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 name="Shape 57"/>
            <p:cNvSpPr txBox="1"/>
            <p:nvPr/>
          </p:nvSpPr>
          <p:spPr>
            <a:xfrm rot="-5400000">
              <a:off x="2804768" y="1177241"/>
              <a:ext cx="15408" cy="15408"/>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8" name="Shape 58"/>
            <p:cNvSpPr/>
            <p:nvPr/>
          </p:nvSpPr>
          <p:spPr>
            <a:xfrm>
              <a:off x="2302879" y="11674"/>
              <a:ext cx="1019186" cy="1019186"/>
            </a:xfrm>
            <a:prstGeom prst="ellipse">
              <a:avLst/>
            </a:prstGeom>
            <a:solidFill>
              <a:srgbClr val="8B81D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59"/>
            <p:cNvSpPr txBox="1"/>
            <p:nvPr/>
          </p:nvSpPr>
          <p:spPr>
            <a:xfrm>
              <a:off x="2452135" y="160930"/>
              <a:ext cx="720674" cy="720674"/>
            </a:xfrm>
            <a:prstGeom prst="rect">
              <a:avLst/>
            </a:prstGeom>
            <a:noFill/>
            <a:ln>
              <a:noFill/>
            </a:ln>
          </p:spPr>
          <p:txBody>
            <a:bodyPr spcFirstLastPara="1" wrap="square" lIns="8875" tIns="8875" rIns="8875" bIns="8875" anchor="ctr" anchorCtr="0">
              <a:noAutofit/>
            </a:bodyPr>
            <a:lstStyle/>
            <a:p>
              <a:pPr marL="0" marR="0" lvl="0" indent="0" algn="ctr" rtl="0">
                <a:lnSpc>
                  <a:spcPct val="90000"/>
                </a:lnSpc>
                <a:spcBef>
                  <a:spcPts val="0"/>
                </a:spcBef>
                <a:spcAft>
                  <a:spcPts val="0"/>
                </a:spcAft>
                <a:buClr>
                  <a:schemeClr val="lt1"/>
                </a:buClr>
                <a:buSzPts val="1400"/>
                <a:buFont typeface="Arial"/>
                <a:buNone/>
              </a:pPr>
              <a:r>
                <a:rPr lang="en" sz="1400" b="0" i="0" u="none" strike="noStrike" cap="none" dirty="0">
                  <a:solidFill>
                    <a:schemeClr val="lt1"/>
                  </a:solidFill>
                  <a:latin typeface="Arial"/>
                  <a:ea typeface="Arial"/>
                  <a:cs typeface="Arial"/>
                  <a:sym typeface="Arial"/>
                </a:rPr>
                <a:t>Personal Identity</a:t>
              </a:r>
              <a:endParaRPr sz="1400" b="0" i="0" u="none" strike="noStrike" cap="none" dirty="0">
                <a:solidFill>
                  <a:schemeClr val="lt1"/>
                </a:solidFill>
                <a:latin typeface="Arial"/>
                <a:ea typeface="Arial"/>
                <a:cs typeface="Arial"/>
                <a:sym typeface="Arial"/>
              </a:endParaRPr>
            </a:p>
          </p:txBody>
        </p:sp>
        <p:sp>
          <p:nvSpPr>
            <p:cNvPr id="10" name="Shape 60"/>
            <p:cNvSpPr/>
            <p:nvPr/>
          </p:nvSpPr>
          <p:spPr>
            <a:xfrm rot="1800000">
              <a:off x="3233149" y="2164154"/>
              <a:ext cx="308168" cy="32614"/>
            </a:xfrm>
            <a:custGeom>
              <a:avLst/>
              <a:gdLst/>
              <a:ahLst/>
              <a:cxnLst/>
              <a:rect l="0" t="0" r="0" b="0"/>
              <a:pathLst>
                <a:path w="120000" h="120000" extrusionOk="0">
                  <a:moveTo>
                    <a:pt x="0" y="60000"/>
                  </a:moveTo>
                  <a:lnTo>
                    <a:pt x="120000" y="60000"/>
                  </a:lnTo>
                </a:path>
              </a:pathLst>
            </a:custGeom>
            <a:noFill/>
            <a:ln w="25400" cap="flat" cmpd="sng">
              <a:solidFill>
                <a:srgbClr val="963034"/>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61"/>
            <p:cNvSpPr txBox="1"/>
            <p:nvPr/>
          </p:nvSpPr>
          <p:spPr>
            <a:xfrm rot="1800000">
              <a:off x="3379529" y="2172757"/>
              <a:ext cx="15408" cy="15408"/>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12" name="Shape 62"/>
            <p:cNvSpPr/>
            <p:nvPr/>
          </p:nvSpPr>
          <p:spPr>
            <a:xfrm>
              <a:off x="3452402" y="2002706"/>
              <a:ext cx="1019186" cy="1019186"/>
            </a:xfrm>
            <a:prstGeom prst="ellipse">
              <a:avLst/>
            </a:prstGeom>
            <a:solidFill>
              <a:srgbClr val="BE4DB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63"/>
            <p:cNvSpPr txBox="1"/>
            <p:nvPr/>
          </p:nvSpPr>
          <p:spPr>
            <a:xfrm>
              <a:off x="3601658" y="2151962"/>
              <a:ext cx="720674" cy="720674"/>
            </a:xfrm>
            <a:prstGeom prst="rect">
              <a:avLst/>
            </a:prstGeom>
            <a:noFill/>
            <a:ln>
              <a:noFill/>
            </a:ln>
          </p:spPr>
          <p:txBody>
            <a:bodyPr spcFirstLastPara="1" wrap="square" lIns="8875" tIns="8875" rIns="8875" bIns="8875" anchor="ctr" anchorCtr="0">
              <a:noAutofit/>
            </a:bodyPr>
            <a:lstStyle/>
            <a:p>
              <a:pPr marL="0" marR="0" lvl="0" indent="0" algn="ctr" rtl="0">
                <a:lnSpc>
                  <a:spcPct val="90000"/>
                </a:lnSpc>
                <a:spcBef>
                  <a:spcPts val="0"/>
                </a:spcBef>
                <a:spcAft>
                  <a:spcPts val="0"/>
                </a:spcAft>
                <a:buClr>
                  <a:schemeClr val="lt1"/>
                </a:buClr>
                <a:buSzPts val="1400"/>
                <a:buFont typeface="Arial"/>
                <a:buNone/>
              </a:pPr>
              <a:r>
                <a:rPr lang="en" sz="1400" b="0" i="0" u="none" strike="noStrike" cap="none">
                  <a:solidFill>
                    <a:schemeClr val="lt1"/>
                  </a:solidFill>
                  <a:latin typeface="Arial"/>
                  <a:ea typeface="Arial"/>
                  <a:cs typeface="Arial"/>
                  <a:sym typeface="Arial"/>
                </a:rPr>
                <a:t>Ethnic Identity</a:t>
              </a:r>
              <a:endParaRPr sz="1400" b="0" i="0" u="none" strike="noStrike" cap="none">
                <a:solidFill>
                  <a:schemeClr val="lt1"/>
                </a:solidFill>
                <a:latin typeface="Arial"/>
                <a:ea typeface="Arial"/>
                <a:cs typeface="Arial"/>
                <a:sym typeface="Arial"/>
              </a:endParaRPr>
            </a:p>
          </p:txBody>
        </p:sp>
        <p:sp>
          <p:nvSpPr>
            <p:cNvPr id="14" name="Shape 64"/>
            <p:cNvSpPr/>
            <p:nvPr/>
          </p:nvSpPr>
          <p:spPr>
            <a:xfrm rot="9000000">
              <a:off x="2083626" y="2164154"/>
              <a:ext cx="308168" cy="32614"/>
            </a:xfrm>
            <a:custGeom>
              <a:avLst/>
              <a:gdLst/>
              <a:ahLst/>
              <a:cxnLst/>
              <a:rect l="0" t="0" r="0" b="0"/>
              <a:pathLst>
                <a:path w="120000" h="120000" extrusionOk="0">
                  <a:moveTo>
                    <a:pt x="0" y="60000"/>
                  </a:moveTo>
                  <a:lnTo>
                    <a:pt x="120000" y="60000"/>
                  </a:lnTo>
                </a:path>
              </a:pathLst>
            </a:custGeom>
            <a:noFill/>
            <a:ln w="25400" cap="flat" cmpd="sng">
              <a:solidFill>
                <a:srgbClr val="963034"/>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65"/>
            <p:cNvSpPr txBox="1"/>
            <p:nvPr/>
          </p:nvSpPr>
          <p:spPr>
            <a:xfrm rot="-1800000">
              <a:off x="2230006" y="2172757"/>
              <a:ext cx="15408" cy="15408"/>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16" name="Shape 66"/>
            <p:cNvSpPr/>
            <p:nvPr/>
          </p:nvSpPr>
          <p:spPr>
            <a:xfrm>
              <a:off x="1153356" y="2002706"/>
              <a:ext cx="1019186" cy="1019186"/>
            </a:xfrm>
            <a:prstGeom prst="ellipse">
              <a:avLst/>
            </a:prstGeom>
            <a:solidFill>
              <a:srgbClr val="93333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67"/>
            <p:cNvSpPr txBox="1"/>
            <p:nvPr/>
          </p:nvSpPr>
          <p:spPr>
            <a:xfrm>
              <a:off x="1302612" y="2151962"/>
              <a:ext cx="720674" cy="720674"/>
            </a:xfrm>
            <a:prstGeom prst="rect">
              <a:avLst/>
            </a:prstGeom>
            <a:noFill/>
            <a:ln>
              <a:noFill/>
            </a:ln>
          </p:spPr>
          <p:txBody>
            <a:bodyPr spcFirstLastPara="1" wrap="square" lIns="8875" tIns="8875" rIns="8875" bIns="8875" anchor="ctr" anchorCtr="0">
              <a:noAutofit/>
            </a:bodyPr>
            <a:lstStyle/>
            <a:p>
              <a:pPr marL="0" marR="0" lvl="0" indent="0" algn="ctr" rtl="0">
                <a:lnSpc>
                  <a:spcPct val="90000"/>
                </a:lnSpc>
                <a:spcBef>
                  <a:spcPts val="0"/>
                </a:spcBef>
                <a:spcAft>
                  <a:spcPts val="0"/>
                </a:spcAft>
                <a:buClr>
                  <a:schemeClr val="lt1"/>
                </a:buClr>
                <a:buSzPts val="1400"/>
                <a:buFont typeface="Arial"/>
                <a:buNone/>
              </a:pPr>
              <a:r>
                <a:rPr lang="en" sz="1400" b="0" i="0" u="none" strike="noStrike" cap="none" dirty="0">
                  <a:solidFill>
                    <a:schemeClr val="lt1"/>
                  </a:solidFill>
                  <a:latin typeface="Arial"/>
                  <a:ea typeface="Arial"/>
                  <a:cs typeface="Arial"/>
                  <a:sym typeface="Arial"/>
                </a:rPr>
                <a:t>Social Identity</a:t>
              </a:r>
              <a:endParaRPr sz="1400" b="0" i="0" u="none" strike="noStrike" cap="none" dirty="0">
                <a:solidFill>
                  <a:schemeClr val="lt1"/>
                </a:solidFill>
                <a:latin typeface="Arial"/>
                <a:ea typeface="Arial"/>
                <a:cs typeface="Arial"/>
                <a:sym typeface="Arial"/>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691200" y="-15240"/>
            <a:ext cx="7761600" cy="1292100"/>
          </a:xfrm>
          <a:prstGeom prst="rect">
            <a:avLst/>
          </a:prstGeom>
        </p:spPr>
        <p:txBody>
          <a:bodyPr wrap="square" lIns="91425" tIns="91425" rIns="91425" bIns="91425" anchor="b" anchorCtr="0">
            <a:noAutofit/>
          </a:bodyPr>
          <a:lstStyle/>
          <a:p>
            <a:pPr lvl="0"/>
            <a:r>
              <a:rPr lang="ar-AE" dirty="0" smtClean="0"/>
              <a:t>مشوش؟</a:t>
            </a:r>
            <a:endParaRPr lang="en" dirty="0"/>
          </a:p>
        </p:txBody>
      </p:sp>
      <p:pic>
        <p:nvPicPr>
          <p:cNvPr id="3" name="Shape 74"/>
          <p:cNvPicPr preferRelativeResize="0"/>
          <p:nvPr/>
        </p:nvPicPr>
        <p:blipFill rotWithShape="1">
          <a:blip r:embed="rId3">
            <a:alphaModFix/>
          </a:blip>
          <a:srcRect/>
          <a:stretch/>
        </p:blipFill>
        <p:spPr>
          <a:xfrm>
            <a:off x="2521938" y="2221723"/>
            <a:ext cx="4460239" cy="3313321"/>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AE" dirty="0"/>
              <a:t>ما الذي يؤثر على هويتنا؟</a:t>
            </a:r>
            <a:endParaRPr lang="en-GB" dirty="0"/>
          </a:p>
        </p:txBody>
      </p:sp>
      <p:sp>
        <p:nvSpPr>
          <p:cNvPr id="3" name="Shape 82"/>
          <p:cNvSpPr/>
          <p:nvPr/>
        </p:nvSpPr>
        <p:spPr>
          <a:xfrm>
            <a:off x="1609939" y="2317285"/>
            <a:ext cx="1661914" cy="1257722"/>
          </a:xfrm>
          <a:prstGeom prst="ellipse">
            <a:avLst/>
          </a:prstGeom>
          <a:blipFill rotWithShape="1">
            <a:blip r:embed="rId3">
              <a:alphaModFix/>
            </a:blip>
            <a:stretch>
              <a:fillRect/>
            </a:stretch>
          </a:blipFill>
          <a:ln w="25400" cap="flat" cmpd="sng">
            <a:solidFill>
              <a:srgbClr val="70262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 name="Shape 83"/>
          <p:cNvSpPr/>
          <p:nvPr/>
        </p:nvSpPr>
        <p:spPr>
          <a:xfrm>
            <a:off x="1557733" y="4024494"/>
            <a:ext cx="1714120" cy="1242491"/>
          </a:xfrm>
          <a:prstGeom prst="ellipse">
            <a:avLst/>
          </a:prstGeom>
          <a:blipFill rotWithShape="1">
            <a:blip r:embed="rId4">
              <a:alphaModFix/>
            </a:blip>
            <a:stretch>
              <a:fillRect/>
            </a:stretch>
          </a:blipFill>
          <a:ln w="25400" cap="flat" cmpd="sng">
            <a:solidFill>
              <a:srgbClr val="70262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 name="Shape 84"/>
          <p:cNvSpPr/>
          <p:nvPr/>
        </p:nvSpPr>
        <p:spPr>
          <a:xfrm>
            <a:off x="5752440" y="2317283"/>
            <a:ext cx="1703298" cy="1242491"/>
          </a:xfrm>
          <a:prstGeom prst="ellipse">
            <a:avLst/>
          </a:prstGeom>
          <a:blipFill rotWithShape="1">
            <a:blip r:embed="rId5">
              <a:alphaModFix/>
            </a:blip>
            <a:stretch>
              <a:fillRect/>
            </a:stretch>
          </a:blipFill>
          <a:ln w="25400" cap="flat" cmpd="sng">
            <a:solidFill>
              <a:srgbClr val="70262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 name="Shape 85"/>
          <p:cNvSpPr/>
          <p:nvPr/>
        </p:nvSpPr>
        <p:spPr>
          <a:xfrm>
            <a:off x="5752440" y="4001603"/>
            <a:ext cx="1703298" cy="1265382"/>
          </a:xfrm>
          <a:prstGeom prst="ellipse">
            <a:avLst/>
          </a:prstGeom>
          <a:blipFill rotWithShape="1">
            <a:blip r:embed="rId6">
              <a:alphaModFix/>
            </a:blip>
            <a:stretch>
              <a:fillRect/>
            </a:stretch>
          </a:blipFill>
          <a:ln w="25400" cap="flat" cmpd="sng">
            <a:solidFill>
              <a:srgbClr val="70262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7" name="Shape 86"/>
          <p:cNvPicPr preferRelativeResize="0"/>
          <p:nvPr/>
        </p:nvPicPr>
        <p:blipFill rotWithShape="1">
          <a:blip r:embed="rId7">
            <a:alphaModFix/>
          </a:blip>
          <a:srcRect/>
          <a:stretch/>
        </p:blipFill>
        <p:spPr>
          <a:xfrm>
            <a:off x="3792933" y="2974102"/>
            <a:ext cx="1438427" cy="1733304"/>
          </a:xfrm>
          <a:prstGeom prst="rect">
            <a:avLst/>
          </a:prstGeom>
          <a:noFill/>
          <a:ln>
            <a:noFill/>
          </a:ln>
        </p:spPr>
      </p:pic>
    </p:spTree>
    <p:extLst>
      <p:ext uri="{BB962C8B-B14F-4D97-AF65-F5344CB8AC3E}">
        <p14:creationId xmlns:p14="http://schemas.microsoft.com/office/powerpoint/2010/main" val="11763257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AE" dirty="0"/>
              <a:t>بلد</a:t>
            </a:r>
            <a:endParaRPr lang="en-GB" dirty="0"/>
          </a:p>
        </p:txBody>
      </p:sp>
      <p:pic>
        <p:nvPicPr>
          <p:cNvPr id="7" name="Picture 6" descr="map-3483539_64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4543" y="1970843"/>
            <a:ext cx="5847770" cy="3883285"/>
          </a:xfrm>
          <a:prstGeom prst="rect">
            <a:avLst/>
          </a:prstGeom>
        </p:spPr>
      </p:pic>
    </p:spTree>
    <p:extLst>
      <p:ext uri="{BB962C8B-B14F-4D97-AF65-F5344CB8AC3E}">
        <p14:creationId xmlns:p14="http://schemas.microsoft.com/office/powerpoint/2010/main" val="38077124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AE" dirty="0"/>
              <a:t>عائلة</a:t>
            </a:r>
            <a:endParaRPr lang="de-AT" dirty="0"/>
          </a:p>
        </p:txBody>
      </p:sp>
      <p:pic>
        <p:nvPicPr>
          <p:cNvPr id="8" name="Picture 7" descr="grandparents-1969824_64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040" y="2329959"/>
            <a:ext cx="3797340" cy="2527604"/>
          </a:xfrm>
          <a:prstGeom prst="rect">
            <a:avLst/>
          </a:prstGeom>
        </p:spPr>
      </p:pic>
      <p:pic>
        <p:nvPicPr>
          <p:cNvPr id="9" name="Picture 8" descr="people-3104635_64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6219" y="1292100"/>
            <a:ext cx="3819042" cy="2548017"/>
          </a:xfrm>
          <a:prstGeom prst="rect">
            <a:avLst/>
          </a:prstGeom>
        </p:spPr>
      </p:pic>
      <p:pic>
        <p:nvPicPr>
          <p:cNvPr id="10" name="Picture 9" descr="indian-1158803_640.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52897" y="4007582"/>
            <a:ext cx="2699903" cy="1797123"/>
          </a:xfrm>
          <a:prstGeom prst="rect">
            <a:avLst/>
          </a:prstGeom>
        </p:spPr>
      </p:pic>
    </p:spTree>
    <p:extLst>
      <p:ext uri="{BB962C8B-B14F-4D97-AF65-F5344CB8AC3E}">
        <p14:creationId xmlns:p14="http://schemas.microsoft.com/office/powerpoint/2010/main" val="25676552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AE" dirty="0"/>
              <a:t>حضاره</a:t>
            </a:r>
            <a:endParaRPr lang="de-AT" dirty="0"/>
          </a:p>
        </p:txBody>
      </p:sp>
      <p:pic>
        <p:nvPicPr>
          <p:cNvPr id="8" name="Picture 7" descr="boy-509488_64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3961" y="1298447"/>
            <a:ext cx="3095468" cy="2060421"/>
          </a:xfrm>
          <a:prstGeom prst="rect">
            <a:avLst/>
          </a:prstGeom>
        </p:spPr>
      </p:pic>
      <p:pic>
        <p:nvPicPr>
          <p:cNvPr id="9" name="Picture 8" descr="dancer-1807516_64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1199" y="2057372"/>
            <a:ext cx="2603715" cy="1737166"/>
          </a:xfrm>
          <a:prstGeom prst="rect">
            <a:avLst/>
          </a:prstGeom>
        </p:spPr>
      </p:pic>
      <p:pic>
        <p:nvPicPr>
          <p:cNvPr id="10" name="Picture 9" descr="african-2197414_640.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4679" y="4195868"/>
            <a:ext cx="2950746" cy="1964090"/>
          </a:xfrm>
          <a:prstGeom prst="rect">
            <a:avLst/>
          </a:prstGeom>
        </p:spPr>
      </p:pic>
      <p:pic>
        <p:nvPicPr>
          <p:cNvPr id="11" name="Picture 10" descr="females-1450050_640.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54608" y="3996600"/>
            <a:ext cx="2872358" cy="1898449"/>
          </a:xfrm>
          <a:prstGeom prst="rect">
            <a:avLst/>
          </a:prstGeom>
        </p:spPr>
      </p:pic>
    </p:spTree>
    <p:extLst>
      <p:ext uri="{BB962C8B-B14F-4D97-AF65-F5344CB8AC3E}">
        <p14:creationId xmlns:p14="http://schemas.microsoft.com/office/powerpoint/2010/main" val="10393163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0" name="Shape 100"/>
          <p:cNvSpPr txBox="1">
            <a:spLocks noGrp="1"/>
          </p:cNvSpPr>
          <p:nvPr>
            <p:ph type="title"/>
          </p:nvPr>
        </p:nvSpPr>
        <p:spPr>
          <a:xfrm>
            <a:off x="691200" y="634300"/>
            <a:ext cx="7761600" cy="657900"/>
          </a:xfrm>
          <a:prstGeom prst="rect">
            <a:avLst/>
          </a:prstGeom>
        </p:spPr>
        <p:txBody>
          <a:bodyPr wrap="square" lIns="91425" tIns="91425" rIns="91425" bIns="91425" anchor="b" anchorCtr="0">
            <a:noAutofit/>
          </a:bodyPr>
          <a:lstStyle/>
          <a:p>
            <a:pPr lvl="0"/>
            <a:r>
              <a:rPr lang="ar-AE" dirty="0"/>
              <a:t>دين</a:t>
            </a:r>
            <a:endParaRPr lang="en" dirty="0"/>
          </a:p>
        </p:txBody>
      </p:sp>
      <p:pic>
        <p:nvPicPr>
          <p:cNvPr id="2" name="Picture 1" descr="cross-671379_64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619" y="2210867"/>
            <a:ext cx="2186164" cy="1639623"/>
          </a:xfrm>
          <a:prstGeom prst="rect">
            <a:avLst/>
          </a:prstGeom>
        </p:spPr>
      </p:pic>
      <p:pic>
        <p:nvPicPr>
          <p:cNvPr id="10" name="Picture 9" descr="monks-1822569_64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9256" y="4616617"/>
            <a:ext cx="2935069" cy="2008688"/>
          </a:xfrm>
          <a:prstGeom prst="rect">
            <a:avLst/>
          </a:prstGeom>
        </p:spPr>
      </p:pic>
      <p:pic>
        <p:nvPicPr>
          <p:cNvPr id="11" name="Picture 10" descr="deity-3132133_640.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83374" y="1771830"/>
            <a:ext cx="2586816" cy="1608676"/>
          </a:xfrm>
          <a:prstGeom prst="rect">
            <a:avLst/>
          </a:prstGeom>
        </p:spPr>
      </p:pic>
      <p:pic>
        <p:nvPicPr>
          <p:cNvPr id="12" name="Picture 11" descr="house-of-allah-2217859_640.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33570" y="3653419"/>
            <a:ext cx="3443774" cy="234069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ar-AE" dirty="0"/>
              <a:t>جوانب أخرى من الهوية</a:t>
            </a:r>
            <a:endParaRPr lang="en-GB" dirty="0"/>
          </a:p>
        </p:txBody>
      </p:sp>
      <p:grpSp>
        <p:nvGrpSpPr>
          <p:cNvPr id="3" name="Shape 152"/>
          <p:cNvGrpSpPr/>
          <p:nvPr/>
        </p:nvGrpSpPr>
        <p:grpSpPr>
          <a:xfrm>
            <a:off x="3247042" y="2101425"/>
            <a:ext cx="3456778" cy="3457864"/>
            <a:chOff x="1160487" y="1986"/>
            <a:chExt cx="3456778" cy="3457864"/>
          </a:xfrm>
        </p:grpSpPr>
        <p:sp>
          <p:nvSpPr>
            <p:cNvPr id="4" name="Shape 153"/>
            <p:cNvSpPr/>
            <p:nvPr/>
          </p:nvSpPr>
          <p:spPr>
            <a:xfrm>
              <a:off x="2496028" y="1337527"/>
              <a:ext cx="785695" cy="785695"/>
            </a:xfrm>
            <a:prstGeom prst="ellipse">
              <a:avLst/>
            </a:prstGeom>
            <a:solidFill>
              <a:srgbClr val="3781BA"/>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 name="Shape 154"/>
            <p:cNvSpPr txBox="1"/>
            <p:nvPr/>
          </p:nvSpPr>
          <p:spPr>
            <a:xfrm>
              <a:off x="2611090" y="1452589"/>
              <a:ext cx="555571" cy="555571"/>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chemeClr val="lt1"/>
                </a:buClr>
                <a:buSzPts val="2400"/>
                <a:buFont typeface="Arial"/>
                <a:buNone/>
              </a:pPr>
              <a:r>
                <a:rPr lang="en" sz="2400" b="0" i="0" u="none" strike="noStrike" cap="none">
                  <a:solidFill>
                    <a:schemeClr val="lt1"/>
                  </a:solidFill>
                  <a:latin typeface="Arial"/>
                  <a:ea typeface="Arial"/>
                  <a:cs typeface="Arial"/>
                  <a:sym typeface="Arial"/>
                </a:rPr>
                <a:t>Me</a:t>
              </a:r>
              <a:endParaRPr sz="2400" b="0" i="0" u="none" strike="noStrike" cap="none">
                <a:solidFill>
                  <a:schemeClr val="lt1"/>
                </a:solidFill>
                <a:latin typeface="Arial"/>
                <a:ea typeface="Arial"/>
                <a:cs typeface="Arial"/>
                <a:sym typeface="Arial"/>
              </a:endParaRPr>
            </a:p>
          </p:txBody>
        </p:sp>
        <p:sp>
          <p:nvSpPr>
            <p:cNvPr id="6" name="Shape 155"/>
            <p:cNvSpPr/>
            <p:nvPr/>
          </p:nvSpPr>
          <p:spPr>
            <a:xfrm rot="-5400000">
              <a:off x="2613953" y="1050365"/>
              <a:ext cx="549845" cy="24477"/>
            </a:xfrm>
            <a:custGeom>
              <a:avLst/>
              <a:gdLst/>
              <a:ahLst/>
              <a:cxnLst/>
              <a:rect l="0" t="0" r="0" b="0"/>
              <a:pathLst>
                <a:path w="120000" h="120000" extrusionOk="0">
                  <a:moveTo>
                    <a:pt x="0" y="59997"/>
                  </a:moveTo>
                  <a:lnTo>
                    <a:pt x="120000" y="59997"/>
                  </a:lnTo>
                </a:path>
              </a:pathLst>
            </a:custGeom>
            <a:noFill/>
            <a:ln w="25400" cap="flat" cmpd="sng">
              <a:solidFill>
                <a:srgbClr val="D59F39"/>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 name="Shape 156"/>
            <p:cNvSpPr txBox="1"/>
            <p:nvPr/>
          </p:nvSpPr>
          <p:spPr>
            <a:xfrm rot="-5400000">
              <a:off x="2875130" y="1048858"/>
              <a:ext cx="27492" cy="274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8" name="Shape 157"/>
            <p:cNvSpPr/>
            <p:nvPr/>
          </p:nvSpPr>
          <p:spPr>
            <a:xfrm>
              <a:off x="2496028" y="1986"/>
              <a:ext cx="785695" cy="785695"/>
            </a:xfrm>
            <a:prstGeom prst="ellipse">
              <a:avLst/>
            </a:prstGeom>
            <a:solidFill>
              <a:srgbClr val="D59F39"/>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158"/>
            <p:cNvSpPr txBox="1"/>
            <p:nvPr/>
          </p:nvSpPr>
          <p:spPr>
            <a:xfrm>
              <a:off x="2611090" y="117048"/>
              <a:ext cx="555571" cy="555571"/>
            </a:xfrm>
            <a:prstGeom prst="rect">
              <a:avLst/>
            </a:prstGeom>
            <a:noFill/>
            <a:ln>
              <a:noFill/>
            </a:ln>
          </p:spPr>
          <p:txBody>
            <a:bodyPr spcFirstLastPara="1" wrap="square" lIns="3175" tIns="3175" rIns="3175" bIns="3175" anchor="ctr" anchorCtr="0">
              <a:noAutofit/>
            </a:bodyPr>
            <a:lstStyle/>
            <a:p>
              <a:pPr marL="0" marR="0" lvl="0" indent="0" algn="ctr" rtl="0">
                <a:lnSpc>
                  <a:spcPct val="90000"/>
                </a:lnSpc>
                <a:spcBef>
                  <a:spcPts val="0"/>
                </a:spcBef>
                <a:spcAft>
                  <a:spcPts val="0"/>
                </a:spcAft>
                <a:buClr>
                  <a:schemeClr val="lt1"/>
                </a:buClr>
                <a:buSzPts val="500"/>
                <a:buFont typeface="Arial"/>
                <a:buNone/>
              </a:pPr>
              <a:r>
                <a:rPr lang="en" sz="500" b="0" i="0" u="none" strike="noStrike" cap="none">
                  <a:solidFill>
                    <a:schemeClr val="lt1"/>
                  </a:solidFill>
                  <a:latin typeface="Arial"/>
                  <a:ea typeface="Arial"/>
                  <a:cs typeface="Arial"/>
                  <a:sym typeface="Arial"/>
                </a:rPr>
                <a:t>Education</a:t>
              </a:r>
              <a:endParaRPr sz="500" b="0" i="0" u="none" strike="noStrike" cap="none">
                <a:solidFill>
                  <a:schemeClr val="lt1"/>
                </a:solidFill>
                <a:latin typeface="Arial"/>
                <a:ea typeface="Arial"/>
                <a:cs typeface="Arial"/>
                <a:sym typeface="Arial"/>
              </a:endParaRPr>
            </a:p>
          </p:txBody>
        </p:sp>
        <p:sp>
          <p:nvSpPr>
            <p:cNvPr id="10" name="Shape 159"/>
            <p:cNvSpPr/>
            <p:nvPr/>
          </p:nvSpPr>
          <p:spPr>
            <a:xfrm rot="-2700000">
              <a:off x="3086138" y="1245951"/>
              <a:ext cx="549845" cy="24477"/>
            </a:xfrm>
            <a:custGeom>
              <a:avLst/>
              <a:gdLst/>
              <a:ahLst/>
              <a:cxnLst/>
              <a:rect l="0" t="0" r="0" b="0"/>
              <a:pathLst>
                <a:path w="120000" h="120000" extrusionOk="0">
                  <a:moveTo>
                    <a:pt x="0" y="59997"/>
                  </a:moveTo>
                  <a:lnTo>
                    <a:pt x="120000" y="59997"/>
                  </a:lnTo>
                </a:path>
              </a:pathLst>
            </a:custGeom>
            <a:noFill/>
            <a:ln w="25400" cap="flat" cmpd="sng">
              <a:solidFill>
                <a:srgbClr val="D59F39"/>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160"/>
            <p:cNvSpPr txBox="1"/>
            <p:nvPr/>
          </p:nvSpPr>
          <p:spPr>
            <a:xfrm rot="-2700000">
              <a:off x="3347315" y="1244443"/>
              <a:ext cx="27492" cy="274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12" name="Shape 161"/>
            <p:cNvSpPr/>
            <p:nvPr/>
          </p:nvSpPr>
          <p:spPr>
            <a:xfrm>
              <a:off x="3440399" y="393156"/>
              <a:ext cx="785695" cy="785695"/>
            </a:xfrm>
            <a:prstGeom prst="ellipse">
              <a:avLst/>
            </a:prstGeom>
            <a:solidFill>
              <a:srgbClr val="8BAB41"/>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162"/>
            <p:cNvSpPr txBox="1"/>
            <p:nvPr/>
          </p:nvSpPr>
          <p:spPr>
            <a:xfrm>
              <a:off x="3555461" y="508218"/>
              <a:ext cx="555571" cy="555571"/>
            </a:xfrm>
            <a:prstGeom prst="rect">
              <a:avLst/>
            </a:prstGeom>
            <a:noFill/>
            <a:ln>
              <a:noFill/>
            </a:ln>
          </p:spPr>
          <p:txBody>
            <a:bodyPr spcFirstLastPara="1" wrap="square" lIns="3175" tIns="3175" rIns="3175" bIns="3175" anchor="ctr" anchorCtr="0">
              <a:noAutofit/>
            </a:bodyPr>
            <a:lstStyle/>
            <a:p>
              <a:pPr marL="0" marR="0" lvl="0" indent="0" algn="ctr" rtl="0">
                <a:lnSpc>
                  <a:spcPct val="90000"/>
                </a:lnSpc>
                <a:spcBef>
                  <a:spcPts val="0"/>
                </a:spcBef>
                <a:spcAft>
                  <a:spcPts val="0"/>
                </a:spcAft>
                <a:buClr>
                  <a:schemeClr val="lt1"/>
                </a:buClr>
                <a:buSzPts val="500"/>
                <a:buFont typeface="Arial"/>
                <a:buNone/>
              </a:pPr>
              <a:r>
                <a:rPr lang="en" sz="500" b="0" i="0" u="none" strike="noStrike" cap="none">
                  <a:solidFill>
                    <a:schemeClr val="lt1"/>
                  </a:solidFill>
                  <a:latin typeface="Arial"/>
                  <a:ea typeface="Arial"/>
                  <a:cs typeface="Arial"/>
                  <a:sym typeface="Arial"/>
                </a:rPr>
                <a:t>Hobbies/Interests</a:t>
              </a:r>
              <a:endParaRPr sz="500" b="0" i="0" u="none" strike="noStrike" cap="none">
                <a:solidFill>
                  <a:schemeClr val="lt1"/>
                </a:solidFill>
                <a:latin typeface="Arial"/>
                <a:ea typeface="Arial"/>
                <a:cs typeface="Arial"/>
                <a:sym typeface="Arial"/>
              </a:endParaRPr>
            </a:p>
          </p:txBody>
        </p:sp>
        <p:sp>
          <p:nvSpPr>
            <p:cNvPr id="14" name="Shape 163"/>
            <p:cNvSpPr/>
            <p:nvPr/>
          </p:nvSpPr>
          <p:spPr>
            <a:xfrm>
              <a:off x="3281724" y="1718136"/>
              <a:ext cx="549845" cy="24477"/>
            </a:xfrm>
            <a:custGeom>
              <a:avLst/>
              <a:gdLst/>
              <a:ahLst/>
              <a:cxnLst/>
              <a:rect l="0" t="0" r="0" b="0"/>
              <a:pathLst>
                <a:path w="120000" h="120000" extrusionOk="0">
                  <a:moveTo>
                    <a:pt x="0" y="59997"/>
                  </a:moveTo>
                  <a:lnTo>
                    <a:pt x="120000" y="59997"/>
                  </a:lnTo>
                </a:path>
              </a:pathLst>
            </a:custGeom>
            <a:noFill/>
            <a:ln w="25400" cap="flat" cmpd="sng">
              <a:solidFill>
                <a:srgbClr val="D59F39"/>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164"/>
            <p:cNvSpPr txBox="1"/>
            <p:nvPr/>
          </p:nvSpPr>
          <p:spPr>
            <a:xfrm>
              <a:off x="3542900" y="1716628"/>
              <a:ext cx="27492" cy="274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16" name="Shape 165"/>
            <p:cNvSpPr/>
            <p:nvPr/>
          </p:nvSpPr>
          <p:spPr>
            <a:xfrm>
              <a:off x="3831570" y="1337527"/>
              <a:ext cx="785695" cy="785695"/>
            </a:xfrm>
            <a:prstGeom prst="ellipse">
              <a:avLst/>
            </a:prstGeom>
            <a:solidFill>
              <a:srgbClr val="55A7B5"/>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166"/>
            <p:cNvSpPr txBox="1"/>
            <p:nvPr/>
          </p:nvSpPr>
          <p:spPr>
            <a:xfrm>
              <a:off x="3946632" y="1452589"/>
              <a:ext cx="555571" cy="555571"/>
            </a:xfrm>
            <a:prstGeom prst="rect">
              <a:avLst/>
            </a:prstGeom>
            <a:noFill/>
            <a:ln>
              <a:noFill/>
            </a:ln>
          </p:spPr>
          <p:txBody>
            <a:bodyPr spcFirstLastPara="1" wrap="square" lIns="3175" tIns="3175" rIns="3175" bIns="3175" anchor="ctr" anchorCtr="0">
              <a:noAutofit/>
            </a:bodyPr>
            <a:lstStyle/>
            <a:p>
              <a:pPr marL="0" marR="0" lvl="0" indent="0" algn="ctr" rtl="0">
                <a:lnSpc>
                  <a:spcPct val="90000"/>
                </a:lnSpc>
                <a:spcBef>
                  <a:spcPts val="0"/>
                </a:spcBef>
                <a:spcAft>
                  <a:spcPts val="0"/>
                </a:spcAft>
                <a:buClr>
                  <a:schemeClr val="lt1"/>
                </a:buClr>
                <a:buSzPts val="500"/>
                <a:buFont typeface="Arial"/>
                <a:buNone/>
              </a:pPr>
              <a:r>
                <a:rPr lang="en" sz="500" b="0" i="0" u="none" strike="noStrike" cap="none">
                  <a:solidFill>
                    <a:schemeClr val="lt1"/>
                  </a:solidFill>
                  <a:latin typeface="Arial"/>
                  <a:ea typeface="Arial"/>
                  <a:cs typeface="Arial"/>
                  <a:sym typeface="Arial"/>
                </a:rPr>
                <a:t>Friends</a:t>
              </a:r>
              <a:endParaRPr sz="500" b="0" i="0" u="none" strike="noStrike" cap="none">
                <a:solidFill>
                  <a:schemeClr val="lt1"/>
                </a:solidFill>
                <a:latin typeface="Arial"/>
                <a:ea typeface="Arial"/>
                <a:cs typeface="Arial"/>
                <a:sym typeface="Arial"/>
              </a:endParaRPr>
            </a:p>
          </p:txBody>
        </p:sp>
        <p:sp>
          <p:nvSpPr>
            <p:cNvPr id="18" name="Shape 167"/>
            <p:cNvSpPr/>
            <p:nvPr/>
          </p:nvSpPr>
          <p:spPr>
            <a:xfrm rot="2700000">
              <a:off x="3086138" y="2190321"/>
              <a:ext cx="549845" cy="24477"/>
            </a:xfrm>
            <a:custGeom>
              <a:avLst/>
              <a:gdLst/>
              <a:ahLst/>
              <a:cxnLst/>
              <a:rect l="0" t="0" r="0" b="0"/>
              <a:pathLst>
                <a:path w="120000" h="120000" extrusionOk="0">
                  <a:moveTo>
                    <a:pt x="0" y="59997"/>
                  </a:moveTo>
                  <a:lnTo>
                    <a:pt x="120000" y="59997"/>
                  </a:lnTo>
                </a:path>
              </a:pathLst>
            </a:custGeom>
            <a:noFill/>
            <a:ln w="25400" cap="flat" cmpd="sng">
              <a:solidFill>
                <a:srgbClr val="D59F39"/>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 name="Shape 168"/>
            <p:cNvSpPr txBox="1"/>
            <p:nvPr/>
          </p:nvSpPr>
          <p:spPr>
            <a:xfrm rot="2700000">
              <a:off x="3347315" y="2188814"/>
              <a:ext cx="27492" cy="274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20" name="Shape 169"/>
            <p:cNvSpPr/>
            <p:nvPr/>
          </p:nvSpPr>
          <p:spPr>
            <a:xfrm>
              <a:off x="3440399" y="2281897"/>
              <a:ext cx="785695" cy="785695"/>
            </a:xfrm>
            <a:prstGeom prst="ellipse">
              <a:avLst/>
            </a:prstGeom>
            <a:solidFill>
              <a:srgbClr val="8B81D1"/>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 name="Shape 170"/>
            <p:cNvSpPr txBox="1"/>
            <p:nvPr/>
          </p:nvSpPr>
          <p:spPr>
            <a:xfrm>
              <a:off x="3555461" y="2396959"/>
              <a:ext cx="555571" cy="555571"/>
            </a:xfrm>
            <a:prstGeom prst="rect">
              <a:avLst/>
            </a:prstGeom>
            <a:noFill/>
            <a:ln>
              <a:noFill/>
            </a:ln>
          </p:spPr>
          <p:txBody>
            <a:bodyPr spcFirstLastPara="1" wrap="square" lIns="3175" tIns="3175" rIns="3175" bIns="3175" anchor="ctr" anchorCtr="0">
              <a:noAutofit/>
            </a:bodyPr>
            <a:lstStyle/>
            <a:p>
              <a:pPr marL="0" marR="0" lvl="0" indent="0" algn="ctr" rtl="0">
                <a:lnSpc>
                  <a:spcPct val="90000"/>
                </a:lnSpc>
                <a:spcBef>
                  <a:spcPts val="0"/>
                </a:spcBef>
                <a:spcAft>
                  <a:spcPts val="0"/>
                </a:spcAft>
                <a:buClr>
                  <a:schemeClr val="lt1"/>
                </a:buClr>
                <a:buSzPts val="500"/>
                <a:buFont typeface="Arial"/>
                <a:buNone/>
              </a:pPr>
              <a:r>
                <a:rPr lang="en" sz="500" b="0" i="0" u="none" strike="noStrike" cap="none">
                  <a:solidFill>
                    <a:schemeClr val="lt1"/>
                  </a:solidFill>
                  <a:latin typeface="Arial"/>
                  <a:ea typeface="Arial"/>
                  <a:cs typeface="Arial"/>
                  <a:sym typeface="Arial"/>
                </a:rPr>
                <a:t>Ability/disability</a:t>
              </a:r>
              <a:endParaRPr sz="500" b="0" i="0" u="none" strike="noStrike" cap="none">
                <a:solidFill>
                  <a:schemeClr val="lt1"/>
                </a:solidFill>
                <a:latin typeface="Arial"/>
                <a:ea typeface="Arial"/>
                <a:cs typeface="Arial"/>
                <a:sym typeface="Arial"/>
              </a:endParaRPr>
            </a:p>
          </p:txBody>
        </p:sp>
        <p:sp>
          <p:nvSpPr>
            <p:cNvPr id="22" name="Shape 171"/>
            <p:cNvSpPr/>
            <p:nvPr/>
          </p:nvSpPr>
          <p:spPr>
            <a:xfrm rot="5259533">
              <a:off x="2640174" y="2386450"/>
              <a:ext cx="552049" cy="24477"/>
            </a:xfrm>
            <a:custGeom>
              <a:avLst/>
              <a:gdLst/>
              <a:ahLst/>
              <a:cxnLst/>
              <a:rect l="0" t="0" r="0" b="0"/>
              <a:pathLst>
                <a:path w="120000" h="120000" extrusionOk="0">
                  <a:moveTo>
                    <a:pt x="0" y="59997"/>
                  </a:moveTo>
                  <a:lnTo>
                    <a:pt x="120000" y="59997"/>
                  </a:lnTo>
                </a:path>
              </a:pathLst>
            </a:custGeom>
            <a:noFill/>
            <a:ln w="25400" cap="flat" cmpd="sng">
              <a:solidFill>
                <a:srgbClr val="D59F39"/>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 name="Shape 172"/>
            <p:cNvSpPr txBox="1"/>
            <p:nvPr/>
          </p:nvSpPr>
          <p:spPr>
            <a:xfrm rot="5259533">
              <a:off x="2902398" y="2384887"/>
              <a:ext cx="27602" cy="2760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24" name="Shape 173"/>
            <p:cNvSpPr/>
            <p:nvPr/>
          </p:nvSpPr>
          <p:spPr>
            <a:xfrm>
              <a:off x="2550674" y="2674155"/>
              <a:ext cx="785695" cy="785695"/>
            </a:xfrm>
            <a:prstGeom prst="ellipse">
              <a:avLst/>
            </a:prstGeom>
            <a:solidFill>
              <a:srgbClr val="963034"/>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 name="Shape 174"/>
            <p:cNvSpPr txBox="1"/>
            <p:nvPr/>
          </p:nvSpPr>
          <p:spPr>
            <a:xfrm>
              <a:off x="2665736" y="2789217"/>
              <a:ext cx="555571" cy="555571"/>
            </a:xfrm>
            <a:prstGeom prst="rect">
              <a:avLst/>
            </a:prstGeom>
            <a:noFill/>
            <a:ln>
              <a:noFill/>
            </a:ln>
          </p:spPr>
          <p:txBody>
            <a:bodyPr spcFirstLastPara="1" wrap="square" lIns="3175" tIns="3175" rIns="3175" bIns="3175" anchor="ctr" anchorCtr="0">
              <a:noAutofit/>
            </a:bodyPr>
            <a:lstStyle/>
            <a:p>
              <a:pPr marL="0" marR="0" lvl="0" indent="0" algn="ctr" rtl="0">
                <a:lnSpc>
                  <a:spcPct val="90000"/>
                </a:lnSpc>
                <a:spcBef>
                  <a:spcPts val="0"/>
                </a:spcBef>
                <a:spcAft>
                  <a:spcPts val="0"/>
                </a:spcAft>
                <a:buClr>
                  <a:schemeClr val="lt1"/>
                </a:buClr>
                <a:buSzPts val="500"/>
                <a:buFont typeface="Arial"/>
                <a:buNone/>
              </a:pPr>
              <a:r>
                <a:rPr lang="en" sz="500" b="0" i="0" u="none" strike="noStrike" cap="none">
                  <a:solidFill>
                    <a:schemeClr val="lt1"/>
                  </a:solidFill>
                  <a:latin typeface="Arial"/>
                  <a:ea typeface="Arial"/>
                  <a:cs typeface="Arial"/>
                  <a:sym typeface="Arial"/>
                </a:rPr>
                <a:t>Media</a:t>
              </a:r>
              <a:endParaRPr sz="500" b="0" i="0" u="none" strike="noStrike" cap="none">
                <a:solidFill>
                  <a:schemeClr val="lt1"/>
                </a:solidFill>
                <a:latin typeface="Arial"/>
                <a:ea typeface="Arial"/>
                <a:cs typeface="Arial"/>
                <a:sym typeface="Arial"/>
              </a:endParaRPr>
            </a:p>
          </p:txBody>
        </p:sp>
        <p:sp>
          <p:nvSpPr>
            <p:cNvPr id="26" name="Shape 175"/>
            <p:cNvSpPr/>
            <p:nvPr/>
          </p:nvSpPr>
          <p:spPr>
            <a:xfrm rot="8100000">
              <a:off x="2141768" y="2190321"/>
              <a:ext cx="549845" cy="24477"/>
            </a:xfrm>
            <a:custGeom>
              <a:avLst/>
              <a:gdLst/>
              <a:ahLst/>
              <a:cxnLst/>
              <a:rect l="0" t="0" r="0" b="0"/>
              <a:pathLst>
                <a:path w="120000" h="120000" extrusionOk="0">
                  <a:moveTo>
                    <a:pt x="0" y="59997"/>
                  </a:moveTo>
                  <a:lnTo>
                    <a:pt x="120000" y="59997"/>
                  </a:lnTo>
                </a:path>
              </a:pathLst>
            </a:custGeom>
            <a:noFill/>
            <a:ln w="25400" cap="flat" cmpd="sng">
              <a:solidFill>
                <a:srgbClr val="D59F39"/>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 name="Shape 176"/>
            <p:cNvSpPr txBox="1"/>
            <p:nvPr/>
          </p:nvSpPr>
          <p:spPr>
            <a:xfrm rot="-2700000">
              <a:off x="2402945" y="2188814"/>
              <a:ext cx="27492" cy="274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28" name="Shape 177"/>
            <p:cNvSpPr/>
            <p:nvPr/>
          </p:nvSpPr>
          <p:spPr>
            <a:xfrm>
              <a:off x="1551658" y="2281897"/>
              <a:ext cx="785695" cy="785695"/>
            </a:xfrm>
            <a:prstGeom prst="ellipse">
              <a:avLst/>
            </a:prstGeom>
            <a:solidFill>
              <a:srgbClr val="D59F39"/>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 name="Shape 178"/>
            <p:cNvSpPr txBox="1"/>
            <p:nvPr/>
          </p:nvSpPr>
          <p:spPr>
            <a:xfrm>
              <a:off x="1666720" y="2396959"/>
              <a:ext cx="555571" cy="555571"/>
            </a:xfrm>
            <a:prstGeom prst="rect">
              <a:avLst/>
            </a:prstGeom>
            <a:noFill/>
            <a:ln>
              <a:noFill/>
            </a:ln>
          </p:spPr>
          <p:txBody>
            <a:bodyPr spcFirstLastPara="1" wrap="square" lIns="3175" tIns="3175" rIns="3175" bIns="3175" anchor="ctr" anchorCtr="0">
              <a:noAutofit/>
            </a:bodyPr>
            <a:lstStyle/>
            <a:p>
              <a:pPr marL="0" marR="0" lvl="0" indent="0" algn="ctr" rtl="0">
                <a:lnSpc>
                  <a:spcPct val="90000"/>
                </a:lnSpc>
                <a:spcBef>
                  <a:spcPts val="0"/>
                </a:spcBef>
                <a:spcAft>
                  <a:spcPts val="0"/>
                </a:spcAft>
                <a:buClr>
                  <a:schemeClr val="lt1"/>
                </a:buClr>
                <a:buSzPts val="500"/>
                <a:buFont typeface="Arial"/>
                <a:buNone/>
              </a:pPr>
              <a:r>
                <a:rPr lang="en" sz="500" b="0" i="0" u="none" strike="noStrike" cap="none">
                  <a:solidFill>
                    <a:schemeClr val="lt1"/>
                  </a:solidFill>
                  <a:latin typeface="Arial"/>
                  <a:ea typeface="Arial"/>
                  <a:cs typeface="Arial"/>
                  <a:sym typeface="Arial"/>
                </a:rPr>
                <a:t>Age</a:t>
              </a:r>
              <a:endParaRPr sz="500" b="0" i="0" u="none" strike="noStrike" cap="none">
                <a:solidFill>
                  <a:schemeClr val="lt1"/>
                </a:solidFill>
                <a:latin typeface="Arial"/>
                <a:ea typeface="Arial"/>
                <a:cs typeface="Arial"/>
                <a:sym typeface="Arial"/>
              </a:endParaRPr>
            </a:p>
          </p:txBody>
        </p:sp>
        <p:sp>
          <p:nvSpPr>
            <p:cNvPr id="30" name="Shape 179"/>
            <p:cNvSpPr/>
            <p:nvPr/>
          </p:nvSpPr>
          <p:spPr>
            <a:xfrm rot="10800000">
              <a:off x="1946182" y="1718136"/>
              <a:ext cx="549845" cy="24477"/>
            </a:xfrm>
            <a:custGeom>
              <a:avLst/>
              <a:gdLst/>
              <a:ahLst/>
              <a:cxnLst/>
              <a:rect l="0" t="0" r="0" b="0"/>
              <a:pathLst>
                <a:path w="120000" h="120000" extrusionOk="0">
                  <a:moveTo>
                    <a:pt x="0" y="59997"/>
                  </a:moveTo>
                  <a:lnTo>
                    <a:pt x="120000" y="59997"/>
                  </a:lnTo>
                </a:path>
              </a:pathLst>
            </a:custGeom>
            <a:noFill/>
            <a:ln w="25400" cap="flat" cmpd="sng">
              <a:solidFill>
                <a:srgbClr val="D59F39"/>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 name="Shape 180"/>
            <p:cNvSpPr txBox="1"/>
            <p:nvPr/>
          </p:nvSpPr>
          <p:spPr>
            <a:xfrm>
              <a:off x="2207359" y="1716628"/>
              <a:ext cx="27492" cy="274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32" name="Shape 181"/>
            <p:cNvSpPr/>
            <p:nvPr/>
          </p:nvSpPr>
          <p:spPr>
            <a:xfrm>
              <a:off x="1160487" y="1337527"/>
              <a:ext cx="785695" cy="785695"/>
            </a:xfrm>
            <a:prstGeom prst="ellipse">
              <a:avLst/>
            </a:prstGeom>
            <a:solidFill>
              <a:srgbClr val="8BAB41"/>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 name="Shape 182"/>
            <p:cNvSpPr txBox="1"/>
            <p:nvPr/>
          </p:nvSpPr>
          <p:spPr>
            <a:xfrm>
              <a:off x="1275549" y="1452589"/>
              <a:ext cx="555571" cy="555571"/>
            </a:xfrm>
            <a:prstGeom prst="rect">
              <a:avLst/>
            </a:prstGeom>
            <a:noFill/>
            <a:ln>
              <a:noFill/>
            </a:ln>
          </p:spPr>
          <p:txBody>
            <a:bodyPr spcFirstLastPara="1" wrap="square" lIns="3175" tIns="3175" rIns="3175" bIns="3175" anchor="ctr" anchorCtr="0">
              <a:noAutofit/>
            </a:bodyPr>
            <a:lstStyle/>
            <a:p>
              <a:pPr marL="0" marR="0" lvl="0" indent="0" algn="ctr" rtl="0">
                <a:lnSpc>
                  <a:spcPct val="90000"/>
                </a:lnSpc>
                <a:spcBef>
                  <a:spcPts val="0"/>
                </a:spcBef>
                <a:spcAft>
                  <a:spcPts val="0"/>
                </a:spcAft>
                <a:buClr>
                  <a:schemeClr val="lt1"/>
                </a:buClr>
                <a:buSzPts val="500"/>
                <a:buFont typeface="Arial"/>
                <a:buNone/>
              </a:pPr>
              <a:r>
                <a:rPr lang="en" sz="500" b="0" i="0" u="none" strike="noStrike" cap="none">
                  <a:solidFill>
                    <a:schemeClr val="lt1"/>
                  </a:solidFill>
                  <a:latin typeface="Arial"/>
                  <a:ea typeface="Arial"/>
                  <a:cs typeface="Arial"/>
                  <a:sym typeface="Arial"/>
                </a:rPr>
                <a:t>Gender</a:t>
              </a:r>
              <a:endParaRPr sz="500" b="0" i="0" u="none" strike="noStrike" cap="none">
                <a:solidFill>
                  <a:schemeClr val="lt1"/>
                </a:solidFill>
                <a:latin typeface="Arial"/>
                <a:ea typeface="Arial"/>
                <a:cs typeface="Arial"/>
                <a:sym typeface="Arial"/>
              </a:endParaRPr>
            </a:p>
          </p:txBody>
        </p:sp>
        <p:sp>
          <p:nvSpPr>
            <p:cNvPr id="34" name="Shape 183"/>
            <p:cNvSpPr/>
            <p:nvPr/>
          </p:nvSpPr>
          <p:spPr>
            <a:xfrm rot="-8100000">
              <a:off x="2141768" y="1245951"/>
              <a:ext cx="549845" cy="24477"/>
            </a:xfrm>
            <a:custGeom>
              <a:avLst/>
              <a:gdLst/>
              <a:ahLst/>
              <a:cxnLst/>
              <a:rect l="0" t="0" r="0" b="0"/>
              <a:pathLst>
                <a:path w="120000" h="120000" extrusionOk="0">
                  <a:moveTo>
                    <a:pt x="0" y="59997"/>
                  </a:moveTo>
                  <a:lnTo>
                    <a:pt x="120000" y="59997"/>
                  </a:lnTo>
                </a:path>
              </a:pathLst>
            </a:custGeom>
            <a:noFill/>
            <a:ln w="25400" cap="flat" cmpd="sng">
              <a:solidFill>
                <a:srgbClr val="D59F39"/>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 name="Shape 184"/>
            <p:cNvSpPr txBox="1"/>
            <p:nvPr/>
          </p:nvSpPr>
          <p:spPr>
            <a:xfrm rot="2700000">
              <a:off x="2402945" y="1244443"/>
              <a:ext cx="27492" cy="274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36" name="Shape 185"/>
            <p:cNvSpPr/>
            <p:nvPr/>
          </p:nvSpPr>
          <p:spPr>
            <a:xfrm>
              <a:off x="1551658" y="393156"/>
              <a:ext cx="785695" cy="785695"/>
            </a:xfrm>
            <a:prstGeom prst="ellipse">
              <a:avLst/>
            </a:prstGeom>
            <a:solidFill>
              <a:srgbClr val="55A7B5"/>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186"/>
            <p:cNvSpPr txBox="1"/>
            <p:nvPr/>
          </p:nvSpPr>
          <p:spPr>
            <a:xfrm>
              <a:off x="1666720" y="508218"/>
              <a:ext cx="555571" cy="555571"/>
            </a:xfrm>
            <a:prstGeom prst="rect">
              <a:avLst/>
            </a:prstGeom>
            <a:noFill/>
            <a:ln>
              <a:noFill/>
            </a:ln>
          </p:spPr>
          <p:txBody>
            <a:bodyPr spcFirstLastPara="1" wrap="square" lIns="3175" tIns="3175" rIns="3175" bIns="3175" anchor="ctr" anchorCtr="0">
              <a:noAutofit/>
            </a:bodyPr>
            <a:lstStyle/>
            <a:p>
              <a:pPr marL="0" marR="0" lvl="0" indent="0" algn="ctr" rtl="0">
                <a:lnSpc>
                  <a:spcPct val="90000"/>
                </a:lnSpc>
                <a:spcBef>
                  <a:spcPts val="0"/>
                </a:spcBef>
                <a:spcAft>
                  <a:spcPts val="0"/>
                </a:spcAft>
                <a:buClr>
                  <a:schemeClr val="lt1"/>
                </a:buClr>
                <a:buSzPts val="500"/>
                <a:buFont typeface="Arial"/>
                <a:buNone/>
              </a:pPr>
              <a:r>
                <a:rPr lang="en" sz="500" b="0" i="0" u="none" strike="noStrike" cap="none">
                  <a:solidFill>
                    <a:schemeClr val="lt1"/>
                  </a:solidFill>
                  <a:latin typeface="Arial"/>
                  <a:ea typeface="Arial"/>
                  <a:cs typeface="Arial"/>
                  <a:sym typeface="Arial"/>
                </a:rPr>
                <a:t>Job</a:t>
              </a:r>
              <a:endParaRPr sz="500" b="0" i="0" u="none" strike="noStrike" cap="none">
                <a:solidFill>
                  <a:schemeClr val="lt1"/>
                </a:solidFill>
                <a:latin typeface="Arial"/>
                <a:ea typeface="Arial"/>
                <a:cs typeface="Arial"/>
                <a:sym typeface="Arial"/>
              </a:endParaRPr>
            </a:p>
          </p:txBody>
        </p:sp>
      </p:grpSp>
    </p:spTree>
    <p:extLst>
      <p:ext uri="{BB962C8B-B14F-4D97-AF65-F5344CB8AC3E}">
        <p14:creationId xmlns:p14="http://schemas.microsoft.com/office/powerpoint/2010/main" val="4115909815"/>
      </p:ext>
    </p:extLst>
  </p:cSld>
  <p:clrMapOvr>
    <a:masterClrMapping/>
  </p:clrMapOvr>
  <p:timing>
    <p:tnLst>
      <p:par>
        <p:cTn id="1" dur="indefinite" restart="never" nodeType="tmRoot"/>
      </p:par>
    </p:tnLst>
  </p:timing>
</p:sld>
</file>

<file path=ppt/theme/theme1.xml><?xml version="1.0" encoding="utf-8"?>
<a:theme xmlns:a="http://schemas.openxmlformats.org/drawingml/2006/main" name="EngagePowerpoint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EngagePowerpoint Template</Template>
  <TotalTime>87</TotalTime>
  <Words>876</Words>
  <Application>Microsoft Office PowerPoint</Application>
  <PresentationFormat>On-screen Show (4:3)</PresentationFormat>
  <Paragraphs>50</Paragraphs>
  <Slides>12</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Montserrat</vt:lpstr>
      <vt:lpstr>Arial</vt:lpstr>
      <vt:lpstr>EngagePowerpoint Template</vt:lpstr>
      <vt:lpstr>قصتي</vt:lpstr>
      <vt:lpstr>ما هي الهوية؟</vt:lpstr>
      <vt:lpstr>مشوش؟</vt:lpstr>
      <vt:lpstr>ما الذي يؤثر على هويتنا؟</vt:lpstr>
      <vt:lpstr>بلد</vt:lpstr>
      <vt:lpstr>عائلة</vt:lpstr>
      <vt:lpstr>حضاره</vt:lpstr>
      <vt:lpstr>دين</vt:lpstr>
      <vt:lpstr>جوانب أخرى من الهوية</vt:lpstr>
      <vt:lpstr>النشاط 1 - قصتي</vt:lpstr>
      <vt:lpstr>النشاط 2 - قصص الحياة</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Philip Land</dc:creator>
  <cp:lastModifiedBy>Elena Xeni</cp:lastModifiedBy>
  <cp:revision>89</cp:revision>
  <dcterms:created xsi:type="dcterms:W3CDTF">2017-10-27T16:23:16Z</dcterms:created>
  <dcterms:modified xsi:type="dcterms:W3CDTF">2019-11-09T18:59:33Z</dcterms:modified>
</cp:coreProperties>
</file>