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4"/>
  </p:notesMasterIdLst>
  <p:sldIdLst>
    <p:sldId id="256" r:id="rId2"/>
    <p:sldId id="264" r:id="rId3"/>
    <p:sldId id="260" r:id="rId4"/>
    <p:sldId id="289" r:id="rId5"/>
    <p:sldId id="290" r:id="rId6"/>
    <p:sldId id="291" r:id="rId7"/>
    <p:sldId id="292" r:id="rId8"/>
    <p:sldId id="262" r:id="rId9"/>
    <p:sldId id="295" r:id="rId10"/>
    <p:sldId id="293" r:id="rId11"/>
    <p:sldId id="296" r:id="rId12"/>
    <p:sldId id="274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9900"/>
    <a:srgbClr val="336600"/>
    <a:srgbClr val="608643"/>
    <a:srgbClr val="99CC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57817E-EC5C-4880-A810-ED7F254FEA46}">
  <a:tblStyle styleId="{7257817E-EC5C-4880-A810-ED7F254FEA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198" autoAdjust="0"/>
  </p:normalViewPr>
  <p:slideViewPr>
    <p:cSldViewPr snapToGrid="0" snapToObjects="1">
      <p:cViewPr varScale="1">
        <p:scale>
          <a:sx n="77" d="100"/>
          <a:sy n="77" d="100"/>
        </p:scale>
        <p:origin x="17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17590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88136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036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036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1285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0879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902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576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46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097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470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541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566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D5D85A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012325" y="2960550"/>
            <a:ext cx="5445900" cy="240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r">
              <a:spcBef>
                <a:spcPts val="0"/>
              </a:spcBef>
              <a:buSzPct val="100000"/>
              <a:defRPr sz="4800"/>
            </a:lvl1pPr>
            <a:lvl2pPr lvl="1" algn="r">
              <a:spcBef>
                <a:spcPts val="0"/>
              </a:spcBef>
              <a:buSzPct val="100000"/>
              <a:defRPr sz="6000"/>
            </a:lvl2pPr>
            <a:lvl3pPr lvl="2" algn="r">
              <a:spcBef>
                <a:spcPts val="0"/>
              </a:spcBef>
              <a:buSzPct val="100000"/>
              <a:defRPr sz="6000"/>
            </a:lvl3pPr>
            <a:lvl4pPr lvl="3" algn="r">
              <a:spcBef>
                <a:spcPts val="0"/>
              </a:spcBef>
              <a:buSzPct val="100000"/>
              <a:defRPr sz="6000"/>
            </a:lvl4pPr>
            <a:lvl5pPr lvl="4" algn="r">
              <a:spcBef>
                <a:spcPts val="0"/>
              </a:spcBef>
              <a:buSzPct val="100000"/>
              <a:defRPr sz="6000"/>
            </a:lvl5pPr>
            <a:lvl6pPr lvl="5" algn="r">
              <a:spcBef>
                <a:spcPts val="0"/>
              </a:spcBef>
              <a:buSzPct val="100000"/>
              <a:defRPr sz="6000"/>
            </a:lvl6pPr>
            <a:lvl7pPr lvl="6" algn="r">
              <a:spcBef>
                <a:spcPts val="0"/>
              </a:spcBef>
              <a:buSzPct val="100000"/>
              <a:defRPr sz="6000"/>
            </a:lvl7pPr>
            <a:lvl8pPr lvl="7" algn="r">
              <a:spcBef>
                <a:spcPts val="0"/>
              </a:spcBef>
              <a:buSzPct val="100000"/>
              <a:defRPr sz="6000"/>
            </a:lvl8pPr>
            <a:lvl9pPr lvl="8" algn="r">
              <a:spcBef>
                <a:spcPts val="0"/>
              </a:spcBef>
              <a:buSzPct val="100000"/>
              <a:defRPr sz="6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6208125" y="5619450"/>
            <a:ext cx="22500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91200" y="1811604"/>
            <a:ext cx="7761600" cy="4412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D5D85A"/>
              </a:buClr>
              <a:defRPr/>
            </a:lvl1pPr>
            <a:lvl2pPr lvl="1">
              <a:spcBef>
                <a:spcPts val="0"/>
              </a:spcBef>
              <a:buClr>
                <a:srgbClr val="D5D85A"/>
              </a:buClr>
              <a:defRPr/>
            </a:lvl2pPr>
            <a:lvl3pPr lvl="2">
              <a:spcBef>
                <a:spcPts val="0"/>
              </a:spcBef>
              <a:buClr>
                <a:srgbClr val="D5D85A"/>
              </a:buClr>
              <a:defRPr/>
            </a:lvl3pPr>
            <a:lvl4pPr lvl="3">
              <a:spcBef>
                <a:spcPts val="0"/>
              </a:spcBef>
              <a:buClr>
                <a:srgbClr val="D5D85A"/>
              </a:buClr>
              <a:defRPr/>
            </a:lvl4pPr>
            <a:lvl5pPr lvl="4">
              <a:spcBef>
                <a:spcPts val="0"/>
              </a:spcBef>
              <a:buClr>
                <a:srgbClr val="D5D85A"/>
              </a:buClr>
              <a:defRPr/>
            </a:lvl5pPr>
            <a:lvl6pPr lvl="5">
              <a:spcBef>
                <a:spcPts val="0"/>
              </a:spcBef>
              <a:buClr>
                <a:srgbClr val="D5D85A"/>
              </a:buClr>
              <a:defRPr/>
            </a:lvl6pPr>
            <a:lvl7pPr lvl="6">
              <a:spcBef>
                <a:spcPts val="0"/>
              </a:spcBef>
              <a:buClr>
                <a:srgbClr val="D5D85A"/>
              </a:buClr>
              <a:defRPr/>
            </a:lvl7pPr>
            <a:lvl8pPr lvl="7">
              <a:spcBef>
                <a:spcPts val="0"/>
              </a:spcBef>
              <a:buClr>
                <a:srgbClr val="D5D85A"/>
              </a:buClr>
              <a:defRPr/>
            </a:lvl8pPr>
            <a:lvl9pPr lvl="8">
              <a:spcBef>
                <a:spcPts val="0"/>
              </a:spcBef>
              <a:buClr>
                <a:srgbClr val="D5D85A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Shape 27"/>
          <p:cNvSpPr/>
          <p:nvPr/>
        </p:nvSpPr>
        <p:spPr>
          <a:xfrm>
            <a:off x="813273" y="1506189"/>
            <a:ext cx="15336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8" name="Shape 28"/>
          <p:cNvSpPr/>
          <p:nvPr/>
        </p:nvSpPr>
        <p:spPr>
          <a:xfrm>
            <a:off x="0" y="0"/>
            <a:ext cx="137700" cy="6858000"/>
          </a:xfrm>
          <a:prstGeom prst="rect">
            <a:avLst/>
          </a:prstGeom>
          <a:solidFill>
            <a:srgbClr val="D5D85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91200" y="1857900"/>
            <a:ext cx="3767400" cy="471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85500" y="1857900"/>
            <a:ext cx="3767400" cy="471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Shape 33"/>
          <p:cNvSpPr/>
          <p:nvPr/>
        </p:nvSpPr>
        <p:spPr>
          <a:xfrm>
            <a:off x="813273" y="1506189"/>
            <a:ext cx="15336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4" name="Shape 34"/>
          <p:cNvSpPr/>
          <p:nvPr/>
        </p:nvSpPr>
        <p:spPr>
          <a:xfrm>
            <a:off x="0" y="0"/>
            <a:ext cx="137700" cy="6858000"/>
          </a:xfrm>
          <a:prstGeom prst="rect">
            <a:avLst/>
          </a:prstGeom>
          <a:solidFill>
            <a:srgbClr val="D5D85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rgbClr val="D5D85A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-4" y="6720300"/>
            <a:ext cx="91440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91200" y="1811604"/>
            <a:ext cx="7761600" cy="441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D5D85A"/>
              </a:buClr>
              <a:buSzPct val="100000"/>
              <a:buFont typeface="Montserrat"/>
              <a:buChar char="▣"/>
              <a:defRPr sz="24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480"/>
              </a:spcBef>
              <a:buClr>
                <a:srgbClr val="D5D85A"/>
              </a:buClr>
              <a:buSzPct val="100000"/>
              <a:buFont typeface="Montserrat"/>
              <a:buChar char="□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480"/>
              </a:spcBef>
              <a:buClr>
                <a:srgbClr val="D5D85A"/>
              </a:buClr>
              <a:buSzPct val="100000"/>
              <a:buFont typeface="Montserrat"/>
              <a:buChar char="■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360"/>
              </a:spcBef>
              <a:buClr>
                <a:srgbClr val="608643"/>
              </a:buClr>
              <a:buSzPct val="100000"/>
              <a:buFont typeface="Montserrat"/>
              <a:buChar char="●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○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■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●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○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■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8" name="Shape 8" descr="engag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5543" y="229225"/>
            <a:ext cx="2230756" cy="10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9" descr="erasmusplus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54563" y="5966788"/>
            <a:ext cx="2371725" cy="6762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6" r:id="rId4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012325" y="2960550"/>
            <a:ext cx="5445900" cy="2405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M</a:t>
            </a:r>
            <a:r>
              <a:rPr lang="hr-HR" dirty="0" smtClean="0"/>
              <a:t>oja priča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A</a:t>
            </a:r>
            <a:r>
              <a:rPr lang="hr-HR" dirty="0" smtClean="0"/>
              <a:t>ktivnost</a:t>
            </a:r>
            <a:r>
              <a:rPr lang="en-GB" dirty="0" smtClean="0"/>
              <a:t> 1 </a:t>
            </a:r>
            <a:r>
              <a:rPr lang="mr-IN" dirty="0" smtClean="0"/>
              <a:t>–</a:t>
            </a:r>
            <a:r>
              <a:rPr lang="en-GB" dirty="0" smtClean="0"/>
              <a:t> M</a:t>
            </a:r>
            <a:r>
              <a:rPr lang="hr-HR" dirty="0" smtClean="0"/>
              <a:t>OJA PRIČA</a:t>
            </a:r>
            <a:endParaRPr lang="en" dirty="0"/>
          </a:p>
        </p:txBody>
      </p:sp>
      <p:grpSp>
        <p:nvGrpSpPr>
          <p:cNvPr id="3" name="Shape 194"/>
          <p:cNvGrpSpPr/>
          <p:nvPr/>
        </p:nvGrpSpPr>
        <p:grpSpPr>
          <a:xfrm>
            <a:off x="3024868" y="2437361"/>
            <a:ext cx="3298006" cy="3183043"/>
            <a:chOff x="1168087" y="1751"/>
            <a:chExt cx="3298006" cy="3183043"/>
          </a:xfrm>
        </p:grpSpPr>
        <p:sp>
          <p:nvSpPr>
            <p:cNvPr id="4" name="Shape 195"/>
            <p:cNvSpPr/>
            <p:nvPr/>
          </p:nvSpPr>
          <p:spPr>
            <a:xfrm>
              <a:off x="2342531" y="1236635"/>
              <a:ext cx="949117" cy="949117"/>
            </a:xfrm>
            <a:prstGeom prst="ellipse">
              <a:avLst/>
            </a:prstGeom>
            <a:solidFill>
              <a:srgbClr val="3781B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Shape 196"/>
            <p:cNvSpPr txBox="1"/>
            <p:nvPr/>
          </p:nvSpPr>
          <p:spPr>
            <a:xfrm>
              <a:off x="2481526" y="1375630"/>
              <a:ext cx="671127" cy="6711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" sz="16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r>
                <a:rPr lang="hr-HR" sz="1600" dirty="0" smtClean="0">
                  <a:solidFill>
                    <a:schemeClr val="lt1"/>
                  </a:solidFill>
                </a:rPr>
                <a:t>oje ime je</a:t>
              </a:r>
              <a:r>
                <a:rPr lang="en" sz="16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…..</a:t>
              </a:r>
              <a:endParaRPr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Shape 197"/>
            <p:cNvSpPr/>
            <p:nvPr/>
          </p:nvSpPr>
          <p:spPr>
            <a:xfrm rot="-5400000">
              <a:off x="2674207" y="1078590"/>
              <a:ext cx="285766" cy="3032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8BAB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Shape 198"/>
            <p:cNvSpPr txBox="1"/>
            <p:nvPr/>
          </p:nvSpPr>
          <p:spPr>
            <a:xfrm rot="-5400000">
              <a:off x="2809946" y="1086607"/>
              <a:ext cx="14288" cy="14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199"/>
            <p:cNvSpPr/>
            <p:nvPr/>
          </p:nvSpPr>
          <p:spPr>
            <a:xfrm>
              <a:off x="2342531" y="1751"/>
              <a:ext cx="949117" cy="949117"/>
            </a:xfrm>
            <a:prstGeom prst="ellipse">
              <a:avLst/>
            </a:prstGeom>
            <a:solidFill>
              <a:srgbClr val="D59F39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Shape 200"/>
            <p:cNvSpPr txBox="1"/>
            <p:nvPr/>
          </p:nvSpPr>
          <p:spPr>
            <a:xfrm>
              <a:off x="2481526" y="140746"/>
              <a:ext cx="671127" cy="6711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Shape 201"/>
            <p:cNvSpPr/>
            <p:nvPr/>
          </p:nvSpPr>
          <p:spPr>
            <a:xfrm rot="-1080000">
              <a:off x="3261429" y="1505232"/>
              <a:ext cx="285766" cy="3032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8BAB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202"/>
            <p:cNvSpPr txBox="1"/>
            <p:nvPr/>
          </p:nvSpPr>
          <p:spPr>
            <a:xfrm rot="-1080000">
              <a:off x="3397168" y="1513249"/>
              <a:ext cx="14288" cy="14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Shape 203"/>
            <p:cNvSpPr/>
            <p:nvPr/>
          </p:nvSpPr>
          <p:spPr>
            <a:xfrm>
              <a:off x="3516976" y="855035"/>
              <a:ext cx="949117" cy="949117"/>
            </a:xfrm>
            <a:prstGeom prst="ellipse">
              <a:avLst/>
            </a:prstGeom>
            <a:solidFill>
              <a:srgbClr val="CEB13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204"/>
            <p:cNvSpPr txBox="1"/>
            <p:nvPr/>
          </p:nvSpPr>
          <p:spPr>
            <a:xfrm>
              <a:off x="3655971" y="994030"/>
              <a:ext cx="671127" cy="6711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None/>
              </a:pPr>
              <a:r>
                <a:rPr lang="en" sz="11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lang="hr-HR" sz="1100" dirty="0" smtClean="0">
                  <a:solidFill>
                    <a:schemeClr val="lt1"/>
                  </a:solidFill>
                </a:rPr>
                <a:t>primjer</a:t>
              </a:r>
              <a:r>
                <a:rPr lang="en" sz="11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) </a:t>
              </a:r>
              <a:r>
                <a:rPr lang="hr-HR" sz="11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hobi</a:t>
              </a:r>
              <a:r>
                <a:rPr lang="en" sz="11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 </a:t>
              </a:r>
              <a:r>
                <a:rPr lang="hr-HR" sz="11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plesanje</a:t>
              </a:r>
              <a:endParaRPr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205"/>
            <p:cNvSpPr/>
            <p:nvPr/>
          </p:nvSpPr>
          <p:spPr>
            <a:xfrm rot="3240000">
              <a:off x="3037130" y="2195553"/>
              <a:ext cx="285766" cy="3032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8BAB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206"/>
            <p:cNvSpPr txBox="1"/>
            <p:nvPr/>
          </p:nvSpPr>
          <p:spPr>
            <a:xfrm rot="3240000">
              <a:off x="3172869" y="2203570"/>
              <a:ext cx="14288" cy="14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207"/>
            <p:cNvSpPr/>
            <p:nvPr/>
          </p:nvSpPr>
          <p:spPr>
            <a:xfrm>
              <a:off x="3068378" y="2235677"/>
              <a:ext cx="949117" cy="949117"/>
            </a:xfrm>
            <a:prstGeom prst="ellipse">
              <a:avLst/>
            </a:prstGeom>
            <a:solidFill>
              <a:srgbClr val="C3C039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208"/>
            <p:cNvSpPr txBox="1"/>
            <p:nvPr/>
          </p:nvSpPr>
          <p:spPr>
            <a:xfrm>
              <a:off x="3207373" y="2374672"/>
              <a:ext cx="671127" cy="6711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Shape 209"/>
            <p:cNvSpPr/>
            <p:nvPr/>
          </p:nvSpPr>
          <p:spPr>
            <a:xfrm rot="7560000">
              <a:off x="2311283" y="2195553"/>
              <a:ext cx="285766" cy="3032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8BAB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Shape 210"/>
            <p:cNvSpPr txBox="1"/>
            <p:nvPr/>
          </p:nvSpPr>
          <p:spPr>
            <a:xfrm rot="-3240000">
              <a:off x="2447022" y="2203570"/>
              <a:ext cx="14288" cy="14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Shape 211"/>
            <p:cNvSpPr/>
            <p:nvPr/>
          </p:nvSpPr>
          <p:spPr>
            <a:xfrm>
              <a:off x="1616685" y="2235677"/>
              <a:ext cx="949117" cy="949117"/>
            </a:xfrm>
            <a:prstGeom prst="ellipse">
              <a:avLst/>
            </a:prstGeom>
            <a:solidFill>
              <a:srgbClr val="A5B53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212"/>
            <p:cNvSpPr txBox="1"/>
            <p:nvPr/>
          </p:nvSpPr>
          <p:spPr>
            <a:xfrm>
              <a:off x="1755680" y="2374672"/>
              <a:ext cx="671127" cy="6711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None/>
              </a:pPr>
              <a:r>
                <a:rPr lang="en" sz="11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lang="hr-HR" sz="1100" dirty="0" smtClean="0">
                  <a:solidFill>
                    <a:schemeClr val="lt1"/>
                  </a:solidFill>
                </a:rPr>
                <a:t>primjer</a:t>
              </a:r>
              <a:r>
                <a:rPr lang="en" sz="11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) </a:t>
              </a:r>
              <a:r>
                <a:rPr lang="hr-HR" sz="11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religija</a:t>
              </a:r>
              <a:r>
                <a:rPr lang="en" sz="11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 </a:t>
              </a:r>
              <a:r>
                <a:rPr lang="hr-HR" sz="11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budist</a:t>
              </a:r>
              <a:endParaRPr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Shape 213"/>
            <p:cNvSpPr/>
            <p:nvPr/>
          </p:nvSpPr>
          <p:spPr>
            <a:xfrm rot="-9720000">
              <a:off x="2086984" y="1505232"/>
              <a:ext cx="285766" cy="3032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8BAB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Shape 214"/>
            <p:cNvSpPr txBox="1"/>
            <p:nvPr/>
          </p:nvSpPr>
          <p:spPr>
            <a:xfrm rot="1080000">
              <a:off x="2222723" y="1513249"/>
              <a:ext cx="14288" cy="14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Shape 215"/>
            <p:cNvSpPr/>
            <p:nvPr/>
          </p:nvSpPr>
          <p:spPr>
            <a:xfrm>
              <a:off x="1168087" y="855035"/>
              <a:ext cx="949117" cy="949117"/>
            </a:xfrm>
            <a:prstGeom prst="ellipse">
              <a:avLst/>
            </a:prstGeom>
            <a:solidFill>
              <a:srgbClr val="89A84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216"/>
            <p:cNvSpPr txBox="1"/>
            <p:nvPr/>
          </p:nvSpPr>
          <p:spPr>
            <a:xfrm>
              <a:off x="1307082" y="994030"/>
              <a:ext cx="671127" cy="6711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819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A</a:t>
            </a:r>
            <a:r>
              <a:rPr lang="hr-HR" dirty="0" smtClean="0"/>
              <a:t>k</a:t>
            </a:r>
            <a:r>
              <a:rPr lang="en-GB" dirty="0" err="1" smtClean="0"/>
              <a:t>tiv</a:t>
            </a:r>
            <a:r>
              <a:rPr lang="hr-HR" dirty="0" smtClean="0"/>
              <a:t>nost</a:t>
            </a:r>
            <a:r>
              <a:rPr lang="en-GB" dirty="0" smtClean="0"/>
              <a:t> 2 </a:t>
            </a:r>
            <a:r>
              <a:rPr lang="mr-IN" dirty="0" smtClean="0"/>
              <a:t>–</a:t>
            </a:r>
            <a:r>
              <a:rPr lang="en-GB" dirty="0" smtClean="0"/>
              <a:t> </a:t>
            </a:r>
            <a:r>
              <a:rPr lang="hr-HR" dirty="0" smtClean="0"/>
              <a:t>ŽIVOTNA PRIČA</a:t>
            </a:r>
            <a:endParaRPr lang="en" dirty="0"/>
          </a:p>
        </p:txBody>
      </p:sp>
      <p:pic>
        <p:nvPicPr>
          <p:cNvPr id="3" name="Shape 224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0892" y="3923437"/>
            <a:ext cx="2203675" cy="1535188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" name="Shape 226" descr="Screen Clipp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4038" y="2113634"/>
            <a:ext cx="2233405" cy="1488937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" name="Shape 227" descr="Screen Clipp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12606" y="3923438"/>
            <a:ext cx="2418044" cy="1535188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" name="Shape 228" descr="Screen Clippi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96111" y="2113634"/>
            <a:ext cx="2304985" cy="1488937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05052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/>
        </p:nvSpPr>
        <p:spPr>
          <a:xfrm>
            <a:off x="0" y="0"/>
            <a:ext cx="9144000" cy="26199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5" name="Shape 255"/>
          <p:cNvSpPr txBox="1">
            <a:spLocks noGrp="1"/>
          </p:cNvSpPr>
          <p:nvPr>
            <p:ph type="ctrTitle" idx="4294967295"/>
          </p:nvPr>
        </p:nvSpPr>
        <p:spPr>
          <a:xfrm>
            <a:off x="582500" y="1650475"/>
            <a:ext cx="67461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sz="12000" smtClean="0">
                <a:solidFill>
                  <a:srgbClr val="FFFFFF"/>
                </a:solidFill>
              </a:rPr>
              <a:t>Hvala</a:t>
            </a:r>
            <a:r>
              <a:rPr lang="en" sz="12000" smtClean="0">
                <a:solidFill>
                  <a:srgbClr val="FFFFFF"/>
                </a:solidFill>
              </a:rPr>
              <a:t>!</a:t>
            </a:r>
            <a:endParaRPr lang="en" sz="12000" dirty="0">
              <a:solidFill>
                <a:srgbClr val="FFFFFF"/>
              </a:solidFill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813273" y="4100264"/>
            <a:ext cx="1533600" cy="137700"/>
          </a:xfrm>
          <a:prstGeom prst="rect">
            <a:avLst/>
          </a:prstGeom>
          <a:solidFill>
            <a:srgbClr val="454F5B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endParaRPr sz="1000" dirty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954" y="3196975"/>
            <a:ext cx="2906443" cy="25732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89817" y="5492269"/>
            <a:ext cx="66506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This project </a:t>
            </a:r>
            <a:r>
              <a:rPr lang="en-GB" sz="1100" dirty="0" smtClean="0"/>
              <a:t>has </a:t>
            </a:r>
            <a:r>
              <a:rPr lang="en-GB" sz="1100" dirty="0"/>
              <a:t>been funded with support from the European </a:t>
            </a:r>
            <a:r>
              <a:rPr lang="en-GB" sz="1100" dirty="0" smtClean="0"/>
              <a:t>Commission.</a:t>
            </a:r>
          </a:p>
          <a:p>
            <a:endParaRPr lang="en-GB" sz="1100" dirty="0"/>
          </a:p>
          <a:p>
            <a:r>
              <a:rPr lang="en-GB" sz="1100" dirty="0" smtClean="0"/>
              <a:t>This </a:t>
            </a:r>
            <a:r>
              <a:rPr lang="en-GB" sz="1100" dirty="0"/>
              <a:t>document reflects the views only of the author and the Commission cannot </a:t>
            </a:r>
            <a:r>
              <a:rPr lang="en-GB" sz="1100" dirty="0" smtClean="0"/>
              <a:t>be</a:t>
            </a:r>
          </a:p>
          <a:p>
            <a:r>
              <a:rPr lang="en-GB" sz="1100" dirty="0" smtClean="0"/>
              <a:t>held </a:t>
            </a:r>
            <a:r>
              <a:rPr lang="en-GB" sz="1100" dirty="0"/>
              <a:t>responsible for any use which might be made of the information contained </a:t>
            </a:r>
            <a:r>
              <a:rPr lang="en-GB" sz="1100" dirty="0" smtClean="0"/>
              <a:t>herein.</a:t>
            </a:r>
          </a:p>
          <a:p>
            <a:endParaRPr lang="en-GB" sz="1100" dirty="0"/>
          </a:p>
          <a:p>
            <a:r>
              <a:rPr lang="en-GB" sz="1100" dirty="0" smtClean="0"/>
              <a:t>Project Number: 2017-1-FR01-KA204-037126</a:t>
            </a:r>
            <a:endParaRPr lang="de-A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691200" y="242325"/>
            <a:ext cx="5815500" cy="1236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dirty="0" smtClean="0"/>
              <a:t>Što je identitet</a:t>
            </a:r>
            <a:r>
              <a:rPr lang="en-GB" dirty="0" smtClean="0"/>
              <a:t>?</a:t>
            </a:r>
            <a:endParaRPr lang="en" dirty="0"/>
          </a:p>
        </p:txBody>
      </p:sp>
      <p:grpSp>
        <p:nvGrpSpPr>
          <p:cNvPr id="3" name="Shape 53"/>
          <p:cNvGrpSpPr/>
          <p:nvPr/>
        </p:nvGrpSpPr>
        <p:grpSpPr>
          <a:xfrm>
            <a:off x="1859281" y="2608877"/>
            <a:ext cx="5820713" cy="3010218"/>
            <a:chOff x="-97885" y="11674"/>
            <a:chExt cx="5820713" cy="3010218"/>
          </a:xfrm>
        </p:grpSpPr>
        <p:sp>
          <p:nvSpPr>
            <p:cNvPr id="4" name="Shape 54"/>
            <p:cNvSpPr/>
            <p:nvPr/>
          </p:nvSpPr>
          <p:spPr>
            <a:xfrm>
              <a:off x="2302879" y="1339029"/>
              <a:ext cx="1019186" cy="1019186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Shape 55"/>
            <p:cNvSpPr txBox="1"/>
            <p:nvPr/>
          </p:nvSpPr>
          <p:spPr>
            <a:xfrm>
              <a:off x="2452135" y="1488285"/>
              <a:ext cx="720674" cy="720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Shape 56"/>
            <p:cNvSpPr/>
            <p:nvPr/>
          </p:nvSpPr>
          <p:spPr>
            <a:xfrm rot="-5400000">
              <a:off x="2658388" y="1168638"/>
              <a:ext cx="308168" cy="326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9630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Shape 57"/>
            <p:cNvSpPr txBox="1"/>
            <p:nvPr/>
          </p:nvSpPr>
          <p:spPr>
            <a:xfrm rot="-5400000">
              <a:off x="2804768" y="1177241"/>
              <a:ext cx="15408" cy="154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58"/>
            <p:cNvSpPr/>
            <p:nvPr/>
          </p:nvSpPr>
          <p:spPr>
            <a:xfrm>
              <a:off x="2302879" y="11674"/>
              <a:ext cx="1019186" cy="1019186"/>
            </a:xfrm>
            <a:prstGeom prst="ellipse">
              <a:avLst/>
            </a:prstGeom>
            <a:solidFill>
              <a:srgbClr val="8B81D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Shape 59"/>
            <p:cNvSpPr txBox="1"/>
            <p:nvPr/>
          </p:nvSpPr>
          <p:spPr>
            <a:xfrm>
              <a:off x="2452135" y="160930"/>
              <a:ext cx="720674" cy="720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hr-HR" dirty="0" smtClean="0">
                  <a:solidFill>
                    <a:schemeClr val="lt1"/>
                  </a:solidFill>
                </a:rPr>
                <a:t>Osobni identitet</a:t>
              </a: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Shape 60"/>
            <p:cNvSpPr/>
            <p:nvPr/>
          </p:nvSpPr>
          <p:spPr>
            <a:xfrm rot="1800000">
              <a:off x="3233149" y="2164154"/>
              <a:ext cx="308168" cy="326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9630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61"/>
            <p:cNvSpPr txBox="1"/>
            <p:nvPr/>
          </p:nvSpPr>
          <p:spPr>
            <a:xfrm rot="1800000">
              <a:off x="3379529" y="2172757"/>
              <a:ext cx="15408" cy="154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Shape 62"/>
            <p:cNvSpPr/>
            <p:nvPr/>
          </p:nvSpPr>
          <p:spPr>
            <a:xfrm>
              <a:off x="3452401" y="2002706"/>
              <a:ext cx="2270427" cy="1019186"/>
            </a:xfrm>
            <a:prstGeom prst="ellipse">
              <a:avLst/>
            </a:prstGeom>
            <a:solidFill>
              <a:srgbClr val="BE4DB9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63"/>
            <p:cNvSpPr txBox="1"/>
            <p:nvPr/>
          </p:nvSpPr>
          <p:spPr>
            <a:xfrm>
              <a:off x="3601658" y="2151962"/>
              <a:ext cx="1695416" cy="720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" sz="14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r>
                <a:rPr lang="hr-HR" sz="14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tnički identitet</a:t>
              </a: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64"/>
            <p:cNvSpPr/>
            <p:nvPr/>
          </p:nvSpPr>
          <p:spPr>
            <a:xfrm rot="9000000">
              <a:off x="2083626" y="2164154"/>
              <a:ext cx="308168" cy="326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9630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65"/>
            <p:cNvSpPr txBox="1"/>
            <p:nvPr/>
          </p:nvSpPr>
          <p:spPr>
            <a:xfrm rot="-1800000">
              <a:off x="2230006" y="2172757"/>
              <a:ext cx="15408" cy="154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66"/>
            <p:cNvSpPr/>
            <p:nvPr/>
          </p:nvSpPr>
          <p:spPr>
            <a:xfrm>
              <a:off x="-97885" y="2002706"/>
              <a:ext cx="2477190" cy="1019186"/>
            </a:xfrm>
            <a:prstGeom prst="ellipse">
              <a:avLst/>
            </a:prstGeom>
            <a:solidFill>
              <a:srgbClr val="93333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67"/>
            <p:cNvSpPr txBox="1"/>
            <p:nvPr/>
          </p:nvSpPr>
          <p:spPr>
            <a:xfrm>
              <a:off x="389794" y="2208958"/>
              <a:ext cx="1633492" cy="6636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hr-HR" dirty="0" smtClean="0">
                  <a:solidFill>
                    <a:schemeClr val="lt1"/>
                  </a:solidFill>
                </a:rPr>
                <a:t>Društveni identitet</a:t>
              </a: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26" name="Picture 2" descr="https://images.unsplash.com/photo-1530213598505-ac70d9b7b63f?ixlib=rb-0.3.5&amp;ixid=eyJhcHBfaWQiOjEyMDd9&amp;s=c966f134136b9c1c1c54cc7b9aa824d1&amp;dpr=1&amp;auto=format&amp;fit=crop&amp;w=1000&amp;q=80&amp;cs=tinys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352" y="952560"/>
            <a:ext cx="2083258" cy="156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wo girls looking happily at the camera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20" y="2469051"/>
            <a:ext cx="3026179" cy="201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ages.unsplash.com/photo-1511019621063-1bd36feaece2?ixlib=rb-0.3.5&amp;ixid=eyJhcHBfaWQiOjEyMDd9&amp;s=e81c3e03912567cee323dc6993f88fe4&amp;dpr=1&amp;auto=format&amp;fit=crop&amp;w=1000&amp;q=80&amp;cs=tinysrg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299" y="3056740"/>
            <a:ext cx="2215062" cy="147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691200" y="-1524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-HR" dirty="0" smtClean="0"/>
              <a:t>Zbunjeni</a:t>
            </a:r>
            <a:r>
              <a:rPr lang="en-GB" dirty="0" smtClean="0"/>
              <a:t>?</a:t>
            </a:r>
            <a:endParaRPr lang="en" dirty="0"/>
          </a:p>
        </p:txBody>
      </p:sp>
      <p:pic>
        <p:nvPicPr>
          <p:cNvPr id="3" name="Shape 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1938" y="2221723"/>
            <a:ext cx="4460239" cy="3313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utječe na naš identitet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Shape 82"/>
          <p:cNvSpPr/>
          <p:nvPr/>
        </p:nvSpPr>
        <p:spPr>
          <a:xfrm>
            <a:off x="1609939" y="2317285"/>
            <a:ext cx="1661914" cy="1257722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25400" cap="flat" cmpd="sng">
            <a:solidFill>
              <a:srgbClr val="7026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83"/>
          <p:cNvSpPr/>
          <p:nvPr/>
        </p:nvSpPr>
        <p:spPr>
          <a:xfrm>
            <a:off x="1557733" y="4024494"/>
            <a:ext cx="1714120" cy="1242491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25400" cap="flat" cmpd="sng">
            <a:solidFill>
              <a:srgbClr val="7026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84"/>
          <p:cNvSpPr/>
          <p:nvPr/>
        </p:nvSpPr>
        <p:spPr>
          <a:xfrm>
            <a:off x="5752440" y="2317283"/>
            <a:ext cx="1703298" cy="1242491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25400" cap="flat" cmpd="sng">
            <a:solidFill>
              <a:srgbClr val="7026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85"/>
          <p:cNvSpPr/>
          <p:nvPr/>
        </p:nvSpPr>
        <p:spPr>
          <a:xfrm>
            <a:off x="5752440" y="4001603"/>
            <a:ext cx="1703298" cy="1265382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 w="25400" cap="flat" cmpd="sng">
            <a:solidFill>
              <a:srgbClr val="7026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Shape 8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92933" y="2974102"/>
            <a:ext cx="1438427" cy="1733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632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Država u kojoj smo se rodili</a:t>
            </a:r>
            <a:endParaRPr lang="en-GB" dirty="0"/>
          </a:p>
        </p:txBody>
      </p:sp>
      <p:pic>
        <p:nvPicPr>
          <p:cNvPr id="2050" name="Picture 2" descr="https://images.unsplash.com/photo-1436096290837-f876913c5d20?ixlib=rb-0.3.5&amp;ixid=eyJhcHBfaWQiOjEyMDd9&amp;s=dd75cb277219de2d232d84269ac05538&amp;dpr=1&amp;auto=format&amp;fit=crop&amp;w=1000&amp;q=80&amp;cs=tinys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17" y="1701617"/>
            <a:ext cx="6260970" cy="416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71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Obitelj </a:t>
            </a:r>
            <a:endParaRPr lang="de-AT" dirty="0"/>
          </a:p>
        </p:txBody>
      </p:sp>
      <p:pic>
        <p:nvPicPr>
          <p:cNvPr id="3074" name="Picture 2" descr="https://images.unsplash.com/photo-1517554558809-9b4971b38f39?ixlib=rb-0.3.5&amp;ixid=eyJhcHBfaWQiOjEyMDd9&amp;s=98f2090056668dbf48d26f6ab5a8f309&amp;dpr=1&amp;auto=format&amp;fit=crop&amp;w=1000&amp;q=80&amp;cs=tinys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59" y="1772740"/>
            <a:ext cx="4595008" cy="306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ages.unsplash.com/photo-1509092564125-0a8f31e9710e?ixlib=rb-0.3.5&amp;ixid=eyJhcHBfaWQiOjEyMDd9&amp;s=8e3d982b362b8b81fe20bd7c2b3c3e98&amp;dpr=1&amp;auto=format&amp;fit=crop&amp;w=1000&amp;q=80&amp;cs=tinys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422" y="1772740"/>
            <a:ext cx="4609578" cy="30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65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Kultura </a:t>
            </a:r>
            <a:endParaRPr lang="de-AT" dirty="0"/>
          </a:p>
        </p:txBody>
      </p:sp>
      <p:pic>
        <p:nvPicPr>
          <p:cNvPr id="5" name="Shape 123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9446" y="488945"/>
            <a:ext cx="2517215" cy="1606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s://images.unsplash.com/photo-1515658323406-25d61c141a6e?ixlib=rb-0.3.5&amp;ixid=eyJhcHBfaWQiOjEyMDd9&amp;s=173c5fbdb858c61f2e652774f08825f6&amp;dpr=1&amp;auto=format&amp;fit=crop&amp;w=1000&amp;q=80&amp;cs=tinys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18" y="1866378"/>
            <a:ext cx="3233588" cy="458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ages.unsplash.com/photo-1525496649711-a6c069fc6a1b?ixlib=rb-0.3.5&amp;ixid=eyJhcHBfaWQiOjEyMDd9&amp;s=c25d4142d1e8b6930e70b7bafb16c843&amp;dpr=1&amp;auto=format&amp;fit=crop&amp;w=1000&amp;q=80&amp;cs=tinysrg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446" y="2286156"/>
            <a:ext cx="4795424" cy="319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31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err="1" smtClean="0"/>
              <a:t>Religi</a:t>
            </a:r>
            <a:r>
              <a:rPr lang="hr-HR" dirty="0" smtClean="0"/>
              <a:t>ja</a:t>
            </a:r>
            <a:endParaRPr lang="en" dirty="0"/>
          </a:p>
        </p:txBody>
      </p:sp>
      <p:pic>
        <p:nvPicPr>
          <p:cNvPr id="5122" name="Picture 2" descr="https://images.unsplash.com/photo-1469081790383-8a72f16ecb98?ixlib=rb-0.3.5&amp;ixid=eyJhcHBfaWQiOjEyMDd9&amp;s=ba00d833ccfe3924913d7af478ffa0fb&amp;dpr=1&amp;auto=format&amp;fit=crop&amp;w=1000&amp;q=80&amp;cs=tinys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64" y="1753644"/>
            <a:ext cx="4354336" cy="290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mages.unsplash.com/photo-1511091734515-e50d46c37240?ixlib=rb-0.3.5&amp;ixid=eyJhcHBfaWQiOjEyMDd9&amp;s=6f30b9bf974dd2b6f9671917fd329e5c&amp;dpr=1&amp;auto=format&amp;fit=crop&amp;w=1000&amp;q=80&amp;cs=tinys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557" y="1292200"/>
            <a:ext cx="3062727" cy="459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mages.unsplash.com/photo-1512131852012-622823c149e2?ixlib=rb-0.3.5&amp;ixid=eyJhcHBfaWQiOjEyMDd9&amp;s=fd4f0e5e24f7ba811924f04ec8b1219b&amp;dpr=1&amp;auto=format&amp;fit=crop&amp;w=1000&amp;q=80&amp;cs=tinysrg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64" y="4177453"/>
            <a:ext cx="4354336" cy="268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3598" y="154345"/>
            <a:ext cx="7761600" cy="1292100"/>
          </a:xfrm>
        </p:spPr>
        <p:txBody>
          <a:bodyPr/>
          <a:lstStyle/>
          <a:p>
            <a:r>
              <a:rPr lang="hr-HR" dirty="0" smtClean="0"/>
              <a:t>Neki aspekti identiteta</a:t>
            </a:r>
            <a:endParaRPr lang="en-GB" dirty="0"/>
          </a:p>
        </p:txBody>
      </p:sp>
      <p:grpSp>
        <p:nvGrpSpPr>
          <p:cNvPr id="3" name="Shape 152"/>
          <p:cNvGrpSpPr/>
          <p:nvPr/>
        </p:nvGrpSpPr>
        <p:grpSpPr>
          <a:xfrm>
            <a:off x="773598" y="1620568"/>
            <a:ext cx="7913202" cy="4674414"/>
            <a:chOff x="270791" y="-123014"/>
            <a:chExt cx="5000547" cy="3787854"/>
          </a:xfrm>
        </p:grpSpPr>
        <p:sp>
          <p:nvSpPr>
            <p:cNvPr id="4" name="Shape 153"/>
            <p:cNvSpPr/>
            <p:nvPr/>
          </p:nvSpPr>
          <p:spPr>
            <a:xfrm>
              <a:off x="2496028" y="1337527"/>
              <a:ext cx="785695" cy="785695"/>
            </a:xfrm>
            <a:prstGeom prst="ellipse">
              <a:avLst/>
            </a:prstGeom>
            <a:solidFill>
              <a:srgbClr val="3781BA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Shape 154"/>
            <p:cNvSpPr txBox="1"/>
            <p:nvPr/>
          </p:nvSpPr>
          <p:spPr>
            <a:xfrm>
              <a:off x="2611090" y="1452589"/>
              <a:ext cx="555571" cy="555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hr-HR" sz="24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Ja</a:t>
              </a:r>
              <a:endParaRPr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Shape 155"/>
            <p:cNvSpPr/>
            <p:nvPr/>
          </p:nvSpPr>
          <p:spPr>
            <a:xfrm rot="-5400000">
              <a:off x="2613953" y="1050365"/>
              <a:ext cx="549845" cy="24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w="25400" cap="flat" cmpd="sng">
              <a:solidFill>
                <a:srgbClr val="D5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Shape 156"/>
            <p:cNvSpPr txBox="1"/>
            <p:nvPr/>
          </p:nvSpPr>
          <p:spPr>
            <a:xfrm rot="-5400000">
              <a:off x="2875130" y="1048858"/>
              <a:ext cx="27492" cy="27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157"/>
            <p:cNvSpPr/>
            <p:nvPr/>
          </p:nvSpPr>
          <p:spPr>
            <a:xfrm>
              <a:off x="2496028" y="-105438"/>
              <a:ext cx="1335542" cy="893119"/>
            </a:xfrm>
            <a:prstGeom prst="ellipse">
              <a:avLst/>
            </a:prstGeom>
            <a:solidFill>
              <a:srgbClr val="D59F39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Shape 158"/>
            <p:cNvSpPr txBox="1"/>
            <p:nvPr/>
          </p:nvSpPr>
          <p:spPr>
            <a:xfrm>
              <a:off x="2321998" y="-123014"/>
              <a:ext cx="1499942" cy="8187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" tIns="3175" rIns="3175" bIns="3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Arial"/>
                <a:buNone/>
              </a:pPr>
              <a:r>
                <a:rPr lang="hr-HR" sz="1500" dirty="0" smtClean="0">
                  <a:solidFill>
                    <a:schemeClr val="lt1"/>
                  </a:solidFill>
                </a:rPr>
                <a:t>Obrazovanje</a:t>
              </a:r>
              <a:endParaRPr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Shape 159"/>
            <p:cNvSpPr/>
            <p:nvPr/>
          </p:nvSpPr>
          <p:spPr>
            <a:xfrm rot="-2700000">
              <a:off x="3086138" y="1245951"/>
              <a:ext cx="549845" cy="24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w="25400" cap="flat" cmpd="sng">
              <a:solidFill>
                <a:srgbClr val="D5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160"/>
            <p:cNvSpPr txBox="1"/>
            <p:nvPr/>
          </p:nvSpPr>
          <p:spPr>
            <a:xfrm rot="-2700000">
              <a:off x="3347315" y="1244443"/>
              <a:ext cx="27492" cy="27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Shape 161"/>
            <p:cNvSpPr/>
            <p:nvPr/>
          </p:nvSpPr>
          <p:spPr>
            <a:xfrm>
              <a:off x="3440399" y="393156"/>
              <a:ext cx="1830939" cy="785695"/>
            </a:xfrm>
            <a:prstGeom prst="ellipse">
              <a:avLst/>
            </a:prstGeom>
            <a:solidFill>
              <a:srgbClr val="8BAB4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62"/>
            <p:cNvSpPr txBox="1"/>
            <p:nvPr/>
          </p:nvSpPr>
          <p:spPr>
            <a:xfrm>
              <a:off x="3976477" y="462469"/>
              <a:ext cx="1199060" cy="7163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" tIns="3175" rIns="3175" bIns="3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Arial"/>
                <a:buNone/>
              </a:pPr>
              <a:r>
                <a:rPr lang="en" sz="15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lang="hr-HR" sz="15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obi/interesi</a:t>
              </a:r>
              <a:endParaRPr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163"/>
            <p:cNvSpPr/>
            <p:nvPr/>
          </p:nvSpPr>
          <p:spPr>
            <a:xfrm>
              <a:off x="3281724" y="1718136"/>
              <a:ext cx="549845" cy="24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w="25400" cap="flat" cmpd="sng">
              <a:solidFill>
                <a:srgbClr val="D5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164"/>
            <p:cNvSpPr txBox="1"/>
            <p:nvPr/>
          </p:nvSpPr>
          <p:spPr>
            <a:xfrm>
              <a:off x="3542900" y="1716628"/>
              <a:ext cx="27492" cy="27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165"/>
            <p:cNvSpPr/>
            <p:nvPr/>
          </p:nvSpPr>
          <p:spPr>
            <a:xfrm>
              <a:off x="3821940" y="1349767"/>
              <a:ext cx="1449398" cy="785695"/>
            </a:xfrm>
            <a:prstGeom prst="ellipse">
              <a:avLst/>
            </a:prstGeom>
            <a:solidFill>
              <a:srgbClr val="55A7B5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166"/>
            <p:cNvSpPr txBox="1"/>
            <p:nvPr/>
          </p:nvSpPr>
          <p:spPr>
            <a:xfrm>
              <a:off x="3946632" y="1452589"/>
              <a:ext cx="1112834" cy="555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" tIns="3175" rIns="3175" bIns="3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Arial"/>
                <a:buNone/>
              </a:pPr>
              <a:r>
                <a:rPr lang="hr-HR" sz="1500" dirty="0" smtClean="0">
                  <a:solidFill>
                    <a:schemeClr val="lt1"/>
                  </a:solidFill>
                </a:rPr>
                <a:t>Prijatelji</a:t>
              </a:r>
              <a:endParaRPr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Shape 167"/>
            <p:cNvSpPr/>
            <p:nvPr/>
          </p:nvSpPr>
          <p:spPr>
            <a:xfrm rot="2700000">
              <a:off x="3086138" y="2190321"/>
              <a:ext cx="549845" cy="24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w="25400" cap="flat" cmpd="sng">
              <a:solidFill>
                <a:srgbClr val="D5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Shape 168"/>
            <p:cNvSpPr txBox="1"/>
            <p:nvPr/>
          </p:nvSpPr>
          <p:spPr>
            <a:xfrm rot="2700000">
              <a:off x="3347315" y="2188814"/>
              <a:ext cx="27492" cy="27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Shape 169"/>
            <p:cNvSpPr/>
            <p:nvPr/>
          </p:nvSpPr>
          <p:spPr>
            <a:xfrm>
              <a:off x="3451431" y="2341369"/>
              <a:ext cx="1619067" cy="1118481"/>
            </a:xfrm>
            <a:prstGeom prst="ellipse">
              <a:avLst/>
            </a:prstGeom>
            <a:solidFill>
              <a:srgbClr val="8B81D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170"/>
            <p:cNvSpPr txBox="1"/>
            <p:nvPr/>
          </p:nvSpPr>
          <p:spPr>
            <a:xfrm>
              <a:off x="3768978" y="2674744"/>
              <a:ext cx="1025315" cy="555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" tIns="3175" rIns="3175" bIns="3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Arial"/>
                <a:buNone/>
              </a:pPr>
              <a:r>
                <a:rPr lang="hr-HR" sz="15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Sposobnosti i vještine</a:t>
              </a:r>
              <a:endParaRPr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Shape 171"/>
            <p:cNvSpPr/>
            <p:nvPr/>
          </p:nvSpPr>
          <p:spPr>
            <a:xfrm rot="5259533">
              <a:off x="2640174" y="2386450"/>
              <a:ext cx="552049" cy="24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w="25400" cap="flat" cmpd="sng">
              <a:solidFill>
                <a:srgbClr val="D5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Shape 172"/>
            <p:cNvSpPr txBox="1"/>
            <p:nvPr/>
          </p:nvSpPr>
          <p:spPr>
            <a:xfrm rot="5259533">
              <a:off x="2902398" y="2384887"/>
              <a:ext cx="27602" cy="276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Shape 173"/>
            <p:cNvSpPr/>
            <p:nvPr/>
          </p:nvSpPr>
          <p:spPr>
            <a:xfrm>
              <a:off x="2256438" y="2733626"/>
              <a:ext cx="1271998" cy="931214"/>
            </a:xfrm>
            <a:prstGeom prst="ellipse">
              <a:avLst/>
            </a:prstGeom>
            <a:solidFill>
              <a:srgbClr val="963034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174"/>
            <p:cNvSpPr txBox="1"/>
            <p:nvPr/>
          </p:nvSpPr>
          <p:spPr>
            <a:xfrm>
              <a:off x="2433991" y="2881093"/>
              <a:ext cx="807919" cy="555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" tIns="3175" rIns="3175" bIns="317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500"/>
              </a:pPr>
              <a:r>
                <a:rPr lang="hr-HR" sz="1500" b="0" i="0" u="none" strike="noStrike" cap="none" dirty="0" smtClean="0">
                  <a:solidFill>
                    <a:schemeClr val="lt1"/>
                  </a:solidFill>
                  <a:sym typeface="Arial"/>
                </a:rPr>
                <a:t>Mediji </a:t>
              </a:r>
              <a:endParaRPr sz="1500" b="0" i="0" u="none" strike="noStrike" cap="none" dirty="0">
                <a:solidFill>
                  <a:schemeClr val="lt1"/>
                </a:solidFill>
                <a:sym typeface="Arial"/>
              </a:endParaRPr>
            </a:p>
          </p:txBody>
        </p:sp>
        <p:sp>
          <p:nvSpPr>
            <p:cNvPr id="26" name="Shape 175"/>
            <p:cNvSpPr/>
            <p:nvPr/>
          </p:nvSpPr>
          <p:spPr>
            <a:xfrm rot="8100000">
              <a:off x="2141768" y="2190321"/>
              <a:ext cx="549845" cy="24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w="25400" cap="flat" cmpd="sng">
              <a:solidFill>
                <a:srgbClr val="D5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176"/>
            <p:cNvSpPr txBox="1"/>
            <p:nvPr/>
          </p:nvSpPr>
          <p:spPr>
            <a:xfrm rot="-2700000">
              <a:off x="2402945" y="2188814"/>
              <a:ext cx="27492" cy="27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Shape 177"/>
            <p:cNvSpPr/>
            <p:nvPr/>
          </p:nvSpPr>
          <p:spPr>
            <a:xfrm>
              <a:off x="884806" y="2158380"/>
              <a:ext cx="1452548" cy="909213"/>
            </a:xfrm>
            <a:prstGeom prst="ellipse">
              <a:avLst/>
            </a:prstGeom>
            <a:solidFill>
              <a:srgbClr val="D59F39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Shape 178"/>
            <p:cNvSpPr txBox="1"/>
            <p:nvPr/>
          </p:nvSpPr>
          <p:spPr>
            <a:xfrm>
              <a:off x="1378789" y="2366145"/>
              <a:ext cx="555571" cy="555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" tIns="3175" rIns="3175" bIns="3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Arial"/>
                <a:buNone/>
              </a:pPr>
              <a:r>
                <a:rPr lang="hr-HR" sz="1500" dirty="0" smtClean="0">
                  <a:solidFill>
                    <a:schemeClr val="lt1"/>
                  </a:solidFill>
                </a:rPr>
                <a:t>Dob</a:t>
              </a:r>
              <a:endParaRPr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Shape 179"/>
            <p:cNvSpPr/>
            <p:nvPr/>
          </p:nvSpPr>
          <p:spPr>
            <a:xfrm rot="10800000">
              <a:off x="1946182" y="1718136"/>
              <a:ext cx="549845" cy="24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w="25400" cap="flat" cmpd="sng">
              <a:solidFill>
                <a:srgbClr val="D5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180"/>
            <p:cNvSpPr txBox="1"/>
            <p:nvPr/>
          </p:nvSpPr>
          <p:spPr>
            <a:xfrm>
              <a:off x="2207359" y="1716628"/>
              <a:ext cx="27492" cy="27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Shape 181"/>
            <p:cNvSpPr/>
            <p:nvPr/>
          </p:nvSpPr>
          <p:spPr>
            <a:xfrm>
              <a:off x="547310" y="1329071"/>
              <a:ext cx="1398873" cy="794151"/>
            </a:xfrm>
            <a:prstGeom prst="ellipse">
              <a:avLst/>
            </a:prstGeom>
            <a:solidFill>
              <a:srgbClr val="8BAB4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182"/>
            <p:cNvSpPr txBox="1"/>
            <p:nvPr/>
          </p:nvSpPr>
          <p:spPr>
            <a:xfrm>
              <a:off x="1102966" y="1440350"/>
              <a:ext cx="555571" cy="555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" tIns="3175" rIns="3175" bIns="3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Arial"/>
                <a:buNone/>
              </a:pPr>
              <a:r>
                <a:rPr lang="hr-HR" sz="1500" dirty="0" smtClean="0">
                  <a:solidFill>
                    <a:schemeClr val="lt1"/>
                  </a:solidFill>
                </a:rPr>
                <a:t>Spol</a:t>
              </a:r>
              <a:endParaRPr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Shape 183"/>
            <p:cNvSpPr/>
            <p:nvPr/>
          </p:nvSpPr>
          <p:spPr>
            <a:xfrm rot="-8100000">
              <a:off x="2141768" y="1245951"/>
              <a:ext cx="549845" cy="24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w="25400" cap="flat" cmpd="sng">
              <a:solidFill>
                <a:srgbClr val="D5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184"/>
            <p:cNvSpPr txBox="1"/>
            <p:nvPr/>
          </p:nvSpPr>
          <p:spPr>
            <a:xfrm rot="2700000">
              <a:off x="2402945" y="1244443"/>
              <a:ext cx="27492" cy="27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Shape 185"/>
            <p:cNvSpPr/>
            <p:nvPr/>
          </p:nvSpPr>
          <p:spPr>
            <a:xfrm>
              <a:off x="270791" y="73164"/>
              <a:ext cx="2066562" cy="1105687"/>
            </a:xfrm>
            <a:prstGeom prst="ellipse">
              <a:avLst/>
            </a:prstGeom>
            <a:solidFill>
              <a:srgbClr val="55A7B5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Shape 186"/>
            <p:cNvSpPr txBox="1"/>
            <p:nvPr/>
          </p:nvSpPr>
          <p:spPr>
            <a:xfrm>
              <a:off x="1111149" y="380995"/>
              <a:ext cx="555571" cy="555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" tIns="3175" rIns="3175" bIns="3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Arial"/>
                <a:buNone/>
              </a:pPr>
              <a:r>
                <a:rPr lang="hr-HR" sz="15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Posao</a:t>
              </a:r>
              <a:endParaRPr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59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agePowerpoi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EngagePowerpoint Template</Template>
  <TotalTime>57</TotalTime>
  <Words>126</Words>
  <Application>Microsoft Office PowerPoint</Application>
  <PresentationFormat>On-screen Show (4:3)</PresentationFormat>
  <Paragraphs>33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Montserrat</vt:lpstr>
      <vt:lpstr>Arial</vt:lpstr>
      <vt:lpstr>EngagePowerpoint Template</vt:lpstr>
      <vt:lpstr>Moja priča</vt:lpstr>
      <vt:lpstr>Što je identitet?</vt:lpstr>
      <vt:lpstr>Zbunjeni?</vt:lpstr>
      <vt:lpstr>Što utječe na naš identitet?</vt:lpstr>
      <vt:lpstr>Država u kojoj smo se rodili</vt:lpstr>
      <vt:lpstr>Obitelj </vt:lpstr>
      <vt:lpstr>Kultura </vt:lpstr>
      <vt:lpstr>Religija</vt:lpstr>
      <vt:lpstr>Neki aspekti identiteta</vt:lpstr>
      <vt:lpstr>Aktivnost 1 – MOJA PRIČA</vt:lpstr>
      <vt:lpstr>Aktivnost 2 – ŽIVOTNA PRIČA</vt:lpstr>
      <vt:lpstr>Hvala!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Philip Land</dc:creator>
  <cp:lastModifiedBy>ustanovadante3@outlook.com</cp:lastModifiedBy>
  <cp:revision>91</cp:revision>
  <dcterms:created xsi:type="dcterms:W3CDTF">2017-10-27T16:23:16Z</dcterms:created>
  <dcterms:modified xsi:type="dcterms:W3CDTF">2018-07-17T12:08:29Z</dcterms:modified>
</cp:coreProperties>
</file>