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handoutMasterIdLst>
    <p:handoutMasterId r:id="rId23"/>
  </p:handoutMasterIdLst>
  <p:sldIdLst>
    <p:sldId id="256" r:id="rId2"/>
    <p:sldId id="264" r:id="rId3"/>
    <p:sldId id="285" r:id="rId4"/>
    <p:sldId id="292" r:id="rId5"/>
    <p:sldId id="303" r:id="rId6"/>
    <p:sldId id="293" r:id="rId7"/>
    <p:sldId id="261" r:id="rId8"/>
    <p:sldId id="260" r:id="rId9"/>
    <p:sldId id="298" r:id="rId10"/>
    <p:sldId id="296" r:id="rId11"/>
    <p:sldId id="300" r:id="rId12"/>
    <p:sldId id="302" r:id="rId13"/>
    <p:sldId id="301" r:id="rId14"/>
    <p:sldId id="287" r:id="rId15"/>
    <p:sldId id="305" r:id="rId16"/>
    <p:sldId id="288" r:id="rId17"/>
    <p:sldId id="289" r:id="rId18"/>
    <p:sldId id="294" r:id="rId19"/>
    <p:sldId id="297" r:id="rId20"/>
    <p:sldId id="274" r:id="rId21"/>
  </p:sldIdLst>
  <p:sldSz cx="9144000" cy="6858000" type="screen4x3"/>
  <p:notesSz cx="6797675" cy="9926638"/>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3333FF"/>
    <a:srgbClr val="0066FF"/>
    <a:srgbClr val="3399FF"/>
    <a:srgbClr val="66CCFF"/>
    <a:srgbClr val="CCFFFF"/>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88" d="100"/>
          <a:sy n="88" d="100"/>
        </p:scale>
        <p:origin x="5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E4525-9F80-4C37-966C-291403032B4D}"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de-DE"/>
        </a:p>
      </dgm:t>
    </dgm:pt>
    <dgm:pt modelId="{B1B92EAA-0992-4126-BB44-BCC175BD74E3}">
      <dgm:prSet phldrT="[Text]" custT="1"/>
      <dgm:spPr/>
      <dgm:t>
        <a:bodyPr/>
        <a:lstStyle/>
        <a:p>
          <a:r>
            <a:rPr lang="de-AT" sz="1100" b="1" i="0" u="none" dirty="0" smtClean="0">
              <a:latin typeface="Calibri" panose="020F0502020204030204" pitchFamily="34" charset="0"/>
              <a:cs typeface="Calibri" panose="020F0502020204030204" pitchFamily="34" charset="0"/>
            </a:rPr>
            <a:t>1. </a:t>
          </a:r>
        </a:p>
        <a:p>
          <a:r>
            <a:rPr lang="de-AT" sz="1100" b="1" i="0" u="none" dirty="0" smtClean="0">
              <a:latin typeface="Calibri" panose="020F0502020204030204" pitchFamily="34" charset="0"/>
              <a:cs typeface="Calibri" panose="020F0502020204030204" pitchFamily="34" charset="0"/>
            </a:rPr>
            <a:t>Implementierung der Grundkompetenzen in allen Curricula </a:t>
          </a:r>
          <a:endParaRPr lang="de-DE" sz="1100" b="1" dirty="0">
            <a:latin typeface="Calibri" panose="020F0502020204030204" pitchFamily="34" charset="0"/>
            <a:cs typeface="Calibri" panose="020F0502020204030204" pitchFamily="34" charset="0"/>
          </a:endParaRPr>
        </a:p>
      </dgm:t>
    </dgm:pt>
    <dgm:pt modelId="{934F1689-1B11-4FD3-A040-4B1D9D311503}" type="parTrans" cxnId="{1BB9E855-0C33-4369-9A43-9497DFC0D023}">
      <dgm:prSet/>
      <dgm:spPr/>
      <dgm:t>
        <a:bodyPr/>
        <a:lstStyle/>
        <a:p>
          <a:endParaRPr lang="de-DE"/>
        </a:p>
      </dgm:t>
    </dgm:pt>
    <dgm:pt modelId="{87E3409B-6D18-463B-9280-6C6A26077D8B}" type="sibTrans" cxnId="{1BB9E855-0C33-4369-9A43-9497DFC0D023}">
      <dgm:prSet/>
      <dgm:spPr/>
      <dgm:t>
        <a:bodyPr/>
        <a:lstStyle/>
        <a:p>
          <a:endParaRPr lang="de-DE"/>
        </a:p>
      </dgm:t>
    </dgm:pt>
    <dgm:pt modelId="{83B000B6-B7ED-4743-AED7-54EE5D58C9C0}">
      <dgm:prSet phldrT="[Text]" custT="1"/>
      <dgm:spPr/>
      <dgm:t>
        <a:bodyPr/>
        <a:lstStyle/>
        <a:p>
          <a:r>
            <a:rPr lang="de-AT" sz="1100" b="1" i="0" u="none" dirty="0" smtClean="0">
              <a:latin typeface="Calibri" panose="020F0502020204030204" pitchFamily="34" charset="0"/>
              <a:cs typeface="Calibri" panose="020F0502020204030204" pitchFamily="34" charset="0"/>
            </a:rPr>
            <a:t>2. </a:t>
          </a:r>
        </a:p>
        <a:p>
          <a:r>
            <a:rPr lang="de-AT" sz="1100" b="1" i="0" u="none" dirty="0" smtClean="0">
              <a:latin typeface="Calibri" panose="020F0502020204030204" pitchFamily="34" charset="0"/>
              <a:cs typeface="Calibri" panose="020F0502020204030204" pitchFamily="34" charset="0"/>
            </a:rPr>
            <a:t>Fokus auf Prozessorientierung und Begleitung</a:t>
          </a:r>
          <a:endParaRPr lang="de-DE" sz="1100" b="1" dirty="0">
            <a:latin typeface="Calibri" panose="020F0502020204030204" pitchFamily="34" charset="0"/>
            <a:cs typeface="Calibri" panose="020F0502020204030204" pitchFamily="34" charset="0"/>
          </a:endParaRPr>
        </a:p>
      </dgm:t>
    </dgm:pt>
    <dgm:pt modelId="{42ACFD3D-5EC8-4DCD-AABC-1472CE72504F}" type="parTrans" cxnId="{DECF248C-DEB5-4BB9-82D0-067DEF4C5401}">
      <dgm:prSet/>
      <dgm:spPr/>
      <dgm:t>
        <a:bodyPr/>
        <a:lstStyle/>
        <a:p>
          <a:endParaRPr lang="de-DE"/>
        </a:p>
      </dgm:t>
    </dgm:pt>
    <dgm:pt modelId="{9E7E5D25-44EC-44C5-9D7A-9D73F7A73A88}" type="sibTrans" cxnId="{DECF248C-DEB5-4BB9-82D0-067DEF4C5401}">
      <dgm:prSet/>
      <dgm:spPr/>
      <dgm:t>
        <a:bodyPr/>
        <a:lstStyle/>
        <a:p>
          <a:endParaRPr lang="de-DE"/>
        </a:p>
      </dgm:t>
    </dgm:pt>
    <dgm:pt modelId="{0F48CD19-BA57-4FF8-B574-8A1330585EE6}">
      <dgm:prSet phldrT="[Text]" custT="1"/>
      <dgm:spPr/>
      <dgm:t>
        <a:bodyPr/>
        <a:lstStyle/>
        <a:p>
          <a:r>
            <a:rPr lang="de-DE" sz="1100" b="1" i="0" u="none" dirty="0" smtClean="0">
              <a:latin typeface="Calibri" panose="020F0502020204030204" pitchFamily="34" charset="0"/>
              <a:cs typeface="Calibri" panose="020F0502020204030204" pitchFamily="34" charset="0"/>
            </a:rPr>
            <a:t>3. Professionalisierung der </a:t>
          </a:r>
          <a:r>
            <a:rPr lang="de-DE" sz="1100" b="1" i="0" u="none" dirty="0" err="1" smtClean="0">
              <a:latin typeface="Calibri" panose="020F0502020204030204" pitchFamily="34" charset="0"/>
              <a:cs typeface="Calibri" panose="020F0502020204030204" pitchFamily="34" charset="0"/>
            </a:rPr>
            <a:t>BeraterInnen</a:t>
          </a:r>
          <a:r>
            <a:rPr lang="de-DE" sz="1100" b="1" i="0" u="none" dirty="0" smtClean="0">
              <a:latin typeface="Calibri" panose="020F0502020204030204" pitchFamily="34" charset="0"/>
              <a:cs typeface="Calibri" panose="020F0502020204030204" pitchFamily="34" charset="0"/>
            </a:rPr>
            <a:t>, </a:t>
          </a:r>
          <a:r>
            <a:rPr lang="de-DE" sz="1100" b="1" i="0" u="none" smtClean="0">
              <a:latin typeface="Calibri" panose="020F0502020204030204" pitchFamily="34" charset="0"/>
              <a:cs typeface="Calibri" panose="020F0502020204030204" pitchFamily="34" charset="0"/>
            </a:rPr>
            <a:t>TrainerInnen</a:t>
          </a:r>
          <a:endParaRPr lang="de-DE" sz="1100" b="1" dirty="0">
            <a:latin typeface="Calibri" panose="020F0502020204030204" pitchFamily="34" charset="0"/>
            <a:cs typeface="Calibri" panose="020F0502020204030204" pitchFamily="34" charset="0"/>
          </a:endParaRPr>
        </a:p>
      </dgm:t>
    </dgm:pt>
    <dgm:pt modelId="{F3304381-AE27-4D0D-81B7-EA80780D8125}" type="parTrans" cxnId="{4957EE76-D17A-4E31-B948-F80AE3DB6F10}">
      <dgm:prSet/>
      <dgm:spPr/>
      <dgm:t>
        <a:bodyPr/>
        <a:lstStyle/>
        <a:p>
          <a:endParaRPr lang="de-DE"/>
        </a:p>
      </dgm:t>
    </dgm:pt>
    <dgm:pt modelId="{645E3A3C-DB75-4273-9992-A5F86B0DAF06}" type="sibTrans" cxnId="{4957EE76-D17A-4E31-B948-F80AE3DB6F10}">
      <dgm:prSet/>
      <dgm:spPr/>
      <dgm:t>
        <a:bodyPr/>
        <a:lstStyle/>
        <a:p>
          <a:endParaRPr lang="de-DE"/>
        </a:p>
      </dgm:t>
    </dgm:pt>
    <dgm:pt modelId="{F814B78D-650A-4D1D-89DD-E564E983145B}">
      <dgm:prSet phldrT="[Text]" custT="1"/>
      <dgm:spPr/>
      <dgm:t>
        <a:bodyPr/>
        <a:lstStyle/>
        <a:p>
          <a:r>
            <a:rPr lang="de-AT" sz="1100" b="1" i="0" u="none" dirty="0" smtClean="0">
              <a:latin typeface="Calibri" panose="020F0502020204030204" pitchFamily="34" charset="0"/>
              <a:cs typeface="Calibri" panose="020F0502020204030204" pitchFamily="34" charset="0"/>
            </a:rPr>
            <a:t>4.</a:t>
          </a:r>
        </a:p>
        <a:p>
          <a:r>
            <a:rPr lang="de-AT" sz="1100" b="1" i="0" u="none" dirty="0" smtClean="0">
              <a:latin typeface="Calibri" panose="020F0502020204030204" pitchFamily="34" charset="0"/>
              <a:cs typeface="Calibri" panose="020F0502020204030204" pitchFamily="34" charset="0"/>
            </a:rPr>
            <a:t>Qualitätssicherung und Evaluation von Angeboten, Prozessen und Strukturen</a:t>
          </a:r>
          <a:endParaRPr lang="de-DE" sz="1100" b="1" dirty="0">
            <a:latin typeface="Calibri" panose="020F0502020204030204" pitchFamily="34" charset="0"/>
            <a:cs typeface="Calibri" panose="020F0502020204030204" pitchFamily="34" charset="0"/>
          </a:endParaRPr>
        </a:p>
      </dgm:t>
    </dgm:pt>
    <dgm:pt modelId="{4667E487-ED68-4E6B-8C19-9373B04A8A9D}" type="parTrans" cxnId="{718FED55-B71F-418E-81E7-E3ACED2369D1}">
      <dgm:prSet/>
      <dgm:spPr/>
      <dgm:t>
        <a:bodyPr/>
        <a:lstStyle/>
        <a:p>
          <a:endParaRPr lang="de-DE"/>
        </a:p>
      </dgm:t>
    </dgm:pt>
    <dgm:pt modelId="{9FC70BD9-E54B-494C-8552-F3176035FA65}" type="sibTrans" cxnId="{718FED55-B71F-418E-81E7-E3ACED2369D1}">
      <dgm:prSet/>
      <dgm:spPr/>
      <dgm:t>
        <a:bodyPr/>
        <a:lstStyle/>
        <a:p>
          <a:endParaRPr lang="de-DE"/>
        </a:p>
      </dgm:t>
    </dgm:pt>
    <dgm:pt modelId="{235EFF1E-42FB-41CC-8B4A-4D437DC20064}">
      <dgm:prSet phldrT="[Text]" custT="1"/>
      <dgm:spPr/>
      <dgm:t>
        <a:bodyPr/>
        <a:lstStyle/>
        <a:p>
          <a:r>
            <a:rPr lang="de-AT" sz="1100" b="1" i="0" u="none" dirty="0" smtClean="0">
              <a:latin typeface="Calibri" panose="020F0502020204030204" pitchFamily="34" charset="0"/>
              <a:cs typeface="Calibri" panose="020F0502020204030204" pitchFamily="34" charset="0"/>
            </a:rPr>
            <a:t>5. </a:t>
          </a:r>
        </a:p>
        <a:p>
          <a:r>
            <a:rPr lang="de-AT" sz="1100" b="1" i="0" u="none" dirty="0" smtClean="0">
              <a:latin typeface="Calibri" panose="020F0502020204030204" pitchFamily="34" charset="0"/>
              <a:cs typeface="Calibri" panose="020F0502020204030204" pitchFamily="34" charset="0"/>
            </a:rPr>
            <a:t>Zugang verbreitern – Angebote für neue Zielgruppen schaffen</a:t>
          </a:r>
          <a:endParaRPr lang="de-DE" sz="1100" b="1" dirty="0">
            <a:latin typeface="Calibri" panose="020F0502020204030204" pitchFamily="34" charset="0"/>
            <a:cs typeface="Calibri" panose="020F0502020204030204" pitchFamily="34" charset="0"/>
          </a:endParaRPr>
        </a:p>
      </dgm:t>
    </dgm:pt>
    <dgm:pt modelId="{E8BFAD3F-5A43-4112-A0C4-4A37E3F8BADF}" type="parTrans" cxnId="{C0AC139F-FBEF-4B79-A26A-3D6B6948BB06}">
      <dgm:prSet/>
      <dgm:spPr/>
      <dgm:t>
        <a:bodyPr/>
        <a:lstStyle/>
        <a:p>
          <a:endParaRPr lang="de-DE"/>
        </a:p>
      </dgm:t>
    </dgm:pt>
    <dgm:pt modelId="{49FCCA2F-11D3-46D6-8A22-BE76047E8E4C}" type="sibTrans" cxnId="{C0AC139F-FBEF-4B79-A26A-3D6B6948BB06}">
      <dgm:prSet/>
      <dgm:spPr/>
      <dgm:t>
        <a:bodyPr/>
        <a:lstStyle/>
        <a:p>
          <a:endParaRPr lang="de-DE"/>
        </a:p>
      </dgm:t>
    </dgm:pt>
    <dgm:pt modelId="{CC756917-956B-4DE9-AED7-ABE2D2881DA4}" type="pres">
      <dgm:prSet presAssocID="{DA3E4525-9F80-4C37-966C-291403032B4D}" presName="rootnode" presStyleCnt="0">
        <dgm:presLayoutVars>
          <dgm:chMax/>
          <dgm:chPref/>
          <dgm:dir/>
          <dgm:animLvl val="lvl"/>
        </dgm:presLayoutVars>
      </dgm:prSet>
      <dgm:spPr/>
      <dgm:t>
        <a:bodyPr/>
        <a:lstStyle/>
        <a:p>
          <a:endParaRPr lang="de-DE"/>
        </a:p>
      </dgm:t>
    </dgm:pt>
    <dgm:pt modelId="{B2C519CB-FBD5-404A-BF3B-5B7C596F8209}" type="pres">
      <dgm:prSet presAssocID="{B1B92EAA-0992-4126-BB44-BCC175BD74E3}" presName="composite" presStyleCnt="0"/>
      <dgm:spPr/>
    </dgm:pt>
    <dgm:pt modelId="{160DD751-B5B5-48B6-9BBF-16890207C278}" type="pres">
      <dgm:prSet presAssocID="{B1B92EAA-0992-4126-BB44-BCC175BD74E3}" presName="LShape" presStyleLbl="alignNode1" presStyleIdx="0" presStyleCnt="9"/>
      <dgm:spPr/>
    </dgm:pt>
    <dgm:pt modelId="{EC0F8DC3-8480-4857-8526-4B2E0CEC869F}" type="pres">
      <dgm:prSet presAssocID="{B1B92EAA-0992-4126-BB44-BCC175BD74E3}" presName="ParentText" presStyleLbl="revTx" presStyleIdx="0" presStyleCnt="5" custScaleX="109917" custLinFactNeighborX="2670">
        <dgm:presLayoutVars>
          <dgm:chMax val="0"/>
          <dgm:chPref val="0"/>
          <dgm:bulletEnabled val="1"/>
        </dgm:presLayoutVars>
      </dgm:prSet>
      <dgm:spPr/>
      <dgm:t>
        <a:bodyPr/>
        <a:lstStyle/>
        <a:p>
          <a:endParaRPr lang="de-DE"/>
        </a:p>
      </dgm:t>
    </dgm:pt>
    <dgm:pt modelId="{C35E7FC0-95D5-4B6B-B6AC-542AAFF07ED5}" type="pres">
      <dgm:prSet presAssocID="{B1B92EAA-0992-4126-BB44-BCC175BD74E3}" presName="Triangle" presStyleLbl="alignNode1" presStyleIdx="1" presStyleCnt="9"/>
      <dgm:spPr/>
    </dgm:pt>
    <dgm:pt modelId="{F1D7F85F-9248-431E-B1E8-21BEC6D4AB35}" type="pres">
      <dgm:prSet presAssocID="{87E3409B-6D18-463B-9280-6C6A26077D8B}" presName="sibTrans" presStyleCnt="0"/>
      <dgm:spPr/>
    </dgm:pt>
    <dgm:pt modelId="{513DEBEA-718C-483A-BD8A-82994D4BE8A4}" type="pres">
      <dgm:prSet presAssocID="{87E3409B-6D18-463B-9280-6C6A26077D8B}" presName="space" presStyleCnt="0"/>
      <dgm:spPr/>
    </dgm:pt>
    <dgm:pt modelId="{D03888BE-B9C5-4059-AD4C-9EB941C21002}" type="pres">
      <dgm:prSet presAssocID="{83B000B6-B7ED-4743-AED7-54EE5D58C9C0}" presName="composite" presStyleCnt="0"/>
      <dgm:spPr/>
    </dgm:pt>
    <dgm:pt modelId="{D207C956-06A5-4496-8F0A-6B30DEA7F6A3}" type="pres">
      <dgm:prSet presAssocID="{83B000B6-B7ED-4743-AED7-54EE5D58C9C0}" presName="LShape" presStyleLbl="alignNode1" presStyleIdx="2" presStyleCnt="9"/>
      <dgm:spPr/>
    </dgm:pt>
    <dgm:pt modelId="{278F21E2-5C74-435B-BAC9-E9B32CA16037}" type="pres">
      <dgm:prSet presAssocID="{83B000B6-B7ED-4743-AED7-54EE5D58C9C0}" presName="ParentText" presStyleLbl="revTx" presStyleIdx="1" presStyleCnt="5">
        <dgm:presLayoutVars>
          <dgm:chMax val="0"/>
          <dgm:chPref val="0"/>
          <dgm:bulletEnabled val="1"/>
        </dgm:presLayoutVars>
      </dgm:prSet>
      <dgm:spPr/>
      <dgm:t>
        <a:bodyPr/>
        <a:lstStyle/>
        <a:p>
          <a:endParaRPr lang="de-DE"/>
        </a:p>
      </dgm:t>
    </dgm:pt>
    <dgm:pt modelId="{12184A52-6C7E-4D47-AD6F-29B6E0EB25B0}" type="pres">
      <dgm:prSet presAssocID="{83B000B6-B7ED-4743-AED7-54EE5D58C9C0}" presName="Triangle" presStyleLbl="alignNode1" presStyleIdx="3" presStyleCnt="9"/>
      <dgm:spPr/>
    </dgm:pt>
    <dgm:pt modelId="{47102EDE-9878-4178-8B19-16622C391431}" type="pres">
      <dgm:prSet presAssocID="{9E7E5D25-44EC-44C5-9D7A-9D73F7A73A88}" presName="sibTrans" presStyleCnt="0"/>
      <dgm:spPr/>
    </dgm:pt>
    <dgm:pt modelId="{26181426-7983-43DF-864C-41C56C790392}" type="pres">
      <dgm:prSet presAssocID="{9E7E5D25-44EC-44C5-9D7A-9D73F7A73A88}" presName="space" presStyleCnt="0"/>
      <dgm:spPr/>
    </dgm:pt>
    <dgm:pt modelId="{E0823FA3-115B-4C70-9390-052A54C0D480}" type="pres">
      <dgm:prSet presAssocID="{0F48CD19-BA57-4FF8-B574-8A1330585EE6}" presName="composite" presStyleCnt="0"/>
      <dgm:spPr/>
    </dgm:pt>
    <dgm:pt modelId="{5F0144FB-D90D-4E0F-B92B-AAAF5739E847}" type="pres">
      <dgm:prSet presAssocID="{0F48CD19-BA57-4FF8-B574-8A1330585EE6}" presName="LShape" presStyleLbl="alignNode1" presStyleIdx="4" presStyleCnt="9"/>
      <dgm:spPr/>
    </dgm:pt>
    <dgm:pt modelId="{C609B56E-5BCE-4BB8-B1E4-7E615D68C717}" type="pres">
      <dgm:prSet presAssocID="{0F48CD19-BA57-4FF8-B574-8A1330585EE6}" presName="ParentText" presStyleLbl="revTx" presStyleIdx="2" presStyleCnt="5">
        <dgm:presLayoutVars>
          <dgm:chMax val="0"/>
          <dgm:chPref val="0"/>
          <dgm:bulletEnabled val="1"/>
        </dgm:presLayoutVars>
      </dgm:prSet>
      <dgm:spPr/>
      <dgm:t>
        <a:bodyPr/>
        <a:lstStyle/>
        <a:p>
          <a:endParaRPr lang="de-DE"/>
        </a:p>
      </dgm:t>
    </dgm:pt>
    <dgm:pt modelId="{FB28E8AA-FEAB-461D-9AF3-12139D4AD18B}" type="pres">
      <dgm:prSet presAssocID="{0F48CD19-BA57-4FF8-B574-8A1330585EE6}" presName="Triangle" presStyleLbl="alignNode1" presStyleIdx="5" presStyleCnt="9"/>
      <dgm:spPr/>
    </dgm:pt>
    <dgm:pt modelId="{90DE05D1-23F2-4DFE-BFCC-64F1B678580C}" type="pres">
      <dgm:prSet presAssocID="{645E3A3C-DB75-4273-9992-A5F86B0DAF06}" presName="sibTrans" presStyleCnt="0"/>
      <dgm:spPr/>
    </dgm:pt>
    <dgm:pt modelId="{D30EA52F-1CFB-4EC3-971B-78AFB744378C}" type="pres">
      <dgm:prSet presAssocID="{645E3A3C-DB75-4273-9992-A5F86B0DAF06}" presName="space" presStyleCnt="0"/>
      <dgm:spPr/>
    </dgm:pt>
    <dgm:pt modelId="{3DC41E2E-7839-4581-8EC2-452EA1B767C6}" type="pres">
      <dgm:prSet presAssocID="{F814B78D-650A-4D1D-89DD-E564E983145B}" presName="composite" presStyleCnt="0"/>
      <dgm:spPr/>
    </dgm:pt>
    <dgm:pt modelId="{10961EB0-C1B8-4F6D-A4F2-36E639138F92}" type="pres">
      <dgm:prSet presAssocID="{F814B78D-650A-4D1D-89DD-E564E983145B}" presName="LShape" presStyleLbl="alignNode1" presStyleIdx="6" presStyleCnt="9"/>
      <dgm:spPr/>
    </dgm:pt>
    <dgm:pt modelId="{02F57C4A-382C-44EF-B481-F80C16C03271}" type="pres">
      <dgm:prSet presAssocID="{F814B78D-650A-4D1D-89DD-E564E983145B}" presName="ParentText" presStyleLbl="revTx" presStyleIdx="3" presStyleCnt="5" custScaleX="111054" custLinFactNeighborX="3560">
        <dgm:presLayoutVars>
          <dgm:chMax val="0"/>
          <dgm:chPref val="0"/>
          <dgm:bulletEnabled val="1"/>
        </dgm:presLayoutVars>
      </dgm:prSet>
      <dgm:spPr/>
      <dgm:t>
        <a:bodyPr/>
        <a:lstStyle/>
        <a:p>
          <a:endParaRPr lang="de-DE"/>
        </a:p>
      </dgm:t>
    </dgm:pt>
    <dgm:pt modelId="{B837148D-E2C0-41CE-997B-1DC507096AA1}" type="pres">
      <dgm:prSet presAssocID="{F814B78D-650A-4D1D-89DD-E564E983145B}" presName="Triangle" presStyleLbl="alignNode1" presStyleIdx="7" presStyleCnt="9"/>
      <dgm:spPr/>
    </dgm:pt>
    <dgm:pt modelId="{D091C9F0-A500-47AB-8DC9-09FED515CB6B}" type="pres">
      <dgm:prSet presAssocID="{9FC70BD9-E54B-494C-8552-F3176035FA65}" presName="sibTrans" presStyleCnt="0"/>
      <dgm:spPr/>
    </dgm:pt>
    <dgm:pt modelId="{FD478CCA-120B-41C5-87CE-D52E0371EE5C}" type="pres">
      <dgm:prSet presAssocID="{9FC70BD9-E54B-494C-8552-F3176035FA65}" presName="space" presStyleCnt="0"/>
      <dgm:spPr/>
    </dgm:pt>
    <dgm:pt modelId="{2C16DD39-C430-43D2-95CB-385D045F4B98}" type="pres">
      <dgm:prSet presAssocID="{235EFF1E-42FB-41CC-8B4A-4D437DC20064}" presName="composite" presStyleCnt="0"/>
      <dgm:spPr/>
    </dgm:pt>
    <dgm:pt modelId="{25320826-560B-43BE-B1DF-882A6668007C}" type="pres">
      <dgm:prSet presAssocID="{235EFF1E-42FB-41CC-8B4A-4D437DC20064}" presName="LShape" presStyleLbl="alignNode1" presStyleIdx="8" presStyleCnt="9"/>
      <dgm:spPr/>
    </dgm:pt>
    <dgm:pt modelId="{721163D7-C4D2-4C7B-AA63-32342DB0D3E2}" type="pres">
      <dgm:prSet presAssocID="{235EFF1E-42FB-41CC-8B4A-4D437DC20064}" presName="ParentText" presStyleLbl="revTx" presStyleIdx="4" presStyleCnt="5">
        <dgm:presLayoutVars>
          <dgm:chMax val="0"/>
          <dgm:chPref val="0"/>
          <dgm:bulletEnabled val="1"/>
        </dgm:presLayoutVars>
      </dgm:prSet>
      <dgm:spPr/>
      <dgm:t>
        <a:bodyPr/>
        <a:lstStyle/>
        <a:p>
          <a:endParaRPr lang="de-DE"/>
        </a:p>
      </dgm:t>
    </dgm:pt>
  </dgm:ptLst>
  <dgm:cxnLst>
    <dgm:cxn modelId="{C0AC139F-FBEF-4B79-A26A-3D6B6948BB06}" srcId="{DA3E4525-9F80-4C37-966C-291403032B4D}" destId="{235EFF1E-42FB-41CC-8B4A-4D437DC20064}" srcOrd="4" destOrd="0" parTransId="{E8BFAD3F-5A43-4112-A0C4-4A37E3F8BADF}" sibTransId="{49FCCA2F-11D3-46D6-8A22-BE76047E8E4C}"/>
    <dgm:cxn modelId="{4957EE76-D17A-4E31-B948-F80AE3DB6F10}" srcId="{DA3E4525-9F80-4C37-966C-291403032B4D}" destId="{0F48CD19-BA57-4FF8-B574-8A1330585EE6}" srcOrd="2" destOrd="0" parTransId="{F3304381-AE27-4D0D-81B7-EA80780D8125}" sibTransId="{645E3A3C-DB75-4273-9992-A5F86B0DAF06}"/>
    <dgm:cxn modelId="{718FED55-B71F-418E-81E7-E3ACED2369D1}" srcId="{DA3E4525-9F80-4C37-966C-291403032B4D}" destId="{F814B78D-650A-4D1D-89DD-E564E983145B}" srcOrd="3" destOrd="0" parTransId="{4667E487-ED68-4E6B-8C19-9373B04A8A9D}" sibTransId="{9FC70BD9-E54B-494C-8552-F3176035FA65}"/>
    <dgm:cxn modelId="{1BB9E855-0C33-4369-9A43-9497DFC0D023}" srcId="{DA3E4525-9F80-4C37-966C-291403032B4D}" destId="{B1B92EAA-0992-4126-BB44-BCC175BD74E3}" srcOrd="0" destOrd="0" parTransId="{934F1689-1B11-4FD3-A040-4B1D9D311503}" sibTransId="{87E3409B-6D18-463B-9280-6C6A26077D8B}"/>
    <dgm:cxn modelId="{B9CAB76D-E7EC-431A-9F39-7EC22640543D}" type="presOf" srcId="{235EFF1E-42FB-41CC-8B4A-4D437DC20064}" destId="{721163D7-C4D2-4C7B-AA63-32342DB0D3E2}" srcOrd="0" destOrd="0" presId="urn:microsoft.com/office/officeart/2009/3/layout/StepUpProcess"/>
    <dgm:cxn modelId="{2EE7C140-9D8A-4839-BD1A-41E480EC3587}" type="presOf" srcId="{0F48CD19-BA57-4FF8-B574-8A1330585EE6}" destId="{C609B56E-5BCE-4BB8-B1E4-7E615D68C717}" srcOrd="0" destOrd="0" presId="urn:microsoft.com/office/officeart/2009/3/layout/StepUpProcess"/>
    <dgm:cxn modelId="{7A20443C-DF6B-4EFE-8DBC-AF0D0C9E06E2}" type="presOf" srcId="{B1B92EAA-0992-4126-BB44-BCC175BD74E3}" destId="{EC0F8DC3-8480-4857-8526-4B2E0CEC869F}" srcOrd="0" destOrd="0" presId="urn:microsoft.com/office/officeart/2009/3/layout/StepUpProcess"/>
    <dgm:cxn modelId="{DECF248C-DEB5-4BB9-82D0-067DEF4C5401}" srcId="{DA3E4525-9F80-4C37-966C-291403032B4D}" destId="{83B000B6-B7ED-4743-AED7-54EE5D58C9C0}" srcOrd="1" destOrd="0" parTransId="{42ACFD3D-5EC8-4DCD-AABC-1472CE72504F}" sibTransId="{9E7E5D25-44EC-44C5-9D7A-9D73F7A73A88}"/>
    <dgm:cxn modelId="{1B32A721-21C6-4F5A-AF01-F7DE49495F06}" type="presOf" srcId="{F814B78D-650A-4D1D-89DD-E564E983145B}" destId="{02F57C4A-382C-44EF-B481-F80C16C03271}" srcOrd="0" destOrd="0" presId="urn:microsoft.com/office/officeart/2009/3/layout/StepUpProcess"/>
    <dgm:cxn modelId="{F15176EA-8BB4-487D-B138-DE974DBD5D38}" type="presOf" srcId="{83B000B6-B7ED-4743-AED7-54EE5D58C9C0}" destId="{278F21E2-5C74-435B-BAC9-E9B32CA16037}" srcOrd="0" destOrd="0" presId="urn:microsoft.com/office/officeart/2009/3/layout/StepUpProcess"/>
    <dgm:cxn modelId="{4C4E19A7-1CBC-4991-B809-73B0700F72FD}" type="presOf" srcId="{DA3E4525-9F80-4C37-966C-291403032B4D}" destId="{CC756917-956B-4DE9-AED7-ABE2D2881DA4}" srcOrd="0" destOrd="0" presId="urn:microsoft.com/office/officeart/2009/3/layout/StepUpProcess"/>
    <dgm:cxn modelId="{29D2B011-527B-4BF5-93BC-4501AC4336B5}" type="presParOf" srcId="{CC756917-956B-4DE9-AED7-ABE2D2881DA4}" destId="{B2C519CB-FBD5-404A-BF3B-5B7C596F8209}" srcOrd="0" destOrd="0" presId="urn:microsoft.com/office/officeart/2009/3/layout/StepUpProcess"/>
    <dgm:cxn modelId="{DEF5A4A4-DAC6-4EDF-BF11-578E05E4FFF2}" type="presParOf" srcId="{B2C519CB-FBD5-404A-BF3B-5B7C596F8209}" destId="{160DD751-B5B5-48B6-9BBF-16890207C278}" srcOrd="0" destOrd="0" presId="urn:microsoft.com/office/officeart/2009/3/layout/StepUpProcess"/>
    <dgm:cxn modelId="{4B6288DD-A89A-4D9E-B68A-081BCAB5E7F3}" type="presParOf" srcId="{B2C519CB-FBD5-404A-BF3B-5B7C596F8209}" destId="{EC0F8DC3-8480-4857-8526-4B2E0CEC869F}" srcOrd="1" destOrd="0" presId="urn:microsoft.com/office/officeart/2009/3/layout/StepUpProcess"/>
    <dgm:cxn modelId="{01E8D652-0B2A-4EE8-88A5-A7A40728F783}" type="presParOf" srcId="{B2C519CB-FBD5-404A-BF3B-5B7C596F8209}" destId="{C35E7FC0-95D5-4B6B-B6AC-542AAFF07ED5}" srcOrd="2" destOrd="0" presId="urn:microsoft.com/office/officeart/2009/3/layout/StepUpProcess"/>
    <dgm:cxn modelId="{0C5C6D22-8E63-40CA-969E-E9534B3EA462}" type="presParOf" srcId="{CC756917-956B-4DE9-AED7-ABE2D2881DA4}" destId="{F1D7F85F-9248-431E-B1E8-21BEC6D4AB35}" srcOrd="1" destOrd="0" presId="urn:microsoft.com/office/officeart/2009/3/layout/StepUpProcess"/>
    <dgm:cxn modelId="{E249F645-2E3E-402F-8AB9-12DF01842875}" type="presParOf" srcId="{F1D7F85F-9248-431E-B1E8-21BEC6D4AB35}" destId="{513DEBEA-718C-483A-BD8A-82994D4BE8A4}" srcOrd="0" destOrd="0" presId="urn:microsoft.com/office/officeart/2009/3/layout/StepUpProcess"/>
    <dgm:cxn modelId="{331DE29C-ECC8-411A-B9CE-8ED043CBB421}" type="presParOf" srcId="{CC756917-956B-4DE9-AED7-ABE2D2881DA4}" destId="{D03888BE-B9C5-4059-AD4C-9EB941C21002}" srcOrd="2" destOrd="0" presId="urn:microsoft.com/office/officeart/2009/3/layout/StepUpProcess"/>
    <dgm:cxn modelId="{2F07694A-2915-48A3-AC10-4B2ECEAEA83D}" type="presParOf" srcId="{D03888BE-B9C5-4059-AD4C-9EB941C21002}" destId="{D207C956-06A5-4496-8F0A-6B30DEA7F6A3}" srcOrd="0" destOrd="0" presId="urn:microsoft.com/office/officeart/2009/3/layout/StepUpProcess"/>
    <dgm:cxn modelId="{86FADA45-85FC-4D3F-A7E8-76E6E2865CBB}" type="presParOf" srcId="{D03888BE-B9C5-4059-AD4C-9EB941C21002}" destId="{278F21E2-5C74-435B-BAC9-E9B32CA16037}" srcOrd="1" destOrd="0" presId="urn:microsoft.com/office/officeart/2009/3/layout/StepUpProcess"/>
    <dgm:cxn modelId="{82599497-0E22-4A20-9668-230C8A91C7E6}" type="presParOf" srcId="{D03888BE-B9C5-4059-AD4C-9EB941C21002}" destId="{12184A52-6C7E-4D47-AD6F-29B6E0EB25B0}" srcOrd="2" destOrd="0" presId="urn:microsoft.com/office/officeart/2009/3/layout/StepUpProcess"/>
    <dgm:cxn modelId="{262B7441-0B81-41DA-AF04-F94C57D2F036}" type="presParOf" srcId="{CC756917-956B-4DE9-AED7-ABE2D2881DA4}" destId="{47102EDE-9878-4178-8B19-16622C391431}" srcOrd="3" destOrd="0" presId="urn:microsoft.com/office/officeart/2009/3/layout/StepUpProcess"/>
    <dgm:cxn modelId="{B2D3773C-8E4E-4CE7-A2BD-002DBA00DFD9}" type="presParOf" srcId="{47102EDE-9878-4178-8B19-16622C391431}" destId="{26181426-7983-43DF-864C-41C56C790392}" srcOrd="0" destOrd="0" presId="urn:microsoft.com/office/officeart/2009/3/layout/StepUpProcess"/>
    <dgm:cxn modelId="{8A97B0C2-B14C-4579-933E-8BAFC9AD0A5D}" type="presParOf" srcId="{CC756917-956B-4DE9-AED7-ABE2D2881DA4}" destId="{E0823FA3-115B-4C70-9390-052A54C0D480}" srcOrd="4" destOrd="0" presId="urn:microsoft.com/office/officeart/2009/3/layout/StepUpProcess"/>
    <dgm:cxn modelId="{191F1E28-7CB7-403B-BC55-68C3E7F4EB8E}" type="presParOf" srcId="{E0823FA3-115B-4C70-9390-052A54C0D480}" destId="{5F0144FB-D90D-4E0F-B92B-AAAF5739E847}" srcOrd="0" destOrd="0" presId="urn:microsoft.com/office/officeart/2009/3/layout/StepUpProcess"/>
    <dgm:cxn modelId="{A4261F67-45C7-4ED8-807B-E6BACD2B1375}" type="presParOf" srcId="{E0823FA3-115B-4C70-9390-052A54C0D480}" destId="{C609B56E-5BCE-4BB8-B1E4-7E615D68C717}" srcOrd="1" destOrd="0" presId="urn:microsoft.com/office/officeart/2009/3/layout/StepUpProcess"/>
    <dgm:cxn modelId="{8FDC2265-A026-4517-A0A1-8DE4FBAF09D7}" type="presParOf" srcId="{E0823FA3-115B-4C70-9390-052A54C0D480}" destId="{FB28E8AA-FEAB-461D-9AF3-12139D4AD18B}" srcOrd="2" destOrd="0" presId="urn:microsoft.com/office/officeart/2009/3/layout/StepUpProcess"/>
    <dgm:cxn modelId="{970297D3-368F-4D7A-B77A-9A32C8008CC5}" type="presParOf" srcId="{CC756917-956B-4DE9-AED7-ABE2D2881DA4}" destId="{90DE05D1-23F2-4DFE-BFCC-64F1B678580C}" srcOrd="5" destOrd="0" presId="urn:microsoft.com/office/officeart/2009/3/layout/StepUpProcess"/>
    <dgm:cxn modelId="{9645D811-E520-45E5-A255-1D77E86F5187}" type="presParOf" srcId="{90DE05D1-23F2-4DFE-BFCC-64F1B678580C}" destId="{D30EA52F-1CFB-4EC3-971B-78AFB744378C}" srcOrd="0" destOrd="0" presId="urn:microsoft.com/office/officeart/2009/3/layout/StepUpProcess"/>
    <dgm:cxn modelId="{116418D8-0731-4064-88F1-3E52BB9D01C5}" type="presParOf" srcId="{CC756917-956B-4DE9-AED7-ABE2D2881DA4}" destId="{3DC41E2E-7839-4581-8EC2-452EA1B767C6}" srcOrd="6" destOrd="0" presId="urn:microsoft.com/office/officeart/2009/3/layout/StepUpProcess"/>
    <dgm:cxn modelId="{EF469524-E64F-4375-8DB6-DD0E081E16CE}" type="presParOf" srcId="{3DC41E2E-7839-4581-8EC2-452EA1B767C6}" destId="{10961EB0-C1B8-4F6D-A4F2-36E639138F92}" srcOrd="0" destOrd="0" presId="urn:microsoft.com/office/officeart/2009/3/layout/StepUpProcess"/>
    <dgm:cxn modelId="{5D9F0C5A-6938-4634-AA9A-8EB2161DEC1F}" type="presParOf" srcId="{3DC41E2E-7839-4581-8EC2-452EA1B767C6}" destId="{02F57C4A-382C-44EF-B481-F80C16C03271}" srcOrd="1" destOrd="0" presId="urn:microsoft.com/office/officeart/2009/3/layout/StepUpProcess"/>
    <dgm:cxn modelId="{51C5E422-8B23-4C5B-B693-F199E7D5248B}" type="presParOf" srcId="{3DC41E2E-7839-4581-8EC2-452EA1B767C6}" destId="{B837148D-E2C0-41CE-997B-1DC507096AA1}" srcOrd="2" destOrd="0" presId="urn:microsoft.com/office/officeart/2009/3/layout/StepUpProcess"/>
    <dgm:cxn modelId="{4666DDEF-8E9D-4429-8A7D-03C0357967FE}" type="presParOf" srcId="{CC756917-956B-4DE9-AED7-ABE2D2881DA4}" destId="{D091C9F0-A500-47AB-8DC9-09FED515CB6B}" srcOrd="7" destOrd="0" presId="urn:microsoft.com/office/officeart/2009/3/layout/StepUpProcess"/>
    <dgm:cxn modelId="{666C1E10-9E3D-439C-8539-36B93FB43C3F}" type="presParOf" srcId="{D091C9F0-A500-47AB-8DC9-09FED515CB6B}" destId="{FD478CCA-120B-41C5-87CE-D52E0371EE5C}" srcOrd="0" destOrd="0" presId="urn:microsoft.com/office/officeart/2009/3/layout/StepUpProcess"/>
    <dgm:cxn modelId="{B63B3C3B-3B3D-4A98-9D27-91D121D2B3C4}" type="presParOf" srcId="{CC756917-956B-4DE9-AED7-ABE2D2881DA4}" destId="{2C16DD39-C430-43D2-95CB-385D045F4B98}" srcOrd="8" destOrd="0" presId="urn:microsoft.com/office/officeart/2009/3/layout/StepUpProcess"/>
    <dgm:cxn modelId="{B40FFD78-EE1B-4A8F-8B72-C155FD62AA50}" type="presParOf" srcId="{2C16DD39-C430-43D2-95CB-385D045F4B98}" destId="{25320826-560B-43BE-B1DF-882A6668007C}" srcOrd="0" destOrd="0" presId="urn:microsoft.com/office/officeart/2009/3/layout/StepUpProcess"/>
    <dgm:cxn modelId="{710D9E71-B528-4B97-8535-3D438C45D738}" type="presParOf" srcId="{2C16DD39-C430-43D2-95CB-385D045F4B98}" destId="{721163D7-C4D2-4C7B-AA63-32342DB0D3E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354F9-8FA4-4DDC-B65A-70C632A89560}"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de-DE"/>
        </a:p>
      </dgm:t>
    </dgm:pt>
    <dgm:pt modelId="{7BCD29DD-C50E-48FC-BA04-BD2A7032FB98}">
      <dgm:prSet phldrT="[Text]"/>
      <dgm:spPr>
        <a:noFill/>
        <a:ln>
          <a:noFill/>
        </a:ln>
      </dgm:spPr>
      <dgm:t>
        <a:bodyPr/>
        <a:lstStyle/>
        <a:p>
          <a:r>
            <a:rPr lang="de-DE" b="1" dirty="0" smtClean="0"/>
            <a:t>Verstehen:</a:t>
          </a:r>
          <a:r>
            <a:rPr lang="de-DE" dirty="0" smtClean="0"/>
            <a:t> Hören &amp; Lesen </a:t>
          </a:r>
        </a:p>
        <a:p>
          <a:r>
            <a:rPr lang="de-DE" b="1" dirty="0" smtClean="0"/>
            <a:t>Sprechen:</a:t>
          </a:r>
          <a:r>
            <a:rPr lang="de-DE" dirty="0" smtClean="0"/>
            <a:t> An Gesprächen teilnehmen &amp; Zusammenhängendes Sprechen </a:t>
          </a:r>
        </a:p>
        <a:p>
          <a:r>
            <a:rPr lang="de-DE" b="1" dirty="0" smtClean="0"/>
            <a:t>Schreiben:</a:t>
          </a:r>
          <a:r>
            <a:rPr lang="de-DE" dirty="0" smtClean="0"/>
            <a:t> Schreibkompetenz</a:t>
          </a:r>
          <a:endParaRPr lang="de-DE" dirty="0"/>
        </a:p>
      </dgm:t>
    </dgm:pt>
    <dgm:pt modelId="{B1A3FA9A-5FED-41B9-9285-5B8246B5477F}" type="parTrans" cxnId="{02E1076B-8F9C-4E48-8AC9-EA033DB8AF59}">
      <dgm:prSet/>
      <dgm:spPr/>
      <dgm:t>
        <a:bodyPr/>
        <a:lstStyle/>
        <a:p>
          <a:endParaRPr lang="de-DE"/>
        </a:p>
      </dgm:t>
    </dgm:pt>
    <dgm:pt modelId="{0B7F13FF-1387-4262-9342-22E816A2497E}" type="sibTrans" cxnId="{02E1076B-8F9C-4E48-8AC9-EA033DB8AF59}">
      <dgm:prSet/>
      <dgm:spPr/>
      <dgm:t>
        <a:bodyPr/>
        <a:lstStyle/>
        <a:p>
          <a:endParaRPr lang="de-DE"/>
        </a:p>
      </dgm:t>
    </dgm:pt>
    <dgm:pt modelId="{0B97701D-2474-4470-A582-1741959F4E33}">
      <dgm:prSet phldrT="[Text]"/>
      <dgm:spPr/>
      <dgm:t>
        <a:bodyPr/>
        <a:lstStyle/>
        <a:p>
          <a:r>
            <a:rPr lang="de-DE" b="1" smtClean="0"/>
            <a:t>B2 Selbständige </a:t>
          </a:r>
          <a:r>
            <a:rPr lang="de-DE" b="1" dirty="0" smtClean="0"/>
            <a:t>Sprachverwendung</a:t>
          </a:r>
          <a:endParaRPr lang="de-DE" b="1" dirty="0"/>
        </a:p>
      </dgm:t>
    </dgm:pt>
    <dgm:pt modelId="{AE5B9577-E535-4235-8CEA-2A29F97B1565}" type="sibTrans" cxnId="{C10F22B2-388D-43C6-B667-842C13A05C8D}">
      <dgm:prSet/>
      <dgm:spPr/>
      <dgm:t>
        <a:bodyPr/>
        <a:lstStyle/>
        <a:p>
          <a:endParaRPr lang="de-DE"/>
        </a:p>
      </dgm:t>
    </dgm:pt>
    <dgm:pt modelId="{14C70977-891E-4376-95F5-C2B865E556BF}" type="parTrans" cxnId="{C10F22B2-388D-43C6-B667-842C13A05C8D}">
      <dgm:prSet/>
      <dgm:spPr/>
      <dgm:t>
        <a:bodyPr/>
        <a:lstStyle/>
        <a:p>
          <a:endParaRPr lang="de-DE"/>
        </a:p>
      </dgm:t>
    </dgm:pt>
    <dgm:pt modelId="{30350DD0-D6C4-49E8-93DE-32C3B75080E1}">
      <dgm:prSet/>
      <dgm:spPr>
        <a:noFill/>
        <a:ln>
          <a:noFill/>
        </a:ln>
      </dgm:spPr>
      <dgm:t>
        <a:bodyPr/>
        <a:lstStyle/>
        <a:p>
          <a:endParaRPr lang="de-DE"/>
        </a:p>
      </dgm:t>
    </dgm:pt>
    <dgm:pt modelId="{D758E204-EB32-43A1-80D1-B549AC770B26}" type="sibTrans" cxnId="{850BA5BE-9B92-4BD6-B8BB-D83C9EA2D484}">
      <dgm:prSet/>
      <dgm:spPr/>
      <dgm:t>
        <a:bodyPr/>
        <a:lstStyle/>
        <a:p>
          <a:endParaRPr lang="de-DE"/>
        </a:p>
      </dgm:t>
    </dgm:pt>
    <dgm:pt modelId="{89AA77BA-6400-40BC-8EA8-CB000B7A67C9}" type="parTrans" cxnId="{850BA5BE-9B92-4BD6-B8BB-D83C9EA2D484}">
      <dgm:prSet/>
      <dgm:spPr/>
      <dgm:t>
        <a:bodyPr/>
        <a:lstStyle/>
        <a:p>
          <a:endParaRPr lang="de-DE"/>
        </a:p>
      </dgm:t>
    </dgm:pt>
    <dgm:pt modelId="{D05EF5D1-C89A-455B-AE8C-1CD39D9FCB2F}">
      <dgm:prSet/>
      <dgm:spPr>
        <a:noFill/>
        <a:ln>
          <a:noFill/>
        </a:ln>
      </dgm:spPr>
      <dgm:t>
        <a:bodyPr/>
        <a:lstStyle/>
        <a:p>
          <a:endParaRPr lang="de-DE"/>
        </a:p>
      </dgm:t>
    </dgm:pt>
    <dgm:pt modelId="{2C359407-430C-4B87-A83E-DC46C49D7928}" type="parTrans" cxnId="{960D8AA5-E8B4-42E7-97DF-256CFEE4D4C1}">
      <dgm:prSet/>
      <dgm:spPr/>
      <dgm:t>
        <a:bodyPr/>
        <a:lstStyle/>
        <a:p>
          <a:endParaRPr lang="de-DE"/>
        </a:p>
      </dgm:t>
    </dgm:pt>
    <dgm:pt modelId="{0B470880-6E79-48D6-8DB3-35333D009126}" type="sibTrans" cxnId="{960D8AA5-E8B4-42E7-97DF-256CFEE4D4C1}">
      <dgm:prSet/>
      <dgm:spPr/>
      <dgm:t>
        <a:bodyPr/>
        <a:lstStyle/>
        <a:p>
          <a:endParaRPr lang="de-DE"/>
        </a:p>
      </dgm:t>
    </dgm:pt>
    <dgm:pt modelId="{2CB027AF-6CC8-4F70-9736-152591460851}">
      <dgm:prSet/>
      <dgm:spPr>
        <a:noFill/>
        <a:ln>
          <a:noFill/>
        </a:ln>
      </dgm:spPr>
      <dgm:t>
        <a:bodyPr/>
        <a:lstStyle/>
        <a:p>
          <a:endParaRPr lang="de-DE" dirty="0"/>
        </a:p>
      </dgm:t>
    </dgm:pt>
    <dgm:pt modelId="{F799D182-9EE3-42E4-87E1-931CDA207A1E}" type="sibTrans" cxnId="{9929C6EE-23E7-4A41-93FB-E5FC1944816B}">
      <dgm:prSet/>
      <dgm:spPr/>
      <dgm:t>
        <a:bodyPr/>
        <a:lstStyle/>
        <a:p>
          <a:endParaRPr lang="de-DE"/>
        </a:p>
      </dgm:t>
    </dgm:pt>
    <dgm:pt modelId="{4B91DB88-BB45-4DCD-9D3B-0087D49C04FA}" type="parTrans" cxnId="{9929C6EE-23E7-4A41-93FB-E5FC1944816B}">
      <dgm:prSet/>
      <dgm:spPr/>
      <dgm:t>
        <a:bodyPr/>
        <a:lstStyle/>
        <a:p>
          <a:endParaRPr lang="de-DE"/>
        </a:p>
      </dgm:t>
    </dgm:pt>
    <dgm:pt modelId="{22362D2E-CB7A-46F6-9543-9CA7F986BE96}">
      <dgm:prSet/>
      <dgm:spPr>
        <a:noFill/>
        <a:ln>
          <a:noFill/>
        </a:ln>
      </dgm:spPr>
      <dgm:t>
        <a:bodyPr/>
        <a:lstStyle/>
        <a:p>
          <a:endParaRPr lang="de-DE"/>
        </a:p>
      </dgm:t>
    </dgm:pt>
    <dgm:pt modelId="{3B0CDD93-31D1-4A8F-B1A4-299FA625591F}" type="sibTrans" cxnId="{F6945AE4-EF47-49B8-ADA1-3A8FD701E6EC}">
      <dgm:prSet/>
      <dgm:spPr/>
      <dgm:t>
        <a:bodyPr/>
        <a:lstStyle/>
        <a:p>
          <a:endParaRPr lang="de-DE"/>
        </a:p>
      </dgm:t>
    </dgm:pt>
    <dgm:pt modelId="{2C09CB17-23F3-41CE-8E07-3E59281402E2}" type="parTrans" cxnId="{F6945AE4-EF47-49B8-ADA1-3A8FD701E6EC}">
      <dgm:prSet/>
      <dgm:spPr/>
      <dgm:t>
        <a:bodyPr/>
        <a:lstStyle/>
        <a:p>
          <a:endParaRPr lang="de-DE"/>
        </a:p>
      </dgm:t>
    </dgm:pt>
    <dgm:pt modelId="{FAC9E48F-135F-4062-AB83-1AA9E671A233}" type="pres">
      <dgm:prSet presAssocID="{A8D354F9-8FA4-4DDC-B65A-70C632A89560}" presName="Name0" presStyleCnt="0">
        <dgm:presLayoutVars>
          <dgm:chMax val="7"/>
          <dgm:dir/>
          <dgm:animLvl val="lvl"/>
          <dgm:resizeHandles val="exact"/>
        </dgm:presLayoutVars>
      </dgm:prSet>
      <dgm:spPr/>
      <dgm:t>
        <a:bodyPr/>
        <a:lstStyle/>
        <a:p>
          <a:endParaRPr lang="de-DE"/>
        </a:p>
      </dgm:t>
    </dgm:pt>
    <dgm:pt modelId="{E6B8B7E3-B31A-4CD2-8AE4-792F2AFAE8A7}" type="pres">
      <dgm:prSet presAssocID="{2CB027AF-6CC8-4F70-9736-152591460851}" presName="circle1" presStyleLbl="node1" presStyleIdx="0" presStyleCnt="6" custLinFactNeighborY="12804"/>
      <dgm:spPr/>
    </dgm:pt>
    <dgm:pt modelId="{478D114F-8128-424E-96C6-F18AA398F1E4}" type="pres">
      <dgm:prSet presAssocID="{2CB027AF-6CC8-4F70-9736-152591460851}" presName="space" presStyleCnt="0"/>
      <dgm:spPr/>
    </dgm:pt>
    <dgm:pt modelId="{2C3B7CDC-769B-4F57-B279-59E695A5EDE5}" type="pres">
      <dgm:prSet presAssocID="{2CB027AF-6CC8-4F70-9736-152591460851}" presName="rect1" presStyleLbl="alignAcc1" presStyleIdx="0" presStyleCnt="6" custLinFactNeighborY="-1118"/>
      <dgm:spPr/>
      <dgm:t>
        <a:bodyPr/>
        <a:lstStyle/>
        <a:p>
          <a:endParaRPr lang="de-DE"/>
        </a:p>
      </dgm:t>
    </dgm:pt>
    <dgm:pt modelId="{5C11370D-CF71-405A-90EC-6D7724B96387}" type="pres">
      <dgm:prSet presAssocID="{22362D2E-CB7A-46F6-9543-9CA7F986BE96}" presName="vertSpace2" presStyleLbl="node1" presStyleIdx="0" presStyleCnt="6"/>
      <dgm:spPr/>
    </dgm:pt>
    <dgm:pt modelId="{F0D46EC9-41B7-4A22-BB7F-2BD92A111505}" type="pres">
      <dgm:prSet presAssocID="{22362D2E-CB7A-46F6-9543-9CA7F986BE96}" presName="circle2" presStyleLbl="node1" presStyleIdx="1" presStyleCnt="6" custLinFactNeighborY="15510"/>
      <dgm:spPr/>
    </dgm:pt>
    <dgm:pt modelId="{A99C1AB0-1339-4B28-ACCE-9E00DA2EBDA2}" type="pres">
      <dgm:prSet presAssocID="{22362D2E-CB7A-46F6-9543-9CA7F986BE96}" presName="rect2" presStyleLbl="alignAcc1" presStyleIdx="1" presStyleCnt="6" custLinFactNeighborY="15510"/>
      <dgm:spPr/>
      <dgm:t>
        <a:bodyPr/>
        <a:lstStyle/>
        <a:p>
          <a:endParaRPr lang="de-DE"/>
        </a:p>
      </dgm:t>
    </dgm:pt>
    <dgm:pt modelId="{7C4E0A9C-141E-4767-BE61-3EC769DEFCF5}" type="pres">
      <dgm:prSet presAssocID="{D05EF5D1-C89A-455B-AE8C-1CD39D9FCB2F}" presName="vertSpace3" presStyleLbl="node1" presStyleIdx="1" presStyleCnt="6"/>
      <dgm:spPr/>
    </dgm:pt>
    <dgm:pt modelId="{6AD2F8CB-81D4-4D48-9BA1-9672A2BAB77D}" type="pres">
      <dgm:prSet presAssocID="{D05EF5D1-C89A-455B-AE8C-1CD39D9FCB2F}" presName="circle3" presStyleLbl="node1" presStyleIdx="2" presStyleCnt="6" custLinFactNeighborY="19701"/>
      <dgm:spPr/>
    </dgm:pt>
    <dgm:pt modelId="{119E54C8-4C42-417F-A2E4-CA1ECA73E609}" type="pres">
      <dgm:prSet presAssocID="{D05EF5D1-C89A-455B-AE8C-1CD39D9FCB2F}" presName="rect3" presStyleLbl="alignAcc1" presStyleIdx="2" presStyleCnt="6" custLinFactNeighborY="19701"/>
      <dgm:spPr/>
      <dgm:t>
        <a:bodyPr/>
        <a:lstStyle/>
        <a:p>
          <a:endParaRPr lang="de-DE"/>
        </a:p>
      </dgm:t>
    </dgm:pt>
    <dgm:pt modelId="{D23F360D-8F49-4D2D-BA8E-94D66A0D5E70}" type="pres">
      <dgm:prSet presAssocID="{30350DD0-D6C4-49E8-93DE-32C3B75080E1}" presName="vertSpace4" presStyleLbl="node1" presStyleIdx="2" presStyleCnt="6"/>
      <dgm:spPr/>
    </dgm:pt>
    <dgm:pt modelId="{1EEAAF84-62CE-4F8D-90E2-C6D64EE5D330}" type="pres">
      <dgm:prSet presAssocID="{30350DD0-D6C4-49E8-93DE-32C3B75080E1}" presName="circle4" presStyleLbl="node1" presStyleIdx="3" presStyleCnt="6" custLinFactNeighborY="26961"/>
      <dgm:spPr/>
    </dgm:pt>
    <dgm:pt modelId="{D473B8F9-E43F-40F8-9338-BB7423299765}" type="pres">
      <dgm:prSet presAssocID="{30350DD0-D6C4-49E8-93DE-32C3B75080E1}" presName="rect4" presStyleLbl="alignAcc1" presStyleIdx="3" presStyleCnt="6" custLinFactNeighborY="26961"/>
      <dgm:spPr/>
      <dgm:t>
        <a:bodyPr/>
        <a:lstStyle/>
        <a:p>
          <a:endParaRPr lang="de-DE"/>
        </a:p>
      </dgm:t>
    </dgm:pt>
    <dgm:pt modelId="{099843E7-ACF1-4097-820D-C7A246EC0E0F}" type="pres">
      <dgm:prSet presAssocID="{0B97701D-2474-4470-A582-1741959F4E33}" presName="vertSpace5" presStyleLbl="node1" presStyleIdx="3" presStyleCnt="6"/>
      <dgm:spPr/>
    </dgm:pt>
    <dgm:pt modelId="{7AD6B422-6412-4498-A845-F11AEA1C5F0C}" type="pres">
      <dgm:prSet presAssocID="{0B97701D-2474-4470-A582-1741959F4E33}" presName="circle5" presStyleLbl="node1" presStyleIdx="4" presStyleCnt="6" custLinFactNeighborY="42669"/>
      <dgm:spPr/>
    </dgm:pt>
    <dgm:pt modelId="{DB4B7D4B-ABEF-4D50-82DF-A2C11FD683FC}" type="pres">
      <dgm:prSet presAssocID="{0B97701D-2474-4470-A582-1741959F4E33}" presName="rect5" presStyleLbl="alignAcc1" presStyleIdx="4" presStyleCnt="6" custScaleX="94766" custScaleY="310471" custLinFactNeighborX="342" custLinFactNeighborY="-5994"/>
      <dgm:spPr/>
      <dgm:t>
        <a:bodyPr/>
        <a:lstStyle/>
        <a:p>
          <a:endParaRPr lang="de-DE"/>
        </a:p>
      </dgm:t>
    </dgm:pt>
    <dgm:pt modelId="{78ABC5F0-C180-4C8A-B2FB-F525BD73EFBD}" type="pres">
      <dgm:prSet presAssocID="{7BCD29DD-C50E-48FC-BA04-BD2A7032FB98}" presName="vertSpace6" presStyleLbl="node1" presStyleIdx="4" presStyleCnt="6"/>
      <dgm:spPr/>
    </dgm:pt>
    <dgm:pt modelId="{B462695D-5E2F-4D5F-A715-96C252E78FC8}" type="pres">
      <dgm:prSet presAssocID="{7BCD29DD-C50E-48FC-BA04-BD2A7032FB98}" presName="circle6" presStyleLbl="node1" presStyleIdx="5" presStyleCnt="6" custLinFactY="2399" custLinFactNeighborY="100000"/>
      <dgm:spPr/>
    </dgm:pt>
    <dgm:pt modelId="{74194E90-9433-481C-9076-6F3FCF2D0C40}" type="pres">
      <dgm:prSet presAssocID="{7BCD29DD-C50E-48FC-BA04-BD2A7032FB98}" presName="rect6" presStyleLbl="alignAcc1" presStyleIdx="5" presStyleCnt="6" custScaleY="333979" custLinFactY="2399" custLinFactNeighborX="332" custLinFactNeighborY="100000"/>
      <dgm:spPr/>
      <dgm:t>
        <a:bodyPr/>
        <a:lstStyle/>
        <a:p>
          <a:endParaRPr lang="de-DE"/>
        </a:p>
      </dgm:t>
    </dgm:pt>
    <dgm:pt modelId="{34269F08-60CB-4E94-A18F-3CF5024F3D25}" type="pres">
      <dgm:prSet presAssocID="{2CB027AF-6CC8-4F70-9736-152591460851}" presName="rect1ParTxNoCh" presStyleLbl="alignAcc1" presStyleIdx="5" presStyleCnt="6">
        <dgm:presLayoutVars>
          <dgm:chMax val="1"/>
          <dgm:bulletEnabled val="1"/>
        </dgm:presLayoutVars>
      </dgm:prSet>
      <dgm:spPr/>
      <dgm:t>
        <a:bodyPr/>
        <a:lstStyle/>
        <a:p>
          <a:endParaRPr lang="de-DE"/>
        </a:p>
      </dgm:t>
    </dgm:pt>
    <dgm:pt modelId="{E1477DA1-E7C2-44FC-96C5-7D68C0869CB2}" type="pres">
      <dgm:prSet presAssocID="{22362D2E-CB7A-46F6-9543-9CA7F986BE96}" presName="rect2ParTxNoCh" presStyleLbl="alignAcc1" presStyleIdx="5" presStyleCnt="6">
        <dgm:presLayoutVars>
          <dgm:chMax val="1"/>
          <dgm:bulletEnabled val="1"/>
        </dgm:presLayoutVars>
      </dgm:prSet>
      <dgm:spPr/>
      <dgm:t>
        <a:bodyPr/>
        <a:lstStyle/>
        <a:p>
          <a:endParaRPr lang="de-DE"/>
        </a:p>
      </dgm:t>
    </dgm:pt>
    <dgm:pt modelId="{B0B33524-2C10-49CE-9FAF-804C28476F99}" type="pres">
      <dgm:prSet presAssocID="{D05EF5D1-C89A-455B-AE8C-1CD39D9FCB2F}" presName="rect3ParTxNoCh" presStyleLbl="alignAcc1" presStyleIdx="5" presStyleCnt="6">
        <dgm:presLayoutVars>
          <dgm:chMax val="1"/>
          <dgm:bulletEnabled val="1"/>
        </dgm:presLayoutVars>
      </dgm:prSet>
      <dgm:spPr/>
      <dgm:t>
        <a:bodyPr/>
        <a:lstStyle/>
        <a:p>
          <a:endParaRPr lang="de-DE"/>
        </a:p>
      </dgm:t>
    </dgm:pt>
    <dgm:pt modelId="{A56A9E09-DE25-449D-B66E-12ADE90CB8CD}" type="pres">
      <dgm:prSet presAssocID="{30350DD0-D6C4-49E8-93DE-32C3B75080E1}" presName="rect4ParTxNoCh" presStyleLbl="alignAcc1" presStyleIdx="5" presStyleCnt="6">
        <dgm:presLayoutVars>
          <dgm:chMax val="1"/>
          <dgm:bulletEnabled val="1"/>
        </dgm:presLayoutVars>
      </dgm:prSet>
      <dgm:spPr/>
      <dgm:t>
        <a:bodyPr/>
        <a:lstStyle/>
        <a:p>
          <a:endParaRPr lang="de-DE"/>
        </a:p>
      </dgm:t>
    </dgm:pt>
    <dgm:pt modelId="{42E5FC63-BB36-490C-ABD3-EF97294DEF3A}" type="pres">
      <dgm:prSet presAssocID="{0B97701D-2474-4470-A582-1741959F4E33}" presName="rect5ParTxNoCh" presStyleLbl="alignAcc1" presStyleIdx="5" presStyleCnt="6">
        <dgm:presLayoutVars>
          <dgm:chMax val="1"/>
          <dgm:bulletEnabled val="1"/>
        </dgm:presLayoutVars>
      </dgm:prSet>
      <dgm:spPr/>
      <dgm:t>
        <a:bodyPr/>
        <a:lstStyle/>
        <a:p>
          <a:endParaRPr lang="de-DE"/>
        </a:p>
      </dgm:t>
    </dgm:pt>
    <dgm:pt modelId="{61474B1A-1E52-4D4D-8838-FFA600002D98}" type="pres">
      <dgm:prSet presAssocID="{7BCD29DD-C50E-48FC-BA04-BD2A7032FB98}" presName="rect6ParTxNoCh" presStyleLbl="alignAcc1" presStyleIdx="5" presStyleCnt="6">
        <dgm:presLayoutVars>
          <dgm:chMax val="1"/>
          <dgm:bulletEnabled val="1"/>
        </dgm:presLayoutVars>
      </dgm:prSet>
      <dgm:spPr/>
      <dgm:t>
        <a:bodyPr/>
        <a:lstStyle/>
        <a:p>
          <a:endParaRPr lang="de-DE"/>
        </a:p>
      </dgm:t>
    </dgm:pt>
  </dgm:ptLst>
  <dgm:cxnLst>
    <dgm:cxn modelId="{540FD5B3-BAFC-4FD2-B4FD-7B8E239BFE8C}" type="presOf" srcId="{0B97701D-2474-4470-A582-1741959F4E33}" destId="{DB4B7D4B-ABEF-4D50-82DF-A2C11FD683FC}" srcOrd="0" destOrd="0" presId="urn:microsoft.com/office/officeart/2005/8/layout/target3"/>
    <dgm:cxn modelId="{850BA5BE-9B92-4BD6-B8BB-D83C9EA2D484}" srcId="{A8D354F9-8FA4-4DDC-B65A-70C632A89560}" destId="{30350DD0-D6C4-49E8-93DE-32C3B75080E1}" srcOrd="3" destOrd="0" parTransId="{89AA77BA-6400-40BC-8EA8-CB000B7A67C9}" sibTransId="{D758E204-EB32-43A1-80D1-B549AC770B26}"/>
    <dgm:cxn modelId="{C10F22B2-388D-43C6-B667-842C13A05C8D}" srcId="{A8D354F9-8FA4-4DDC-B65A-70C632A89560}" destId="{0B97701D-2474-4470-A582-1741959F4E33}" srcOrd="4" destOrd="0" parTransId="{14C70977-891E-4376-95F5-C2B865E556BF}" sibTransId="{AE5B9577-E535-4235-8CEA-2A29F97B1565}"/>
    <dgm:cxn modelId="{61D033DE-F13C-4801-9EA5-1C852AA7AE29}" type="presOf" srcId="{7BCD29DD-C50E-48FC-BA04-BD2A7032FB98}" destId="{74194E90-9433-481C-9076-6F3FCF2D0C40}" srcOrd="0" destOrd="0" presId="urn:microsoft.com/office/officeart/2005/8/layout/target3"/>
    <dgm:cxn modelId="{F6945AE4-EF47-49B8-ADA1-3A8FD701E6EC}" srcId="{A8D354F9-8FA4-4DDC-B65A-70C632A89560}" destId="{22362D2E-CB7A-46F6-9543-9CA7F986BE96}" srcOrd="1" destOrd="0" parTransId="{2C09CB17-23F3-41CE-8E07-3E59281402E2}" sibTransId="{3B0CDD93-31D1-4A8F-B1A4-299FA625591F}"/>
    <dgm:cxn modelId="{33B3C734-1023-425A-8506-85234BA4084C}" type="presOf" srcId="{2CB027AF-6CC8-4F70-9736-152591460851}" destId="{2C3B7CDC-769B-4F57-B279-59E695A5EDE5}" srcOrd="0" destOrd="0" presId="urn:microsoft.com/office/officeart/2005/8/layout/target3"/>
    <dgm:cxn modelId="{3F86F558-A15C-49CE-AE2F-1713D89B37AC}" type="presOf" srcId="{D05EF5D1-C89A-455B-AE8C-1CD39D9FCB2F}" destId="{119E54C8-4C42-417F-A2E4-CA1ECA73E609}" srcOrd="0" destOrd="0" presId="urn:microsoft.com/office/officeart/2005/8/layout/target3"/>
    <dgm:cxn modelId="{5DD7A032-6E40-431A-8AD7-5C7FFF7ED2A7}" type="presOf" srcId="{30350DD0-D6C4-49E8-93DE-32C3B75080E1}" destId="{A56A9E09-DE25-449D-B66E-12ADE90CB8CD}" srcOrd="1" destOrd="0" presId="urn:microsoft.com/office/officeart/2005/8/layout/target3"/>
    <dgm:cxn modelId="{F2E106D1-6CCD-4CC4-87BD-E08A8B8788D9}" type="presOf" srcId="{22362D2E-CB7A-46F6-9543-9CA7F986BE96}" destId="{A99C1AB0-1339-4B28-ACCE-9E00DA2EBDA2}" srcOrd="0" destOrd="0" presId="urn:microsoft.com/office/officeart/2005/8/layout/target3"/>
    <dgm:cxn modelId="{C59070AB-DAAC-4614-B3DC-A6B3E1DA70AC}" type="presOf" srcId="{0B97701D-2474-4470-A582-1741959F4E33}" destId="{42E5FC63-BB36-490C-ABD3-EF97294DEF3A}" srcOrd="1" destOrd="0" presId="urn:microsoft.com/office/officeart/2005/8/layout/target3"/>
    <dgm:cxn modelId="{28A23ECD-FA9F-4542-8ADE-C431141F48DE}" type="presOf" srcId="{2CB027AF-6CC8-4F70-9736-152591460851}" destId="{34269F08-60CB-4E94-A18F-3CF5024F3D25}" srcOrd="1" destOrd="0" presId="urn:microsoft.com/office/officeart/2005/8/layout/target3"/>
    <dgm:cxn modelId="{9929C6EE-23E7-4A41-93FB-E5FC1944816B}" srcId="{A8D354F9-8FA4-4DDC-B65A-70C632A89560}" destId="{2CB027AF-6CC8-4F70-9736-152591460851}" srcOrd="0" destOrd="0" parTransId="{4B91DB88-BB45-4DCD-9D3B-0087D49C04FA}" sibTransId="{F799D182-9EE3-42E4-87E1-931CDA207A1E}"/>
    <dgm:cxn modelId="{960D8AA5-E8B4-42E7-97DF-256CFEE4D4C1}" srcId="{A8D354F9-8FA4-4DDC-B65A-70C632A89560}" destId="{D05EF5D1-C89A-455B-AE8C-1CD39D9FCB2F}" srcOrd="2" destOrd="0" parTransId="{2C359407-430C-4B87-A83E-DC46C49D7928}" sibTransId="{0B470880-6E79-48D6-8DB3-35333D009126}"/>
    <dgm:cxn modelId="{02E1076B-8F9C-4E48-8AC9-EA033DB8AF59}" srcId="{A8D354F9-8FA4-4DDC-B65A-70C632A89560}" destId="{7BCD29DD-C50E-48FC-BA04-BD2A7032FB98}" srcOrd="5" destOrd="0" parTransId="{B1A3FA9A-5FED-41B9-9285-5B8246B5477F}" sibTransId="{0B7F13FF-1387-4262-9342-22E816A2497E}"/>
    <dgm:cxn modelId="{3A7AED38-27C1-4ECC-B941-BD733D56AC0F}" type="presOf" srcId="{A8D354F9-8FA4-4DDC-B65A-70C632A89560}" destId="{FAC9E48F-135F-4062-AB83-1AA9E671A233}" srcOrd="0" destOrd="0" presId="urn:microsoft.com/office/officeart/2005/8/layout/target3"/>
    <dgm:cxn modelId="{DC75832B-87ED-4617-9215-0EF303677DD9}" type="presOf" srcId="{7BCD29DD-C50E-48FC-BA04-BD2A7032FB98}" destId="{61474B1A-1E52-4D4D-8838-FFA600002D98}" srcOrd="1" destOrd="0" presId="urn:microsoft.com/office/officeart/2005/8/layout/target3"/>
    <dgm:cxn modelId="{7219AC79-B9C7-4EF6-BEAD-1B4DAAF1CDFB}" type="presOf" srcId="{22362D2E-CB7A-46F6-9543-9CA7F986BE96}" destId="{E1477DA1-E7C2-44FC-96C5-7D68C0869CB2}" srcOrd="1" destOrd="0" presId="urn:microsoft.com/office/officeart/2005/8/layout/target3"/>
    <dgm:cxn modelId="{99F532D5-A117-40EC-9A81-90F9283DDA1E}" type="presOf" srcId="{30350DD0-D6C4-49E8-93DE-32C3B75080E1}" destId="{D473B8F9-E43F-40F8-9338-BB7423299765}" srcOrd="0" destOrd="0" presId="urn:microsoft.com/office/officeart/2005/8/layout/target3"/>
    <dgm:cxn modelId="{655973D0-19DB-454F-9E92-05CF234E00E8}" type="presOf" srcId="{D05EF5D1-C89A-455B-AE8C-1CD39D9FCB2F}" destId="{B0B33524-2C10-49CE-9FAF-804C28476F99}" srcOrd="1" destOrd="0" presId="urn:microsoft.com/office/officeart/2005/8/layout/target3"/>
    <dgm:cxn modelId="{DB20FCF2-D2EC-4DE7-812D-B5BA81E42EE0}" type="presParOf" srcId="{FAC9E48F-135F-4062-AB83-1AA9E671A233}" destId="{E6B8B7E3-B31A-4CD2-8AE4-792F2AFAE8A7}" srcOrd="0" destOrd="0" presId="urn:microsoft.com/office/officeart/2005/8/layout/target3"/>
    <dgm:cxn modelId="{073D2004-7DA6-4B73-AE3A-FCFA1B3DB334}" type="presParOf" srcId="{FAC9E48F-135F-4062-AB83-1AA9E671A233}" destId="{478D114F-8128-424E-96C6-F18AA398F1E4}" srcOrd="1" destOrd="0" presId="urn:microsoft.com/office/officeart/2005/8/layout/target3"/>
    <dgm:cxn modelId="{929252BB-D92B-4712-80B7-B72C396B55E1}" type="presParOf" srcId="{FAC9E48F-135F-4062-AB83-1AA9E671A233}" destId="{2C3B7CDC-769B-4F57-B279-59E695A5EDE5}" srcOrd="2" destOrd="0" presId="urn:microsoft.com/office/officeart/2005/8/layout/target3"/>
    <dgm:cxn modelId="{7792363A-0350-408E-9BB9-F9C851F02A7E}" type="presParOf" srcId="{FAC9E48F-135F-4062-AB83-1AA9E671A233}" destId="{5C11370D-CF71-405A-90EC-6D7724B96387}" srcOrd="3" destOrd="0" presId="urn:microsoft.com/office/officeart/2005/8/layout/target3"/>
    <dgm:cxn modelId="{4BE29A5C-35D2-49D9-B850-40A0F13FB39D}" type="presParOf" srcId="{FAC9E48F-135F-4062-AB83-1AA9E671A233}" destId="{F0D46EC9-41B7-4A22-BB7F-2BD92A111505}" srcOrd="4" destOrd="0" presId="urn:microsoft.com/office/officeart/2005/8/layout/target3"/>
    <dgm:cxn modelId="{2AA3D5D4-28A5-41D7-BC6B-485F0234388F}" type="presParOf" srcId="{FAC9E48F-135F-4062-AB83-1AA9E671A233}" destId="{A99C1AB0-1339-4B28-ACCE-9E00DA2EBDA2}" srcOrd="5" destOrd="0" presId="urn:microsoft.com/office/officeart/2005/8/layout/target3"/>
    <dgm:cxn modelId="{AEA930F5-5DAD-4410-8D64-5A05CC0C58DC}" type="presParOf" srcId="{FAC9E48F-135F-4062-AB83-1AA9E671A233}" destId="{7C4E0A9C-141E-4767-BE61-3EC769DEFCF5}" srcOrd="6" destOrd="0" presId="urn:microsoft.com/office/officeart/2005/8/layout/target3"/>
    <dgm:cxn modelId="{3B2865B6-1E7C-4254-817D-0B5FA50A46A9}" type="presParOf" srcId="{FAC9E48F-135F-4062-AB83-1AA9E671A233}" destId="{6AD2F8CB-81D4-4D48-9BA1-9672A2BAB77D}" srcOrd="7" destOrd="0" presId="urn:microsoft.com/office/officeart/2005/8/layout/target3"/>
    <dgm:cxn modelId="{04068D64-4F1E-447A-8120-6C1F62BBBF83}" type="presParOf" srcId="{FAC9E48F-135F-4062-AB83-1AA9E671A233}" destId="{119E54C8-4C42-417F-A2E4-CA1ECA73E609}" srcOrd="8" destOrd="0" presId="urn:microsoft.com/office/officeart/2005/8/layout/target3"/>
    <dgm:cxn modelId="{D8E20EAE-D411-44B6-92E7-4082CC4B6185}" type="presParOf" srcId="{FAC9E48F-135F-4062-AB83-1AA9E671A233}" destId="{D23F360D-8F49-4D2D-BA8E-94D66A0D5E70}" srcOrd="9" destOrd="0" presId="urn:microsoft.com/office/officeart/2005/8/layout/target3"/>
    <dgm:cxn modelId="{8341086A-541D-4C62-BE00-C980A59007E8}" type="presParOf" srcId="{FAC9E48F-135F-4062-AB83-1AA9E671A233}" destId="{1EEAAF84-62CE-4F8D-90E2-C6D64EE5D330}" srcOrd="10" destOrd="0" presId="urn:microsoft.com/office/officeart/2005/8/layout/target3"/>
    <dgm:cxn modelId="{F724729B-9773-48AE-90E3-F74C93560DF1}" type="presParOf" srcId="{FAC9E48F-135F-4062-AB83-1AA9E671A233}" destId="{D473B8F9-E43F-40F8-9338-BB7423299765}" srcOrd="11" destOrd="0" presId="urn:microsoft.com/office/officeart/2005/8/layout/target3"/>
    <dgm:cxn modelId="{51DC73C6-C16B-4DBA-A158-64B3C9E11F85}" type="presParOf" srcId="{FAC9E48F-135F-4062-AB83-1AA9E671A233}" destId="{099843E7-ACF1-4097-820D-C7A246EC0E0F}" srcOrd="12" destOrd="0" presId="urn:microsoft.com/office/officeart/2005/8/layout/target3"/>
    <dgm:cxn modelId="{4C7593A5-5AE0-49A0-9F8A-D3CC6D985FF8}" type="presParOf" srcId="{FAC9E48F-135F-4062-AB83-1AA9E671A233}" destId="{7AD6B422-6412-4498-A845-F11AEA1C5F0C}" srcOrd="13" destOrd="0" presId="urn:microsoft.com/office/officeart/2005/8/layout/target3"/>
    <dgm:cxn modelId="{C1C19763-3C85-4C7A-8DD7-29A99F9058FD}" type="presParOf" srcId="{FAC9E48F-135F-4062-AB83-1AA9E671A233}" destId="{DB4B7D4B-ABEF-4D50-82DF-A2C11FD683FC}" srcOrd="14" destOrd="0" presId="urn:microsoft.com/office/officeart/2005/8/layout/target3"/>
    <dgm:cxn modelId="{8DF5D99F-71BA-4B1B-9E1E-37B329442678}" type="presParOf" srcId="{FAC9E48F-135F-4062-AB83-1AA9E671A233}" destId="{78ABC5F0-C180-4C8A-B2FB-F525BD73EFBD}" srcOrd="15" destOrd="0" presId="urn:microsoft.com/office/officeart/2005/8/layout/target3"/>
    <dgm:cxn modelId="{B8B2F3BD-9930-4BB5-9C45-D253EB561390}" type="presParOf" srcId="{FAC9E48F-135F-4062-AB83-1AA9E671A233}" destId="{B462695D-5E2F-4D5F-A715-96C252E78FC8}" srcOrd="16" destOrd="0" presId="urn:microsoft.com/office/officeart/2005/8/layout/target3"/>
    <dgm:cxn modelId="{244860F8-C4F0-4CED-8313-A5572FACFD65}" type="presParOf" srcId="{FAC9E48F-135F-4062-AB83-1AA9E671A233}" destId="{74194E90-9433-481C-9076-6F3FCF2D0C40}" srcOrd="17" destOrd="0" presId="urn:microsoft.com/office/officeart/2005/8/layout/target3"/>
    <dgm:cxn modelId="{D8023BF2-9193-4411-A923-B80A1AC5EB5B}" type="presParOf" srcId="{FAC9E48F-135F-4062-AB83-1AA9E671A233}" destId="{34269F08-60CB-4E94-A18F-3CF5024F3D25}" srcOrd="18" destOrd="0" presId="urn:microsoft.com/office/officeart/2005/8/layout/target3"/>
    <dgm:cxn modelId="{3A8EFA95-651C-47D7-961C-79BF4F97F424}" type="presParOf" srcId="{FAC9E48F-135F-4062-AB83-1AA9E671A233}" destId="{E1477DA1-E7C2-44FC-96C5-7D68C0869CB2}" srcOrd="19" destOrd="0" presId="urn:microsoft.com/office/officeart/2005/8/layout/target3"/>
    <dgm:cxn modelId="{4DC44D8B-CF86-402F-AD96-010BAF6E827E}" type="presParOf" srcId="{FAC9E48F-135F-4062-AB83-1AA9E671A233}" destId="{B0B33524-2C10-49CE-9FAF-804C28476F99}" srcOrd="20" destOrd="0" presId="urn:microsoft.com/office/officeart/2005/8/layout/target3"/>
    <dgm:cxn modelId="{16961EFC-3B0F-4925-8EBD-991FEF467C42}" type="presParOf" srcId="{FAC9E48F-135F-4062-AB83-1AA9E671A233}" destId="{A56A9E09-DE25-449D-B66E-12ADE90CB8CD}" srcOrd="21" destOrd="0" presId="urn:microsoft.com/office/officeart/2005/8/layout/target3"/>
    <dgm:cxn modelId="{E32BE924-E814-414F-94FD-FD75D03C2C7B}" type="presParOf" srcId="{FAC9E48F-135F-4062-AB83-1AA9E671A233}" destId="{42E5FC63-BB36-490C-ABD3-EF97294DEF3A}" srcOrd="22" destOrd="0" presId="urn:microsoft.com/office/officeart/2005/8/layout/target3"/>
    <dgm:cxn modelId="{04D44D10-6372-4155-92A8-7355972FF868}" type="presParOf" srcId="{FAC9E48F-135F-4062-AB83-1AA9E671A233}" destId="{61474B1A-1E52-4D4D-8838-FFA600002D98}"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D762E-55EA-480F-883F-DB992F07504F}" type="doc">
      <dgm:prSet loTypeId="urn:microsoft.com/office/officeart/2005/8/layout/process1" loCatId="process" qsTypeId="urn:microsoft.com/office/officeart/2005/8/quickstyle/simple1" qsCatId="simple" csTypeId="urn:microsoft.com/office/officeart/2005/8/colors/colorful3" csCatId="colorful" phldr="1"/>
      <dgm:spPr/>
    </dgm:pt>
    <dgm:pt modelId="{999485AE-DAB0-4D92-BC9E-51A096B61E4B}">
      <dgm:prSet phldrT="[Text]"/>
      <dgm:spPr/>
      <dgm:t>
        <a:bodyPr/>
        <a:lstStyle/>
        <a:p>
          <a:r>
            <a:rPr lang="de-DE" b="1" dirty="0" smtClean="0"/>
            <a:t>Vermittlung von Arbeits-kräften am Arbeitsmarkt</a:t>
          </a:r>
          <a:endParaRPr lang="de-DE" b="1" dirty="0"/>
        </a:p>
      </dgm:t>
    </dgm:pt>
    <dgm:pt modelId="{F16A0149-B89F-4A8E-9BEE-484169AE627D}" type="parTrans" cxnId="{ECE081FE-30C0-4404-AC4E-5687A4C6576B}">
      <dgm:prSet/>
      <dgm:spPr/>
      <dgm:t>
        <a:bodyPr/>
        <a:lstStyle/>
        <a:p>
          <a:endParaRPr lang="de-DE"/>
        </a:p>
      </dgm:t>
    </dgm:pt>
    <dgm:pt modelId="{5EA45A8B-6459-42FB-98AC-83A87B482B11}" type="sibTrans" cxnId="{ECE081FE-30C0-4404-AC4E-5687A4C6576B}">
      <dgm:prSet/>
      <dgm:spPr/>
      <dgm:t>
        <a:bodyPr/>
        <a:lstStyle/>
        <a:p>
          <a:endParaRPr lang="de-DE"/>
        </a:p>
      </dgm:t>
    </dgm:pt>
    <dgm:pt modelId="{BAE3E3ED-3419-42D7-BBBA-552CA4B7E876}">
      <dgm:prSet phldrT="[Text]"/>
      <dgm:spPr/>
      <dgm:t>
        <a:bodyPr/>
        <a:lstStyle/>
        <a:p>
          <a:r>
            <a:rPr lang="de-DE" b="1" dirty="0" smtClean="0"/>
            <a:t>Unterstützung</a:t>
          </a:r>
          <a:endParaRPr lang="de-DE" b="1" dirty="0"/>
        </a:p>
      </dgm:t>
    </dgm:pt>
    <dgm:pt modelId="{24E46991-E414-45F6-B3CF-2FE95AE565A3}" type="parTrans" cxnId="{CFC55A7F-EF7F-4B64-A6C3-2A30D92AC353}">
      <dgm:prSet/>
      <dgm:spPr/>
      <dgm:t>
        <a:bodyPr/>
        <a:lstStyle/>
        <a:p>
          <a:endParaRPr lang="de-DE"/>
        </a:p>
      </dgm:t>
    </dgm:pt>
    <dgm:pt modelId="{A352C1CB-96CC-4E6A-8ADD-357482D09A70}" type="sibTrans" cxnId="{CFC55A7F-EF7F-4B64-A6C3-2A30D92AC353}">
      <dgm:prSet/>
      <dgm:spPr/>
      <dgm:t>
        <a:bodyPr/>
        <a:lstStyle/>
        <a:p>
          <a:endParaRPr lang="de-DE"/>
        </a:p>
      </dgm:t>
    </dgm:pt>
    <dgm:pt modelId="{2DC7F24C-7212-4C4A-9A0F-310CD4FDE0A4}">
      <dgm:prSet phldrT="[Text]"/>
      <dgm:spPr/>
      <dgm:t>
        <a:bodyPr/>
        <a:lstStyle/>
        <a:p>
          <a:r>
            <a:rPr lang="de-DE" b="1" dirty="0" smtClean="0"/>
            <a:t>Beratung</a:t>
          </a:r>
          <a:endParaRPr lang="de-DE" b="1" dirty="0"/>
        </a:p>
      </dgm:t>
    </dgm:pt>
    <dgm:pt modelId="{D6B25F2B-C101-4352-BB0D-D2BB2A247863}" type="parTrans" cxnId="{493AAB1C-BC25-4A4F-8A28-D8B0570C1DA1}">
      <dgm:prSet/>
      <dgm:spPr/>
      <dgm:t>
        <a:bodyPr/>
        <a:lstStyle/>
        <a:p>
          <a:endParaRPr lang="de-DE"/>
        </a:p>
      </dgm:t>
    </dgm:pt>
    <dgm:pt modelId="{68C0F829-D590-4B4F-9C01-264504DE952E}" type="sibTrans" cxnId="{493AAB1C-BC25-4A4F-8A28-D8B0570C1DA1}">
      <dgm:prSet/>
      <dgm:spPr/>
      <dgm:t>
        <a:bodyPr/>
        <a:lstStyle/>
        <a:p>
          <a:endParaRPr lang="de-DE"/>
        </a:p>
      </dgm:t>
    </dgm:pt>
    <dgm:pt modelId="{91E98A32-8349-430D-80F7-45D84058743D}">
      <dgm:prSet/>
      <dgm:spPr/>
      <dgm:t>
        <a:bodyPr/>
        <a:lstStyle/>
        <a:p>
          <a:r>
            <a:rPr lang="de-DE" b="1" dirty="0" smtClean="0"/>
            <a:t>Information</a:t>
          </a:r>
          <a:endParaRPr lang="de-DE" b="1" dirty="0"/>
        </a:p>
      </dgm:t>
    </dgm:pt>
    <dgm:pt modelId="{27196E88-0387-4C13-ADC9-664392BE1AD7}" type="parTrans" cxnId="{D17E82FE-AEF7-4DFE-B87E-3EE86DFFF8A3}">
      <dgm:prSet/>
      <dgm:spPr/>
      <dgm:t>
        <a:bodyPr/>
        <a:lstStyle/>
        <a:p>
          <a:endParaRPr lang="de-DE"/>
        </a:p>
      </dgm:t>
    </dgm:pt>
    <dgm:pt modelId="{91F7AA6D-407B-4BC7-91F9-58FB360A331F}" type="sibTrans" cxnId="{D17E82FE-AEF7-4DFE-B87E-3EE86DFFF8A3}">
      <dgm:prSet/>
      <dgm:spPr/>
      <dgm:t>
        <a:bodyPr/>
        <a:lstStyle/>
        <a:p>
          <a:endParaRPr lang="de-DE"/>
        </a:p>
      </dgm:t>
    </dgm:pt>
    <dgm:pt modelId="{527AD5CD-B4E3-42FB-B94C-E25315210D94}">
      <dgm:prSet/>
      <dgm:spPr/>
      <dgm:t>
        <a:bodyPr/>
        <a:lstStyle/>
        <a:p>
          <a:r>
            <a:rPr lang="de-DE" b="1" dirty="0" smtClean="0"/>
            <a:t>Qualifizierung</a:t>
          </a:r>
          <a:endParaRPr lang="de-DE" b="1" dirty="0"/>
        </a:p>
      </dgm:t>
    </dgm:pt>
    <dgm:pt modelId="{AF693F27-4AA9-40AD-BE2B-2869BAC0C768}" type="parTrans" cxnId="{86310CCD-4BBA-444D-9A4B-9E9078ED7DB6}">
      <dgm:prSet/>
      <dgm:spPr/>
      <dgm:t>
        <a:bodyPr/>
        <a:lstStyle/>
        <a:p>
          <a:endParaRPr lang="de-DE"/>
        </a:p>
      </dgm:t>
    </dgm:pt>
    <dgm:pt modelId="{E7F6775E-95DD-472A-AD7E-2CD31E102604}" type="sibTrans" cxnId="{86310CCD-4BBA-444D-9A4B-9E9078ED7DB6}">
      <dgm:prSet/>
      <dgm:spPr/>
      <dgm:t>
        <a:bodyPr/>
        <a:lstStyle/>
        <a:p>
          <a:endParaRPr lang="de-DE"/>
        </a:p>
      </dgm:t>
    </dgm:pt>
    <dgm:pt modelId="{64A6E659-787C-479F-92E3-04E740E30260}">
      <dgm:prSet/>
      <dgm:spPr/>
      <dgm:t>
        <a:bodyPr/>
        <a:lstStyle/>
        <a:p>
          <a:r>
            <a:rPr lang="de-DE" b="1" dirty="0" smtClean="0"/>
            <a:t>Förderung</a:t>
          </a:r>
          <a:endParaRPr lang="de-DE" b="1" dirty="0"/>
        </a:p>
      </dgm:t>
    </dgm:pt>
    <dgm:pt modelId="{65EE106E-852F-49F4-9A04-8EAF0A0C3DA8}" type="parTrans" cxnId="{DE494623-2137-4277-93DD-7660CF902CC3}">
      <dgm:prSet/>
      <dgm:spPr/>
      <dgm:t>
        <a:bodyPr/>
        <a:lstStyle/>
        <a:p>
          <a:endParaRPr lang="de-DE"/>
        </a:p>
      </dgm:t>
    </dgm:pt>
    <dgm:pt modelId="{7096B998-4B1A-4861-BE01-82A0BBE79725}" type="sibTrans" cxnId="{DE494623-2137-4277-93DD-7660CF902CC3}">
      <dgm:prSet/>
      <dgm:spPr/>
      <dgm:t>
        <a:bodyPr/>
        <a:lstStyle/>
        <a:p>
          <a:endParaRPr lang="de-DE"/>
        </a:p>
      </dgm:t>
    </dgm:pt>
    <dgm:pt modelId="{B22B8707-7183-454A-A2F9-A03AB617FE82}" type="pres">
      <dgm:prSet presAssocID="{0C8D762E-55EA-480F-883F-DB992F07504F}" presName="Name0" presStyleCnt="0">
        <dgm:presLayoutVars>
          <dgm:dir/>
          <dgm:resizeHandles val="exact"/>
        </dgm:presLayoutVars>
      </dgm:prSet>
      <dgm:spPr/>
    </dgm:pt>
    <dgm:pt modelId="{292000A1-2C1F-4AC1-9D4B-299F4D9C1CE4}" type="pres">
      <dgm:prSet presAssocID="{999485AE-DAB0-4D92-BC9E-51A096B61E4B}" presName="node" presStyleLbl="node1" presStyleIdx="0" presStyleCnt="6">
        <dgm:presLayoutVars>
          <dgm:bulletEnabled val="1"/>
        </dgm:presLayoutVars>
      </dgm:prSet>
      <dgm:spPr/>
      <dgm:t>
        <a:bodyPr/>
        <a:lstStyle/>
        <a:p>
          <a:endParaRPr lang="de-DE"/>
        </a:p>
      </dgm:t>
    </dgm:pt>
    <dgm:pt modelId="{371BAFAF-17FC-49A9-B60D-4C57FF9DA351}" type="pres">
      <dgm:prSet presAssocID="{5EA45A8B-6459-42FB-98AC-83A87B482B11}" presName="sibTrans" presStyleLbl="sibTrans2D1" presStyleIdx="0" presStyleCnt="5"/>
      <dgm:spPr/>
      <dgm:t>
        <a:bodyPr/>
        <a:lstStyle/>
        <a:p>
          <a:endParaRPr lang="de-DE"/>
        </a:p>
      </dgm:t>
    </dgm:pt>
    <dgm:pt modelId="{1E1C18ED-4222-4611-91FB-58E1A6FD02FC}" type="pres">
      <dgm:prSet presAssocID="{5EA45A8B-6459-42FB-98AC-83A87B482B11}" presName="connectorText" presStyleLbl="sibTrans2D1" presStyleIdx="0" presStyleCnt="5"/>
      <dgm:spPr/>
      <dgm:t>
        <a:bodyPr/>
        <a:lstStyle/>
        <a:p>
          <a:endParaRPr lang="de-DE"/>
        </a:p>
      </dgm:t>
    </dgm:pt>
    <dgm:pt modelId="{77C3E678-A9DB-4928-8242-40AF4CA3D4C8}" type="pres">
      <dgm:prSet presAssocID="{BAE3E3ED-3419-42D7-BBBA-552CA4B7E876}" presName="node" presStyleLbl="node1" presStyleIdx="1" presStyleCnt="6">
        <dgm:presLayoutVars>
          <dgm:bulletEnabled val="1"/>
        </dgm:presLayoutVars>
      </dgm:prSet>
      <dgm:spPr/>
      <dgm:t>
        <a:bodyPr/>
        <a:lstStyle/>
        <a:p>
          <a:endParaRPr lang="de-DE"/>
        </a:p>
      </dgm:t>
    </dgm:pt>
    <dgm:pt modelId="{58B366BE-744D-403D-9614-356E79ACCFAE}" type="pres">
      <dgm:prSet presAssocID="{A352C1CB-96CC-4E6A-8ADD-357482D09A70}" presName="sibTrans" presStyleLbl="sibTrans2D1" presStyleIdx="1" presStyleCnt="5"/>
      <dgm:spPr/>
      <dgm:t>
        <a:bodyPr/>
        <a:lstStyle/>
        <a:p>
          <a:endParaRPr lang="de-DE"/>
        </a:p>
      </dgm:t>
    </dgm:pt>
    <dgm:pt modelId="{006F0462-5E23-49F8-8178-6CE3C3C5A31E}" type="pres">
      <dgm:prSet presAssocID="{A352C1CB-96CC-4E6A-8ADD-357482D09A70}" presName="connectorText" presStyleLbl="sibTrans2D1" presStyleIdx="1" presStyleCnt="5"/>
      <dgm:spPr/>
      <dgm:t>
        <a:bodyPr/>
        <a:lstStyle/>
        <a:p>
          <a:endParaRPr lang="de-DE"/>
        </a:p>
      </dgm:t>
    </dgm:pt>
    <dgm:pt modelId="{0505035B-48EB-473B-91A3-A0FACF22029D}" type="pres">
      <dgm:prSet presAssocID="{2DC7F24C-7212-4C4A-9A0F-310CD4FDE0A4}" presName="node" presStyleLbl="node1" presStyleIdx="2" presStyleCnt="6">
        <dgm:presLayoutVars>
          <dgm:bulletEnabled val="1"/>
        </dgm:presLayoutVars>
      </dgm:prSet>
      <dgm:spPr/>
      <dgm:t>
        <a:bodyPr/>
        <a:lstStyle/>
        <a:p>
          <a:endParaRPr lang="de-DE"/>
        </a:p>
      </dgm:t>
    </dgm:pt>
    <dgm:pt modelId="{122609B2-155D-4D69-B93F-23674C28EEFB}" type="pres">
      <dgm:prSet presAssocID="{68C0F829-D590-4B4F-9C01-264504DE952E}" presName="sibTrans" presStyleLbl="sibTrans2D1" presStyleIdx="2" presStyleCnt="5"/>
      <dgm:spPr/>
      <dgm:t>
        <a:bodyPr/>
        <a:lstStyle/>
        <a:p>
          <a:endParaRPr lang="de-DE"/>
        </a:p>
      </dgm:t>
    </dgm:pt>
    <dgm:pt modelId="{522C990D-81CA-4ED6-B145-71F88749FC45}" type="pres">
      <dgm:prSet presAssocID="{68C0F829-D590-4B4F-9C01-264504DE952E}" presName="connectorText" presStyleLbl="sibTrans2D1" presStyleIdx="2" presStyleCnt="5"/>
      <dgm:spPr/>
      <dgm:t>
        <a:bodyPr/>
        <a:lstStyle/>
        <a:p>
          <a:endParaRPr lang="de-DE"/>
        </a:p>
      </dgm:t>
    </dgm:pt>
    <dgm:pt modelId="{49E48E52-EE95-45D3-9C37-9680B526236A}" type="pres">
      <dgm:prSet presAssocID="{91E98A32-8349-430D-80F7-45D84058743D}" presName="node" presStyleLbl="node1" presStyleIdx="3" presStyleCnt="6">
        <dgm:presLayoutVars>
          <dgm:bulletEnabled val="1"/>
        </dgm:presLayoutVars>
      </dgm:prSet>
      <dgm:spPr/>
      <dgm:t>
        <a:bodyPr/>
        <a:lstStyle/>
        <a:p>
          <a:endParaRPr lang="de-DE"/>
        </a:p>
      </dgm:t>
    </dgm:pt>
    <dgm:pt modelId="{51390E16-98BA-4C26-9169-A67478CDA45B}" type="pres">
      <dgm:prSet presAssocID="{91F7AA6D-407B-4BC7-91F9-58FB360A331F}" presName="sibTrans" presStyleLbl="sibTrans2D1" presStyleIdx="3" presStyleCnt="5"/>
      <dgm:spPr/>
      <dgm:t>
        <a:bodyPr/>
        <a:lstStyle/>
        <a:p>
          <a:endParaRPr lang="de-DE"/>
        </a:p>
      </dgm:t>
    </dgm:pt>
    <dgm:pt modelId="{10A2EA44-9222-4858-84A8-D3471CE4F2D8}" type="pres">
      <dgm:prSet presAssocID="{91F7AA6D-407B-4BC7-91F9-58FB360A331F}" presName="connectorText" presStyleLbl="sibTrans2D1" presStyleIdx="3" presStyleCnt="5"/>
      <dgm:spPr/>
      <dgm:t>
        <a:bodyPr/>
        <a:lstStyle/>
        <a:p>
          <a:endParaRPr lang="de-DE"/>
        </a:p>
      </dgm:t>
    </dgm:pt>
    <dgm:pt modelId="{6F8736E2-B307-4CE6-A9D2-4FC3B91D3789}" type="pres">
      <dgm:prSet presAssocID="{527AD5CD-B4E3-42FB-B94C-E25315210D94}" presName="node" presStyleLbl="node1" presStyleIdx="4" presStyleCnt="6">
        <dgm:presLayoutVars>
          <dgm:bulletEnabled val="1"/>
        </dgm:presLayoutVars>
      </dgm:prSet>
      <dgm:spPr/>
      <dgm:t>
        <a:bodyPr/>
        <a:lstStyle/>
        <a:p>
          <a:endParaRPr lang="de-DE"/>
        </a:p>
      </dgm:t>
    </dgm:pt>
    <dgm:pt modelId="{B7DC0EEF-D20D-4AFA-A806-4F4B4BB1970D}" type="pres">
      <dgm:prSet presAssocID="{E7F6775E-95DD-472A-AD7E-2CD31E102604}" presName="sibTrans" presStyleLbl="sibTrans2D1" presStyleIdx="4" presStyleCnt="5"/>
      <dgm:spPr/>
      <dgm:t>
        <a:bodyPr/>
        <a:lstStyle/>
        <a:p>
          <a:endParaRPr lang="de-DE"/>
        </a:p>
      </dgm:t>
    </dgm:pt>
    <dgm:pt modelId="{341FCA8A-A347-41F6-B797-5F463820C1F3}" type="pres">
      <dgm:prSet presAssocID="{E7F6775E-95DD-472A-AD7E-2CD31E102604}" presName="connectorText" presStyleLbl="sibTrans2D1" presStyleIdx="4" presStyleCnt="5"/>
      <dgm:spPr/>
      <dgm:t>
        <a:bodyPr/>
        <a:lstStyle/>
        <a:p>
          <a:endParaRPr lang="de-DE"/>
        </a:p>
      </dgm:t>
    </dgm:pt>
    <dgm:pt modelId="{F6EC2693-B554-4A2E-987B-632D5414D3BB}" type="pres">
      <dgm:prSet presAssocID="{64A6E659-787C-479F-92E3-04E740E30260}" presName="node" presStyleLbl="node1" presStyleIdx="5" presStyleCnt="6">
        <dgm:presLayoutVars>
          <dgm:bulletEnabled val="1"/>
        </dgm:presLayoutVars>
      </dgm:prSet>
      <dgm:spPr/>
      <dgm:t>
        <a:bodyPr/>
        <a:lstStyle/>
        <a:p>
          <a:endParaRPr lang="de-DE"/>
        </a:p>
      </dgm:t>
    </dgm:pt>
  </dgm:ptLst>
  <dgm:cxnLst>
    <dgm:cxn modelId="{98F05440-5A3E-4A3C-9D7C-0ED16CB6902E}" type="presOf" srcId="{E7F6775E-95DD-472A-AD7E-2CD31E102604}" destId="{B7DC0EEF-D20D-4AFA-A806-4F4B4BB1970D}" srcOrd="0" destOrd="0" presId="urn:microsoft.com/office/officeart/2005/8/layout/process1"/>
    <dgm:cxn modelId="{FC75B6E5-AF1A-4CF8-8C4C-50880F40480A}" type="presOf" srcId="{68C0F829-D590-4B4F-9C01-264504DE952E}" destId="{122609B2-155D-4D69-B93F-23674C28EEFB}" srcOrd="0" destOrd="0" presId="urn:microsoft.com/office/officeart/2005/8/layout/process1"/>
    <dgm:cxn modelId="{493AAB1C-BC25-4A4F-8A28-D8B0570C1DA1}" srcId="{0C8D762E-55EA-480F-883F-DB992F07504F}" destId="{2DC7F24C-7212-4C4A-9A0F-310CD4FDE0A4}" srcOrd="2" destOrd="0" parTransId="{D6B25F2B-C101-4352-BB0D-D2BB2A247863}" sibTransId="{68C0F829-D590-4B4F-9C01-264504DE952E}"/>
    <dgm:cxn modelId="{ECE081FE-30C0-4404-AC4E-5687A4C6576B}" srcId="{0C8D762E-55EA-480F-883F-DB992F07504F}" destId="{999485AE-DAB0-4D92-BC9E-51A096B61E4B}" srcOrd="0" destOrd="0" parTransId="{F16A0149-B89F-4A8E-9BEE-484169AE627D}" sibTransId="{5EA45A8B-6459-42FB-98AC-83A87B482B11}"/>
    <dgm:cxn modelId="{1CFE095A-5BA2-412C-AC97-9122C1589BCD}" type="presOf" srcId="{5EA45A8B-6459-42FB-98AC-83A87B482B11}" destId="{1E1C18ED-4222-4611-91FB-58E1A6FD02FC}" srcOrd="1" destOrd="0" presId="urn:microsoft.com/office/officeart/2005/8/layout/process1"/>
    <dgm:cxn modelId="{6BCA4A62-9290-4AA0-8194-A2FB1F1E254C}" type="presOf" srcId="{91E98A32-8349-430D-80F7-45D84058743D}" destId="{49E48E52-EE95-45D3-9C37-9680B526236A}" srcOrd="0" destOrd="0" presId="urn:microsoft.com/office/officeart/2005/8/layout/process1"/>
    <dgm:cxn modelId="{8E170896-FE5A-494E-9959-DB3B958091C7}" type="presOf" srcId="{64A6E659-787C-479F-92E3-04E740E30260}" destId="{F6EC2693-B554-4A2E-987B-632D5414D3BB}" srcOrd="0" destOrd="0" presId="urn:microsoft.com/office/officeart/2005/8/layout/process1"/>
    <dgm:cxn modelId="{94CCEF69-E5E7-4282-B9BB-1109FFC58B6B}" type="presOf" srcId="{A352C1CB-96CC-4E6A-8ADD-357482D09A70}" destId="{006F0462-5E23-49F8-8178-6CE3C3C5A31E}" srcOrd="1" destOrd="0" presId="urn:microsoft.com/office/officeart/2005/8/layout/process1"/>
    <dgm:cxn modelId="{4D83449E-8B9E-4CBA-B003-4E1662F570D4}" type="presOf" srcId="{527AD5CD-B4E3-42FB-B94C-E25315210D94}" destId="{6F8736E2-B307-4CE6-A9D2-4FC3B91D3789}" srcOrd="0" destOrd="0" presId="urn:microsoft.com/office/officeart/2005/8/layout/process1"/>
    <dgm:cxn modelId="{D17E82FE-AEF7-4DFE-B87E-3EE86DFFF8A3}" srcId="{0C8D762E-55EA-480F-883F-DB992F07504F}" destId="{91E98A32-8349-430D-80F7-45D84058743D}" srcOrd="3" destOrd="0" parTransId="{27196E88-0387-4C13-ADC9-664392BE1AD7}" sibTransId="{91F7AA6D-407B-4BC7-91F9-58FB360A331F}"/>
    <dgm:cxn modelId="{88D90791-9F61-4054-ACD8-E4830B75A71A}" type="presOf" srcId="{91F7AA6D-407B-4BC7-91F9-58FB360A331F}" destId="{51390E16-98BA-4C26-9169-A67478CDA45B}" srcOrd="0" destOrd="0" presId="urn:microsoft.com/office/officeart/2005/8/layout/process1"/>
    <dgm:cxn modelId="{86310CCD-4BBA-444D-9A4B-9E9078ED7DB6}" srcId="{0C8D762E-55EA-480F-883F-DB992F07504F}" destId="{527AD5CD-B4E3-42FB-B94C-E25315210D94}" srcOrd="4" destOrd="0" parTransId="{AF693F27-4AA9-40AD-BE2B-2869BAC0C768}" sibTransId="{E7F6775E-95DD-472A-AD7E-2CD31E102604}"/>
    <dgm:cxn modelId="{A6857798-E3FF-4B69-991E-D9FA633AE9BC}" type="presOf" srcId="{5EA45A8B-6459-42FB-98AC-83A87B482B11}" destId="{371BAFAF-17FC-49A9-B60D-4C57FF9DA351}" srcOrd="0" destOrd="0" presId="urn:microsoft.com/office/officeart/2005/8/layout/process1"/>
    <dgm:cxn modelId="{B0BEEFFA-39AD-415D-8B44-5B942BDB1649}" type="presOf" srcId="{BAE3E3ED-3419-42D7-BBBA-552CA4B7E876}" destId="{77C3E678-A9DB-4928-8242-40AF4CA3D4C8}" srcOrd="0" destOrd="0" presId="urn:microsoft.com/office/officeart/2005/8/layout/process1"/>
    <dgm:cxn modelId="{10583CB7-727A-4747-BEE7-2B1ECB9DB74B}" type="presOf" srcId="{0C8D762E-55EA-480F-883F-DB992F07504F}" destId="{B22B8707-7183-454A-A2F9-A03AB617FE82}" srcOrd="0" destOrd="0" presId="urn:microsoft.com/office/officeart/2005/8/layout/process1"/>
    <dgm:cxn modelId="{325FA6EB-777D-4B8A-BFAA-7CDE6CEE842B}" type="presOf" srcId="{2DC7F24C-7212-4C4A-9A0F-310CD4FDE0A4}" destId="{0505035B-48EB-473B-91A3-A0FACF22029D}" srcOrd="0" destOrd="0" presId="urn:microsoft.com/office/officeart/2005/8/layout/process1"/>
    <dgm:cxn modelId="{BFE021A6-479D-4DF4-90FD-DD4FA8E91205}" type="presOf" srcId="{E7F6775E-95DD-472A-AD7E-2CD31E102604}" destId="{341FCA8A-A347-41F6-B797-5F463820C1F3}" srcOrd="1" destOrd="0" presId="urn:microsoft.com/office/officeart/2005/8/layout/process1"/>
    <dgm:cxn modelId="{DE494623-2137-4277-93DD-7660CF902CC3}" srcId="{0C8D762E-55EA-480F-883F-DB992F07504F}" destId="{64A6E659-787C-479F-92E3-04E740E30260}" srcOrd="5" destOrd="0" parTransId="{65EE106E-852F-49F4-9A04-8EAF0A0C3DA8}" sibTransId="{7096B998-4B1A-4861-BE01-82A0BBE79725}"/>
    <dgm:cxn modelId="{94C0C196-876E-45C4-B239-9173C7BC22F3}" type="presOf" srcId="{68C0F829-D590-4B4F-9C01-264504DE952E}" destId="{522C990D-81CA-4ED6-B145-71F88749FC45}" srcOrd="1" destOrd="0" presId="urn:microsoft.com/office/officeart/2005/8/layout/process1"/>
    <dgm:cxn modelId="{ED6B17A3-D3E7-4EE3-B4C0-60E4E48EB394}" type="presOf" srcId="{91F7AA6D-407B-4BC7-91F9-58FB360A331F}" destId="{10A2EA44-9222-4858-84A8-D3471CE4F2D8}" srcOrd="1" destOrd="0" presId="urn:microsoft.com/office/officeart/2005/8/layout/process1"/>
    <dgm:cxn modelId="{E8F6AE87-350E-451A-874E-C757716D595A}" type="presOf" srcId="{A352C1CB-96CC-4E6A-8ADD-357482D09A70}" destId="{58B366BE-744D-403D-9614-356E79ACCFAE}" srcOrd="0" destOrd="0" presId="urn:microsoft.com/office/officeart/2005/8/layout/process1"/>
    <dgm:cxn modelId="{3DFD3A09-594B-4E97-9D06-8A8E0FAEA002}" type="presOf" srcId="{999485AE-DAB0-4D92-BC9E-51A096B61E4B}" destId="{292000A1-2C1F-4AC1-9D4B-299F4D9C1CE4}" srcOrd="0" destOrd="0" presId="urn:microsoft.com/office/officeart/2005/8/layout/process1"/>
    <dgm:cxn modelId="{CFC55A7F-EF7F-4B64-A6C3-2A30D92AC353}" srcId="{0C8D762E-55EA-480F-883F-DB992F07504F}" destId="{BAE3E3ED-3419-42D7-BBBA-552CA4B7E876}" srcOrd="1" destOrd="0" parTransId="{24E46991-E414-45F6-B3CF-2FE95AE565A3}" sibTransId="{A352C1CB-96CC-4E6A-8ADD-357482D09A70}"/>
    <dgm:cxn modelId="{86637661-34BF-469B-AD4A-9555C405D672}" type="presParOf" srcId="{B22B8707-7183-454A-A2F9-A03AB617FE82}" destId="{292000A1-2C1F-4AC1-9D4B-299F4D9C1CE4}" srcOrd="0" destOrd="0" presId="urn:microsoft.com/office/officeart/2005/8/layout/process1"/>
    <dgm:cxn modelId="{99F995FC-9438-42D5-9186-CE00E8E334FA}" type="presParOf" srcId="{B22B8707-7183-454A-A2F9-A03AB617FE82}" destId="{371BAFAF-17FC-49A9-B60D-4C57FF9DA351}" srcOrd="1" destOrd="0" presId="urn:microsoft.com/office/officeart/2005/8/layout/process1"/>
    <dgm:cxn modelId="{CE98D116-91D5-413A-BD4E-B1B25749DFCE}" type="presParOf" srcId="{371BAFAF-17FC-49A9-B60D-4C57FF9DA351}" destId="{1E1C18ED-4222-4611-91FB-58E1A6FD02FC}" srcOrd="0" destOrd="0" presId="urn:microsoft.com/office/officeart/2005/8/layout/process1"/>
    <dgm:cxn modelId="{F646E359-F984-49BA-BFBC-8852EBD9AD5F}" type="presParOf" srcId="{B22B8707-7183-454A-A2F9-A03AB617FE82}" destId="{77C3E678-A9DB-4928-8242-40AF4CA3D4C8}" srcOrd="2" destOrd="0" presId="urn:microsoft.com/office/officeart/2005/8/layout/process1"/>
    <dgm:cxn modelId="{3EFC6916-A545-4ADC-9EB4-44F432BDE1FF}" type="presParOf" srcId="{B22B8707-7183-454A-A2F9-A03AB617FE82}" destId="{58B366BE-744D-403D-9614-356E79ACCFAE}" srcOrd="3" destOrd="0" presId="urn:microsoft.com/office/officeart/2005/8/layout/process1"/>
    <dgm:cxn modelId="{F7A645BE-149D-4F0F-B330-B2EAF49BADA6}" type="presParOf" srcId="{58B366BE-744D-403D-9614-356E79ACCFAE}" destId="{006F0462-5E23-49F8-8178-6CE3C3C5A31E}" srcOrd="0" destOrd="0" presId="urn:microsoft.com/office/officeart/2005/8/layout/process1"/>
    <dgm:cxn modelId="{ED58A1F0-9D2E-4356-BC2F-9A76741C1F0B}" type="presParOf" srcId="{B22B8707-7183-454A-A2F9-A03AB617FE82}" destId="{0505035B-48EB-473B-91A3-A0FACF22029D}" srcOrd="4" destOrd="0" presId="urn:microsoft.com/office/officeart/2005/8/layout/process1"/>
    <dgm:cxn modelId="{ADCF0B4F-E261-467B-8D64-AD20C1B16F20}" type="presParOf" srcId="{B22B8707-7183-454A-A2F9-A03AB617FE82}" destId="{122609B2-155D-4D69-B93F-23674C28EEFB}" srcOrd="5" destOrd="0" presId="urn:microsoft.com/office/officeart/2005/8/layout/process1"/>
    <dgm:cxn modelId="{1688DA48-8B84-43A3-BDA9-27BE182B44E2}" type="presParOf" srcId="{122609B2-155D-4D69-B93F-23674C28EEFB}" destId="{522C990D-81CA-4ED6-B145-71F88749FC45}" srcOrd="0" destOrd="0" presId="urn:microsoft.com/office/officeart/2005/8/layout/process1"/>
    <dgm:cxn modelId="{77F9536B-754A-4799-AC02-7A62D08F7FEB}" type="presParOf" srcId="{B22B8707-7183-454A-A2F9-A03AB617FE82}" destId="{49E48E52-EE95-45D3-9C37-9680B526236A}" srcOrd="6" destOrd="0" presId="urn:microsoft.com/office/officeart/2005/8/layout/process1"/>
    <dgm:cxn modelId="{EA04DF95-5BE8-4959-9049-376F2C6784D7}" type="presParOf" srcId="{B22B8707-7183-454A-A2F9-A03AB617FE82}" destId="{51390E16-98BA-4C26-9169-A67478CDA45B}" srcOrd="7" destOrd="0" presId="urn:microsoft.com/office/officeart/2005/8/layout/process1"/>
    <dgm:cxn modelId="{A7BD00C8-9D80-4E0A-BB94-8F7D41DA9533}" type="presParOf" srcId="{51390E16-98BA-4C26-9169-A67478CDA45B}" destId="{10A2EA44-9222-4858-84A8-D3471CE4F2D8}" srcOrd="0" destOrd="0" presId="urn:microsoft.com/office/officeart/2005/8/layout/process1"/>
    <dgm:cxn modelId="{6FCCE462-AD82-4439-A817-0ED84D55826D}" type="presParOf" srcId="{B22B8707-7183-454A-A2F9-A03AB617FE82}" destId="{6F8736E2-B307-4CE6-A9D2-4FC3B91D3789}" srcOrd="8" destOrd="0" presId="urn:microsoft.com/office/officeart/2005/8/layout/process1"/>
    <dgm:cxn modelId="{57C91D30-3121-4B3A-87BA-08A29E167107}" type="presParOf" srcId="{B22B8707-7183-454A-A2F9-A03AB617FE82}" destId="{B7DC0EEF-D20D-4AFA-A806-4F4B4BB1970D}" srcOrd="9" destOrd="0" presId="urn:microsoft.com/office/officeart/2005/8/layout/process1"/>
    <dgm:cxn modelId="{26FDCD40-9C06-4957-81BA-A0115160AA70}" type="presParOf" srcId="{B7DC0EEF-D20D-4AFA-A806-4F4B4BB1970D}" destId="{341FCA8A-A347-41F6-B797-5F463820C1F3}" srcOrd="0" destOrd="0" presId="urn:microsoft.com/office/officeart/2005/8/layout/process1"/>
    <dgm:cxn modelId="{8908AAB1-7270-4804-B034-63A73952EB82}" type="presParOf" srcId="{B22B8707-7183-454A-A2F9-A03AB617FE82}" destId="{F6EC2693-B554-4A2E-987B-632D5414D3B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0AAF12-1B4C-43DB-B08F-0DBAC6B29CA4}" type="doc">
      <dgm:prSet loTypeId="urn:microsoft.com/office/officeart/2005/8/layout/radial3" loCatId="cycle" qsTypeId="urn:microsoft.com/office/officeart/2005/8/quickstyle/simple5" qsCatId="simple" csTypeId="urn:microsoft.com/office/officeart/2005/8/colors/colorful3" csCatId="colorful" phldr="1"/>
      <dgm:spPr/>
      <dgm:t>
        <a:bodyPr/>
        <a:lstStyle/>
        <a:p>
          <a:endParaRPr lang="de-DE"/>
        </a:p>
      </dgm:t>
    </dgm:pt>
    <dgm:pt modelId="{9C908520-F217-4EEC-9626-78FBE7B567BB}">
      <dgm:prSet phldrT="[Text]" custT="1"/>
      <dgm:spPr/>
      <dgm:t>
        <a:bodyPr/>
        <a:lstStyle/>
        <a:p>
          <a:r>
            <a:rPr lang="de-DE" sz="1800" b="1" dirty="0" smtClean="0"/>
            <a:t>Heraus-forderungen für Frauen in der Wirtschaft</a:t>
          </a:r>
          <a:endParaRPr lang="de-DE" sz="1800" b="1" dirty="0"/>
        </a:p>
      </dgm:t>
    </dgm:pt>
    <dgm:pt modelId="{3E0D2B58-6D5A-4F9F-9F61-A918F5A360E6}" type="parTrans" cxnId="{7D162F04-E9BF-42F1-B5F3-A56E09994C11}">
      <dgm:prSet/>
      <dgm:spPr/>
      <dgm:t>
        <a:bodyPr/>
        <a:lstStyle/>
        <a:p>
          <a:endParaRPr lang="de-DE"/>
        </a:p>
      </dgm:t>
    </dgm:pt>
    <dgm:pt modelId="{234FDD43-CBF2-4E93-B3A0-AD326C083EA7}" type="sibTrans" cxnId="{7D162F04-E9BF-42F1-B5F3-A56E09994C11}">
      <dgm:prSet/>
      <dgm:spPr/>
      <dgm:t>
        <a:bodyPr/>
        <a:lstStyle/>
        <a:p>
          <a:endParaRPr lang="de-DE"/>
        </a:p>
      </dgm:t>
    </dgm:pt>
    <dgm:pt modelId="{794C9C42-F09F-4248-9FDB-ED7CD8CA8224}">
      <dgm:prSet phldrT="[Text]" custT="1"/>
      <dgm:spPr/>
      <dgm:t>
        <a:bodyPr/>
        <a:lstStyle/>
        <a:p>
          <a:r>
            <a:rPr lang="de-DE" sz="1000" b="1" dirty="0" smtClean="0"/>
            <a:t>Finanzierung</a:t>
          </a:r>
          <a:endParaRPr lang="de-DE" sz="1000" b="1" dirty="0"/>
        </a:p>
      </dgm:t>
    </dgm:pt>
    <dgm:pt modelId="{0907C2EA-7AE2-4CB9-AD4B-A9013D9EC53D}" type="parTrans" cxnId="{43E0101A-4873-40B9-A5FA-725358F800AA}">
      <dgm:prSet/>
      <dgm:spPr/>
      <dgm:t>
        <a:bodyPr/>
        <a:lstStyle/>
        <a:p>
          <a:endParaRPr lang="de-DE"/>
        </a:p>
      </dgm:t>
    </dgm:pt>
    <dgm:pt modelId="{8CA63AA0-0661-47CA-A03C-B5A74F0C7351}" type="sibTrans" cxnId="{43E0101A-4873-40B9-A5FA-725358F800AA}">
      <dgm:prSet/>
      <dgm:spPr/>
      <dgm:t>
        <a:bodyPr/>
        <a:lstStyle/>
        <a:p>
          <a:endParaRPr lang="de-DE"/>
        </a:p>
      </dgm:t>
    </dgm:pt>
    <dgm:pt modelId="{F9772F62-1BA5-4D08-8347-797420D64FC0}">
      <dgm:prSet phldrT="[Text]" custT="1"/>
      <dgm:spPr/>
      <dgm:t>
        <a:bodyPr/>
        <a:lstStyle/>
        <a:p>
          <a:r>
            <a:rPr lang="de-DE" sz="1000" b="1" dirty="0" smtClean="0"/>
            <a:t>Zugang zu Informationen</a:t>
          </a:r>
          <a:endParaRPr lang="de-DE" sz="1000" b="1" dirty="0"/>
        </a:p>
      </dgm:t>
    </dgm:pt>
    <dgm:pt modelId="{6C759D3B-2E88-48D5-8027-F1A6772A47FE}" type="parTrans" cxnId="{D5D0B22B-C2E9-4688-AD72-E01518AFEB83}">
      <dgm:prSet/>
      <dgm:spPr/>
      <dgm:t>
        <a:bodyPr/>
        <a:lstStyle/>
        <a:p>
          <a:endParaRPr lang="de-DE"/>
        </a:p>
      </dgm:t>
    </dgm:pt>
    <dgm:pt modelId="{2347B07E-4C32-4094-B65B-BF95519D71C3}" type="sibTrans" cxnId="{D5D0B22B-C2E9-4688-AD72-E01518AFEB83}">
      <dgm:prSet/>
      <dgm:spPr/>
      <dgm:t>
        <a:bodyPr/>
        <a:lstStyle/>
        <a:p>
          <a:endParaRPr lang="de-DE"/>
        </a:p>
      </dgm:t>
    </dgm:pt>
    <dgm:pt modelId="{E50AB488-7633-43BA-A1AC-DEBB280F6195}">
      <dgm:prSet phldrT="[Text]" custT="1"/>
      <dgm:spPr/>
      <dgm:t>
        <a:bodyPr/>
        <a:lstStyle/>
        <a:p>
          <a:r>
            <a:rPr lang="de-DE" sz="1000" b="1" dirty="0" smtClean="0"/>
            <a:t>Weiter-bildungs- &amp; Schulungs-möglich-</a:t>
          </a:r>
          <a:r>
            <a:rPr lang="de-DE" sz="1000" b="1" dirty="0" err="1" smtClean="0"/>
            <a:t>keiten</a:t>
          </a:r>
          <a:endParaRPr lang="de-DE" sz="1000" b="1" dirty="0"/>
        </a:p>
      </dgm:t>
    </dgm:pt>
    <dgm:pt modelId="{40C0D41A-B103-49FB-9EDC-CB58E89710E9}" type="parTrans" cxnId="{79C36217-EF2C-434E-8D28-194AA007AB1B}">
      <dgm:prSet/>
      <dgm:spPr/>
      <dgm:t>
        <a:bodyPr/>
        <a:lstStyle/>
        <a:p>
          <a:endParaRPr lang="de-DE"/>
        </a:p>
      </dgm:t>
    </dgm:pt>
    <dgm:pt modelId="{112DE7A0-FAEA-4B4F-90AE-032DB2411682}" type="sibTrans" cxnId="{79C36217-EF2C-434E-8D28-194AA007AB1B}">
      <dgm:prSet/>
      <dgm:spPr/>
      <dgm:t>
        <a:bodyPr/>
        <a:lstStyle/>
        <a:p>
          <a:endParaRPr lang="de-DE"/>
        </a:p>
      </dgm:t>
    </dgm:pt>
    <dgm:pt modelId="{46DFA604-641D-461B-A41C-9752FF55D006}">
      <dgm:prSet phldrT="[Text]" custT="1"/>
      <dgm:spPr/>
      <dgm:t>
        <a:bodyPr/>
        <a:lstStyle/>
        <a:p>
          <a:r>
            <a:rPr lang="de-DE" sz="1000" b="1" dirty="0" smtClean="0"/>
            <a:t>Zugang zu Netzwerken zu Geschäfts-zwecken</a:t>
          </a:r>
        </a:p>
      </dgm:t>
    </dgm:pt>
    <dgm:pt modelId="{AC322663-886A-4B8F-9E14-3E57CF421CE9}" type="parTrans" cxnId="{495B3879-AC77-45E3-A9E9-58B5E88B4DAD}">
      <dgm:prSet/>
      <dgm:spPr/>
      <dgm:t>
        <a:bodyPr/>
        <a:lstStyle/>
        <a:p>
          <a:endParaRPr lang="de-DE"/>
        </a:p>
      </dgm:t>
    </dgm:pt>
    <dgm:pt modelId="{70342BAD-0E9B-492C-8C0A-AF4B722D4DA5}" type="sibTrans" cxnId="{495B3879-AC77-45E3-A9E9-58B5E88B4DAD}">
      <dgm:prSet/>
      <dgm:spPr/>
      <dgm:t>
        <a:bodyPr/>
        <a:lstStyle/>
        <a:p>
          <a:endParaRPr lang="de-DE"/>
        </a:p>
      </dgm:t>
    </dgm:pt>
    <dgm:pt modelId="{0BE252D6-3BC2-435B-BEA2-00754EF0B882}">
      <dgm:prSet custT="1"/>
      <dgm:spPr/>
      <dgm:t>
        <a:bodyPr/>
        <a:lstStyle/>
        <a:p>
          <a:r>
            <a:rPr lang="de-DE" sz="1000" b="1" dirty="0" smtClean="0"/>
            <a:t>Vereinbarkeit von Familie und Beruf</a:t>
          </a:r>
          <a:endParaRPr lang="de-DE" sz="1000" b="1" dirty="0"/>
        </a:p>
      </dgm:t>
    </dgm:pt>
    <dgm:pt modelId="{34AE0A80-C324-441D-9CEA-92D845C5FAFD}" type="parTrans" cxnId="{72D51832-4401-4AA0-861B-531416263604}">
      <dgm:prSet/>
      <dgm:spPr/>
      <dgm:t>
        <a:bodyPr/>
        <a:lstStyle/>
        <a:p>
          <a:endParaRPr lang="de-DE"/>
        </a:p>
      </dgm:t>
    </dgm:pt>
    <dgm:pt modelId="{77381C4F-9EBB-40D9-8A7B-7C19B11EF379}" type="sibTrans" cxnId="{72D51832-4401-4AA0-861B-531416263604}">
      <dgm:prSet/>
      <dgm:spPr/>
      <dgm:t>
        <a:bodyPr/>
        <a:lstStyle/>
        <a:p>
          <a:endParaRPr lang="de-DE"/>
        </a:p>
      </dgm:t>
    </dgm:pt>
    <dgm:pt modelId="{9B4F56FA-9AAE-44B9-AB0F-A95A36E6CCD6}" type="pres">
      <dgm:prSet presAssocID="{310AAF12-1B4C-43DB-B08F-0DBAC6B29CA4}" presName="composite" presStyleCnt="0">
        <dgm:presLayoutVars>
          <dgm:chMax val="1"/>
          <dgm:dir/>
          <dgm:resizeHandles val="exact"/>
        </dgm:presLayoutVars>
      </dgm:prSet>
      <dgm:spPr/>
      <dgm:t>
        <a:bodyPr/>
        <a:lstStyle/>
        <a:p>
          <a:endParaRPr lang="de-AT"/>
        </a:p>
      </dgm:t>
    </dgm:pt>
    <dgm:pt modelId="{9C1E8950-9097-48B2-8541-092687A166BD}" type="pres">
      <dgm:prSet presAssocID="{310AAF12-1B4C-43DB-B08F-0DBAC6B29CA4}" presName="radial" presStyleCnt="0">
        <dgm:presLayoutVars>
          <dgm:animLvl val="ctr"/>
        </dgm:presLayoutVars>
      </dgm:prSet>
      <dgm:spPr/>
    </dgm:pt>
    <dgm:pt modelId="{4E10535E-D185-428E-B96D-B78DF7DC7835}" type="pres">
      <dgm:prSet presAssocID="{9C908520-F217-4EEC-9626-78FBE7B567BB}" presName="centerShape" presStyleLbl="vennNode1" presStyleIdx="0" presStyleCnt="6"/>
      <dgm:spPr/>
      <dgm:t>
        <a:bodyPr/>
        <a:lstStyle/>
        <a:p>
          <a:endParaRPr lang="de-AT"/>
        </a:p>
      </dgm:t>
    </dgm:pt>
    <dgm:pt modelId="{2C8A47AD-523D-469E-9FA3-EBCE76F0C866}" type="pres">
      <dgm:prSet presAssocID="{794C9C42-F09F-4248-9FDB-ED7CD8CA8224}" presName="node" presStyleLbl="vennNode1" presStyleIdx="1" presStyleCnt="6">
        <dgm:presLayoutVars>
          <dgm:bulletEnabled val="1"/>
        </dgm:presLayoutVars>
      </dgm:prSet>
      <dgm:spPr/>
      <dgm:t>
        <a:bodyPr/>
        <a:lstStyle/>
        <a:p>
          <a:endParaRPr lang="de-AT"/>
        </a:p>
      </dgm:t>
    </dgm:pt>
    <dgm:pt modelId="{28D9B4DF-B3B4-4AD8-9EC7-F5C392EA7DA0}" type="pres">
      <dgm:prSet presAssocID="{F9772F62-1BA5-4D08-8347-797420D64FC0}" presName="node" presStyleLbl="vennNode1" presStyleIdx="2" presStyleCnt="6" custScaleX="107494" custScaleY="112887">
        <dgm:presLayoutVars>
          <dgm:bulletEnabled val="1"/>
        </dgm:presLayoutVars>
      </dgm:prSet>
      <dgm:spPr/>
      <dgm:t>
        <a:bodyPr/>
        <a:lstStyle/>
        <a:p>
          <a:endParaRPr lang="de-DE"/>
        </a:p>
      </dgm:t>
    </dgm:pt>
    <dgm:pt modelId="{90BC6EB4-D04D-44AC-BA8E-74AFC9A812DF}" type="pres">
      <dgm:prSet presAssocID="{E50AB488-7633-43BA-A1AC-DEBB280F6195}" presName="node" presStyleLbl="vennNode1" presStyleIdx="3" presStyleCnt="6">
        <dgm:presLayoutVars>
          <dgm:bulletEnabled val="1"/>
        </dgm:presLayoutVars>
      </dgm:prSet>
      <dgm:spPr/>
      <dgm:t>
        <a:bodyPr/>
        <a:lstStyle/>
        <a:p>
          <a:endParaRPr lang="de-DE"/>
        </a:p>
      </dgm:t>
    </dgm:pt>
    <dgm:pt modelId="{493A78D1-2805-46F7-A1DB-EB45D264BFB6}" type="pres">
      <dgm:prSet presAssocID="{46DFA604-641D-461B-A41C-9752FF55D006}" presName="node" presStyleLbl="vennNode1" presStyleIdx="4" presStyleCnt="6">
        <dgm:presLayoutVars>
          <dgm:bulletEnabled val="1"/>
        </dgm:presLayoutVars>
      </dgm:prSet>
      <dgm:spPr/>
      <dgm:t>
        <a:bodyPr/>
        <a:lstStyle/>
        <a:p>
          <a:endParaRPr lang="de-DE"/>
        </a:p>
      </dgm:t>
    </dgm:pt>
    <dgm:pt modelId="{175F11D5-725B-4F3A-A75E-C41369FF0976}" type="pres">
      <dgm:prSet presAssocID="{0BE252D6-3BC2-435B-BEA2-00754EF0B882}" presName="node" presStyleLbl="vennNode1" presStyleIdx="5" presStyleCnt="6" custScaleX="107724" custScaleY="95216">
        <dgm:presLayoutVars>
          <dgm:bulletEnabled val="1"/>
        </dgm:presLayoutVars>
      </dgm:prSet>
      <dgm:spPr/>
      <dgm:t>
        <a:bodyPr/>
        <a:lstStyle/>
        <a:p>
          <a:endParaRPr lang="de-DE"/>
        </a:p>
      </dgm:t>
    </dgm:pt>
  </dgm:ptLst>
  <dgm:cxnLst>
    <dgm:cxn modelId="{D5D0B22B-C2E9-4688-AD72-E01518AFEB83}" srcId="{9C908520-F217-4EEC-9626-78FBE7B567BB}" destId="{F9772F62-1BA5-4D08-8347-797420D64FC0}" srcOrd="1" destOrd="0" parTransId="{6C759D3B-2E88-48D5-8027-F1A6772A47FE}" sibTransId="{2347B07E-4C32-4094-B65B-BF95519D71C3}"/>
    <dgm:cxn modelId="{D98A81DE-F9B9-4F45-8EA6-E9664626A72F}" type="presOf" srcId="{794C9C42-F09F-4248-9FDB-ED7CD8CA8224}" destId="{2C8A47AD-523D-469E-9FA3-EBCE76F0C866}" srcOrd="0" destOrd="0" presId="urn:microsoft.com/office/officeart/2005/8/layout/radial3"/>
    <dgm:cxn modelId="{D99F81A4-A05B-47A4-B4E3-880BB96BC045}" type="presOf" srcId="{310AAF12-1B4C-43DB-B08F-0DBAC6B29CA4}" destId="{9B4F56FA-9AAE-44B9-AB0F-A95A36E6CCD6}" srcOrd="0" destOrd="0" presId="urn:microsoft.com/office/officeart/2005/8/layout/radial3"/>
    <dgm:cxn modelId="{7D162F04-E9BF-42F1-B5F3-A56E09994C11}" srcId="{310AAF12-1B4C-43DB-B08F-0DBAC6B29CA4}" destId="{9C908520-F217-4EEC-9626-78FBE7B567BB}" srcOrd="0" destOrd="0" parTransId="{3E0D2B58-6D5A-4F9F-9F61-A918F5A360E6}" sibTransId="{234FDD43-CBF2-4E93-B3A0-AD326C083EA7}"/>
    <dgm:cxn modelId="{495B3879-AC77-45E3-A9E9-58B5E88B4DAD}" srcId="{9C908520-F217-4EEC-9626-78FBE7B567BB}" destId="{46DFA604-641D-461B-A41C-9752FF55D006}" srcOrd="3" destOrd="0" parTransId="{AC322663-886A-4B8F-9E14-3E57CF421CE9}" sibTransId="{70342BAD-0E9B-492C-8C0A-AF4B722D4DA5}"/>
    <dgm:cxn modelId="{79C36217-EF2C-434E-8D28-194AA007AB1B}" srcId="{9C908520-F217-4EEC-9626-78FBE7B567BB}" destId="{E50AB488-7633-43BA-A1AC-DEBB280F6195}" srcOrd="2" destOrd="0" parTransId="{40C0D41A-B103-49FB-9EDC-CB58E89710E9}" sibTransId="{112DE7A0-FAEA-4B4F-90AE-032DB2411682}"/>
    <dgm:cxn modelId="{B7CE8894-09F6-4EAE-9955-561460C66380}" type="presOf" srcId="{E50AB488-7633-43BA-A1AC-DEBB280F6195}" destId="{90BC6EB4-D04D-44AC-BA8E-74AFC9A812DF}" srcOrd="0" destOrd="0" presId="urn:microsoft.com/office/officeart/2005/8/layout/radial3"/>
    <dgm:cxn modelId="{43E0101A-4873-40B9-A5FA-725358F800AA}" srcId="{9C908520-F217-4EEC-9626-78FBE7B567BB}" destId="{794C9C42-F09F-4248-9FDB-ED7CD8CA8224}" srcOrd="0" destOrd="0" parTransId="{0907C2EA-7AE2-4CB9-AD4B-A9013D9EC53D}" sibTransId="{8CA63AA0-0661-47CA-A03C-B5A74F0C7351}"/>
    <dgm:cxn modelId="{BB239A36-501A-4BC1-9C79-12ED23B479B5}" type="presOf" srcId="{9C908520-F217-4EEC-9626-78FBE7B567BB}" destId="{4E10535E-D185-428E-B96D-B78DF7DC7835}" srcOrd="0" destOrd="0" presId="urn:microsoft.com/office/officeart/2005/8/layout/radial3"/>
    <dgm:cxn modelId="{A7A236B0-F0AB-4E50-873A-979E4CDA964C}" type="presOf" srcId="{0BE252D6-3BC2-435B-BEA2-00754EF0B882}" destId="{175F11D5-725B-4F3A-A75E-C41369FF0976}" srcOrd="0" destOrd="0" presId="urn:microsoft.com/office/officeart/2005/8/layout/radial3"/>
    <dgm:cxn modelId="{72D51832-4401-4AA0-861B-531416263604}" srcId="{9C908520-F217-4EEC-9626-78FBE7B567BB}" destId="{0BE252D6-3BC2-435B-BEA2-00754EF0B882}" srcOrd="4" destOrd="0" parTransId="{34AE0A80-C324-441D-9CEA-92D845C5FAFD}" sibTransId="{77381C4F-9EBB-40D9-8A7B-7C19B11EF379}"/>
    <dgm:cxn modelId="{4B0FAABF-5B47-43F0-8706-66B7D3FA6864}" type="presOf" srcId="{F9772F62-1BA5-4D08-8347-797420D64FC0}" destId="{28D9B4DF-B3B4-4AD8-9EC7-F5C392EA7DA0}" srcOrd="0" destOrd="0" presId="urn:microsoft.com/office/officeart/2005/8/layout/radial3"/>
    <dgm:cxn modelId="{49BBF652-1D5B-4699-84FC-303EC9435CEC}" type="presOf" srcId="{46DFA604-641D-461B-A41C-9752FF55D006}" destId="{493A78D1-2805-46F7-A1DB-EB45D264BFB6}" srcOrd="0" destOrd="0" presId="urn:microsoft.com/office/officeart/2005/8/layout/radial3"/>
    <dgm:cxn modelId="{F62C0C75-DB7B-451B-A555-45908A0FD57D}" type="presParOf" srcId="{9B4F56FA-9AAE-44B9-AB0F-A95A36E6CCD6}" destId="{9C1E8950-9097-48B2-8541-092687A166BD}" srcOrd="0" destOrd="0" presId="urn:microsoft.com/office/officeart/2005/8/layout/radial3"/>
    <dgm:cxn modelId="{5FDF68C2-62BB-4DB8-AC31-C960196AEC80}" type="presParOf" srcId="{9C1E8950-9097-48B2-8541-092687A166BD}" destId="{4E10535E-D185-428E-B96D-B78DF7DC7835}" srcOrd="0" destOrd="0" presId="urn:microsoft.com/office/officeart/2005/8/layout/radial3"/>
    <dgm:cxn modelId="{838574C6-B88D-47D2-AA75-C3E749EBC75A}" type="presParOf" srcId="{9C1E8950-9097-48B2-8541-092687A166BD}" destId="{2C8A47AD-523D-469E-9FA3-EBCE76F0C866}" srcOrd="1" destOrd="0" presId="urn:microsoft.com/office/officeart/2005/8/layout/radial3"/>
    <dgm:cxn modelId="{EA0A914E-B488-4453-A025-D9500848CE51}" type="presParOf" srcId="{9C1E8950-9097-48B2-8541-092687A166BD}" destId="{28D9B4DF-B3B4-4AD8-9EC7-F5C392EA7DA0}" srcOrd="2" destOrd="0" presId="urn:microsoft.com/office/officeart/2005/8/layout/radial3"/>
    <dgm:cxn modelId="{ED93DFF8-F4D3-4190-BF28-86ADBCD9FF8D}" type="presParOf" srcId="{9C1E8950-9097-48B2-8541-092687A166BD}" destId="{90BC6EB4-D04D-44AC-BA8E-74AFC9A812DF}" srcOrd="3" destOrd="0" presId="urn:microsoft.com/office/officeart/2005/8/layout/radial3"/>
    <dgm:cxn modelId="{DAB1A7F0-82BC-472F-A4A9-3A658064C37D}" type="presParOf" srcId="{9C1E8950-9097-48B2-8541-092687A166BD}" destId="{493A78D1-2805-46F7-A1DB-EB45D264BFB6}" srcOrd="4" destOrd="0" presId="urn:microsoft.com/office/officeart/2005/8/layout/radial3"/>
    <dgm:cxn modelId="{04E03F43-4632-43E3-B967-E4D2D5629BF0}" type="presParOf" srcId="{9C1E8950-9097-48B2-8541-092687A166BD}" destId="{175F11D5-725B-4F3A-A75E-C41369FF0976}"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8FD282-103C-4A70-86A3-1BA59C12611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4705F380-2B07-40DD-93BE-FD69E161FD4B}">
      <dgm:prSet phldrT="[Testo]" custT="1"/>
      <dgm:spPr/>
      <dgm:t>
        <a:bodyPr/>
        <a:lstStyle/>
        <a:p>
          <a:r>
            <a:rPr lang="de-DE" sz="1450" b="1" noProof="0" dirty="0" smtClean="0"/>
            <a:t>Völlig unzureichend</a:t>
          </a:r>
          <a:endParaRPr lang="de-DE" sz="1450" b="1" noProof="0" dirty="0"/>
        </a:p>
      </dgm:t>
    </dgm:pt>
    <dgm:pt modelId="{F3FFC031-B796-4428-A787-F0392DCC3ED2}" type="parTrans" cxnId="{955A7C33-2A0D-46B5-8F10-44850F7CCFD1}">
      <dgm:prSet/>
      <dgm:spPr/>
      <dgm:t>
        <a:bodyPr/>
        <a:lstStyle/>
        <a:p>
          <a:endParaRPr lang="en-GB"/>
        </a:p>
      </dgm:t>
    </dgm:pt>
    <dgm:pt modelId="{182B3321-82C6-4802-8A4A-19357A6A2BC4}" type="sibTrans" cxnId="{955A7C33-2A0D-46B5-8F10-44850F7CCFD1}">
      <dgm:prSet/>
      <dgm:spPr/>
      <dgm:t>
        <a:bodyPr/>
        <a:lstStyle/>
        <a:p>
          <a:endParaRPr lang="en-GB"/>
        </a:p>
      </dgm:t>
    </dgm:pt>
    <dgm:pt modelId="{4552EE2F-82D1-4763-A08C-A6B8CD0D9CD7}">
      <dgm:prSet phldrT="[Testo]" custT="1"/>
      <dgm:spPr/>
      <dgm:t>
        <a:bodyPr/>
        <a:lstStyle/>
        <a:p>
          <a:r>
            <a:rPr lang="de-DE" sz="1450" b="1" noProof="0" dirty="0" smtClean="0"/>
            <a:t>Unzureichend</a:t>
          </a:r>
          <a:endParaRPr lang="de-DE" sz="1450" b="1" noProof="0" dirty="0"/>
        </a:p>
      </dgm:t>
    </dgm:pt>
    <dgm:pt modelId="{7BAD8167-EF3F-42A0-8E9A-E8040C3AC33B}" type="parTrans" cxnId="{0C0811D9-20A6-4BE8-AA9A-1AF454B718EE}">
      <dgm:prSet/>
      <dgm:spPr/>
      <dgm:t>
        <a:bodyPr/>
        <a:lstStyle/>
        <a:p>
          <a:endParaRPr lang="en-GB"/>
        </a:p>
      </dgm:t>
    </dgm:pt>
    <dgm:pt modelId="{7ECC1DA0-18AE-42CA-9F01-7C6AA6A8735A}" type="sibTrans" cxnId="{0C0811D9-20A6-4BE8-AA9A-1AF454B718EE}">
      <dgm:prSet/>
      <dgm:spPr/>
      <dgm:t>
        <a:bodyPr/>
        <a:lstStyle/>
        <a:p>
          <a:endParaRPr lang="en-GB"/>
        </a:p>
      </dgm:t>
    </dgm:pt>
    <dgm:pt modelId="{C5B64B14-6F58-405D-9B36-74759B3DAB7E}">
      <dgm:prSet phldrT="[Testo]" custT="1"/>
      <dgm:spPr/>
      <dgm:t>
        <a:bodyPr/>
        <a:lstStyle/>
        <a:p>
          <a:r>
            <a:rPr lang="de-DE" sz="1450" b="1" noProof="0" dirty="0" smtClean="0"/>
            <a:t>Standard</a:t>
          </a:r>
          <a:endParaRPr lang="de-DE" sz="1450" b="1" noProof="0" dirty="0"/>
        </a:p>
      </dgm:t>
    </dgm:pt>
    <dgm:pt modelId="{DAE83527-26EF-4519-A740-9260B060E989}" type="parTrans" cxnId="{2CBCF19B-BD35-4F9A-9324-391137A089C2}">
      <dgm:prSet/>
      <dgm:spPr/>
      <dgm:t>
        <a:bodyPr/>
        <a:lstStyle/>
        <a:p>
          <a:endParaRPr lang="en-GB"/>
        </a:p>
      </dgm:t>
    </dgm:pt>
    <dgm:pt modelId="{8BE2D53C-4FD9-4148-8693-C9E73FE767BF}" type="sibTrans" cxnId="{2CBCF19B-BD35-4F9A-9324-391137A089C2}">
      <dgm:prSet/>
      <dgm:spPr/>
      <dgm:t>
        <a:bodyPr/>
        <a:lstStyle/>
        <a:p>
          <a:endParaRPr lang="en-GB"/>
        </a:p>
      </dgm:t>
    </dgm:pt>
    <dgm:pt modelId="{4D7EC756-8CA2-4511-8C91-88015143A1B6}">
      <dgm:prSet phldrT="[Testo]" custT="1"/>
      <dgm:spPr/>
      <dgm:t>
        <a:bodyPr/>
        <a:lstStyle/>
        <a:p>
          <a:r>
            <a:rPr lang="de-DE" sz="1450" b="1" noProof="0" dirty="0" smtClean="0"/>
            <a:t>Gute und exzellente Dienst-leistungen</a:t>
          </a:r>
          <a:endParaRPr lang="de-DE" sz="1450" b="1" noProof="0" dirty="0"/>
        </a:p>
      </dgm:t>
    </dgm:pt>
    <dgm:pt modelId="{B28B1DDA-3326-4485-9A29-BC23F54EE9E0}" type="parTrans" cxnId="{EF99E690-6654-4CAB-9AB4-A3EE1EC3D77C}">
      <dgm:prSet/>
      <dgm:spPr/>
      <dgm:t>
        <a:bodyPr/>
        <a:lstStyle/>
        <a:p>
          <a:endParaRPr lang="en-GB"/>
        </a:p>
      </dgm:t>
    </dgm:pt>
    <dgm:pt modelId="{5E1D9918-B0F7-4701-8B13-BE8F388C545D}" type="sibTrans" cxnId="{EF99E690-6654-4CAB-9AB4-A3EE1EC3D77C}">
      <dgm:prSet/>
      <dgm:spPr/>
      <dgm:t>
        <a:bodyPr/>
        <a:lstStyle/>
        <a:p>
          <a:endParaRPr lang="en-GB"/>
        </a:p>
      </dgm:t>
    </dgm:pt>
    <dgm:pt modelId="{84E4F436-D987-4B7D-AD53-058DA63370C8}" type="pres">
      <dgm:prSet presAssocID="{F08FD282-103C-4A70-86A3-1BA59C126115}" presName="Name0" presStyleCnt="0">
        <dgm:presLayoutVars>
          <dgm:chMax val="7"/>
          <dgm:resizeHandles val="exact"/>
        </dgm:presLayoutVars>
      </dgm:prSet>
      <dgm:spPr/>
      <dgm:t>
        <a:bodyPr/>
        <a:lstStyle/>
        <a:p>
          <a:endParaRPr lang="en-GB"/>
        </a:p>
      </dgm:t>
    </dgm:pt>
    <dgm:pt modelId="{26FDCB6E-8854-4CAA-9463-51913C9B8B84}" type="pres">
      <dgm:prSet presAssocID="{F08FD282-103C-4A70-86A3-1BA59C126115}" presName="comp1" presStyleCnt="0"/>
      <dgm:spPr/>
    </dgm:pt>
    <dgm:pt modelId="{C94CFA0C-903F-44E4-B6F7-319F5B64378F}" type="pres">
      <dgm:prSet presAssocID="{F08FD282-103C-4A70-86A3-1BA59C126115}" presName="circle1" presStyleLbl="node1" presStyleIdx="0" presStyleCnt="4"/>
      <dgm:spPr/>
      <dgm:t>
        <a:bodyPr/>
        <a:lstStyle/>
        <a:p>
          <a:endParaRPr lang="en-GB"/>
        </a:p>
      </dgm:t>
    </dgm:pt>
    <dgm:pt modelId="{65CD2C6D-B752-4E64-837F-B233AED80641}" type="pres">
      <dgm:prSet presAssocID="{F08FD282-103C-4A70-86A3-1BA59C126115}" presName="c1text" presStyleLbl="node1" presStyleIdx="0" presStyleCnt="4">
        <dgm:presLayoutVars>
          <dgm:bulletEnabled val="1"/>
        </dgm:presLayoutVars>
      </dgm:prSet>
      <dgm:spPr/>
      <dgm:t>
        <a:bodyPr/>
        <a:lstStyle/>
        <a:p>
          <a:endParaRPr lang="en-GB"/>
        </a:p>
      </dgm:t>
    </dgm:pt>
    <dgm:pt modelId="{2751F6F7-CFBD-444F-AC1B-6CBBCEABE018}" type="pres">
      <dgm:prSet presAssocID="{F08FD282-103C-4A70-86A3-1BA59C126115}" presName="comp2" presStyleCnt="0"/>
      <dgm:spPr/>
    </dgm:pt>
    <dgm:pt modelId="{48EC12B4-A66C-445D-B02E-8C5447D9F033}" type="pres">
      <dgm:prSet presAssocID="{F08FD282-103C-4A70-86A3-1BA59C126115}" presName="circle2" presStyleLbl="node1" presStyleIdx="1" presStyleCnt="4" custScaleX="105021"/>
      <dgm:spPr/>
      <dgm:t>
        <a:bodyPr/>
        <a:lstStyle/>
        <a:p>
          <a:endParaRPr lang="en-GB"/>
        </a:p>
      </dgm:t>
    </dgm:pt>
    <dgm:pt modelId="{38D485F5-E4F5-4A10-A7A1-3EE7CA0211F7}" type="pres">
      <dgm:prSet presAssocID="{F08FD282-103C-4A70-86A3-1BA59C126115}" presName="c2text" presStyleLbl="node1" presStyleIdx="1" presStyleCnt="4">
        <dgm:presLayoutVars>
          <dgm:bulletEnabled val="1"/>
        </dgm:presLayoutVars>
      </dgm:prSet>
      <dgm:spPr/>
      <dgm:t>
        <a:bodyPr/>
        <a:lstStyle/>
        <a:p>
          <a:endParaRPr lang="en-GB"/>
        </a:p>
      </dgm:t>
    </dgm:pt>
    <dgm:pt modelId="{EA75A40E-8AF5-4BC4-815C-A55F456C3093}" type="pres">
      <dgm:prSet presAssocID="{F08FD282-103C-4A70-86A3-1BA59C126115}" presName="comp3" presStyleCnt="0"/>
      <dgm:spPr/>
    </dgm:pt>
    <dgm:pt modelId="{6CD962B2-7DAF-4DE2-A8A6-CED540CD9284}" type="pres">
      <dgm:prSet presAssocID="{F08FD282-103C-4A70-86A3-1BA59C126115}" presName="circle3" presStyleLbl="node1" presStyleIdx="2" presStyleCnt="4"/>
      <dgm:spPr/>
      <dgm:t>
        <a:bodyPr/>
        <a:lstStyle/>
        <a:p>
          <a:endParaRPr lang="en-GB"/>
        </a:p>
      </dgm:t>
    </dgm:pt>
    <dgm:pt modelId="{8F1B5CB2-03F9-4673-A911-21E11079C1A6}" type="pres">
      <dgm:prSet presAssocID="{F08FD282-103C-4A70-86A3-1BA59C126115}" presName="c3text" presStyleLbl="node1" presStyleIdx="2" presStyleCnt="4">
        <dgm:presLayoutVars>
          <dgm:bulletEnabled val="1"/>
        </dgm:presLayoutVars>
      </dgm:prSet>
      <dgm:spPr/>
      <dgm:t>
        <a:bodyPr/>
        <a:lstStyle/>
        <a:p>
          <a:endParaRPr lang="en-GB"/>
        </a:p>
      </dgm:t>
    </dgm:pt>
    <dgm:pt modelId="{0F05161E-5555-41EB-9F20-7A627440F58F}" type="pres">
      <dgm:prSet presAssocID="{F08FD282-103C-4A70-86A3-1BA59C126115}" presName="comp4" presStyleCnt="0"/>
      <dgm:spPr/>
    </dgm:pt>
    <dgm:pt modelId="{3BFE6026-11C0-4364-994E-7A20E5826464}" type="pres">
      <dgm:prSet presAssocID="{F08FD282-103C-4A70-86A3-1BA59C126115}" presName="circle4" presStyleLbl="node1" presStyleIdx="3" presStyleCnt="4"/>
      <dgm:spPr/>
      <dgm:t>
        <a:bodyPr/>
        <a:lstStyle/>
        <a:p>
          <a:endParaRPr lang="en-GB"/>
        </a:p>
      </dgm:t>
    </dgm:pt>
    <dgm:pt modelId="{FE6A101A-15B9-44D4-B04C-03162998BBA2}" type="pres">
      <dgm:prSet presAssocID="{F08FD282-103C-4A70-86A3-1BA59C126115}" presName="c4text" presStyleLbl="node1" presStyleIdx="3" presStyleCnt="4">
        <dgm:presLayoutVars>
          <dgm:bulletEnabled val="1"/>
        </dgm:presLayoutVars>
      </dgm:prSet>
      <dgm:spPr/>
      <dgm:t>
        <a:bodyPr/>
        <a:lstStyle/>
        <a:p>
          <a:endParaRPr lang="en-GB"/>
        </a:p>
      </dgm:t>
    </dgm:pt>
  </dgm:ptLst>
  <dgm:cxnLst>
    <dgm:cxn modelId="{3152CB2A-9D76-43E6-9889-A6F72EDF4D10}" type="presOf" srcId="{C5B64B14-6F58-405D-9B36-74759B3DAB7E}" destId="{6CD962B2-7DAF-4DE2-A8A6-CED540CD9284}" srcOrd="0" destOrd="0" presId="urn:microsoft.com/office/officeart/2005/8/layout/venn2"/>
    <dgm:cxn modelId="{955A7C33-2A0D-46B5-8F10-44850F7CCFD1}" srcId="{F08FD282-103C-4A70-86A3-1BA59C126115}" destId="{4705F380-2B07-40DD-93BE-FD69E161FD4B}" srcOrd="0" destOrd="0" parTransId="{F3FFC031-B796-4428-A787-F0392DCC3ED2}" sibTransId="{182B3321-82C6-4802-8A4A-19357A6A2BC4}"/>
    <dgm:cxn modelId="{6CF3EE1B-FA68-4AA2-96F9-30597E124A63}" type="presOf" srcId="{F08FD282-103C-4A70-86A3-1BA59C126115}" destId="{84E4F436-D987-4B7D-AD53-058DA63370C8}" srcOrd="0" destOrd="0" presId="urn:microsoft.com/office/officeart/2005/8/layout/venn2"/>
    <dgm:cxn modelId="{3BB79354-FF85-4C71-AFA3-50E81DD61E32}" type="presOf" srcId="{4705F380-2B07-40DD-93BE-FD69E161FD4B}" destId="{65CD2C6D-B752-4E64-837F-B233AED80641}" srcOrd="1" destOrd="0" presId="urn:microsoft.com/office/officeart/2005/8/layout/venn2"/>
    <dgm:cxn modelId="{34995670-6B12-4F39-A83D-D1664187004A}" type="presOf" srcId="{4D7EC756-8CA2-4511-8C91-88015143A1B6}" destId="{FE6A101A-15B9-44D4-B04C-03162998BBA2}" srcOrd="1" destOrd="0" presId="urn:microsoft.com/office/officeart/2005/8/layout/venn2"/>
    <dgm:cxn modelId="{2FDDF852-A891-41D4-B3A9-9BCFE35D0813}" type="presOf" srcId="{4D7EC756-8CA2-4511-8C91-88015143A1B6}" destId="{3BFE6026-11C0-4364-994E-7A20E5826464}" srcOrd="0" destOrd="0" presId="urn:microsoft.com/office/officeart/2005/8/layout/venn2"/>
    <dgm:cxn modelId="{EF99E690-6654-4CAB-9AB4-A3EE1EC3D77C}" srcId="{F08FD282-103C-4A70-86A3-1BA59C126115}" destId="{4D7EC756-8CA2-4511-8C91-88015143A1B6}" srcOrd="3" destOrd="0" parTransId="{B28B1DDA-3326-4485-9A29-BC23F54EE9E0}" sibTransId="{5E1D9918-B0F7-4701-8B13-BE8F388C545D}"/>
    <dgm:cxn modelId="{0476A076-7EE2-4317-B53F-D174F0AA3C20}" type="presOf" srcId="{4552EE2F-82D1-4763-A08C-A6B8CD0D9CD7}" destId="{48EC12B4-A66C-445D-B02E-8C5447D9F033}" srcOrd="0" destOrd="0" presId="urn:microsoft.com/office/officeart/2005/8/layout/venn2"/>
    <dgm:cxn modelId="{8C2B9748-894C-4B54-B27A-2F3BB04D37B8}" type="presOf" srcId="{4552EE2F-82D1-4763-A08C-A6B8CD0D9CD7}" destId="{38D485F5-E4F5-4A10-A7A1-3EE7CA0211F7}" srcOrd="1" destOrd="0" presId="urn:microsoft.com/office/officeart/2005/8/layout/venn2"/>
    <dgm:cxn modelId="{2CBCF19B-BD35-4F9A-9324-391137A089C2}" srcId="{F08FD282-103C-4A70-86A3-1BA59C126115}" destId="{C5B64B14-6F58-405D-9B36-74759B3DAB7E}" srcOrd="2" destOrd="0" parTransId="{DAE83527-26EF-4519-A740-9260B060E989}" sibTransId="{8BE2D53C-4FD9-4148-8693-C9E73FE767BF}"/>
    <dgm:cxn modelId="{0C0811D9-20A6-4BE8-AA9A-1AF454B718EE}" srcId="{F08FD282-103C-4A70-86A3-1BA59C126115}" destId="{4552EE2F-82D1-4763-A08C-A6B8CD0D9CD7}" srcOrd="1" destOrd="0" parTransId="{7BAD8167-EF3F-42A0-8E9A-E8040C3AC33B}" sibTransId="{7ECC1DA0-18AE-42CA-9F01-7C6AA6A8735A}"/>
    <dgm:cxn modelId="{62087349-8702-4AC5-BFDE-2BC544C3526B}" type="presOf" srcId="{4705F380-2B07-40DD-93BE-FD69E161FD4B}" destId="{C94CFA0C-903F-44E4-B6F7-319F5B64378F}" srcOrd="0" destOrd="0" presId="urn:microsoft.com/office/officeart/2005/8/layout/venn2"/>
    <dgm:cxn modelId="{4B57AD50-FF2C-48F3-9B16-713629409B69}" type="presOf" srcId="{C5B64B14-6F58-405D-9B36-74759B3DAB7E}" destId="{8F1B5CB2-03F9-4673-A911-21E11079C1A6}" srcOrd="1" destOrd="0" presId="urn:microsoft.com/office/officeart/2005/8/layout/venn2"/>
    <dgm:cxn modelId="{0DB8F2DE-038A-436A-9295-70506FE37DF6}" type="presParOf" srcId="{84E4F436-D987-4B7D-AD53-058DA63370C8}" destId="{26FDCB6E-8854-4CAA-9463-51913C9B8B84}" srcOrd="0" destOrd="0" presId="urn:microsoft.com/office/officeart/2005/8/layout/venn2"/>
    <dgm:cxn modelId="{29C16332-1184-479C-BE5B-5EC91FA42517}" type="presParOf" srcId="{26FDCB6E-8854-4CAA-9463-51913C9B8B84}" destId="{C94CFA0C-903F-44E4-B6F7-319F5B64378F}" srcOrd="0" destOrd="0" presId="urn:microsoft.com/office/officeart/2005/8/layout/venn2"/>
    <dgm:cxn modelId="{47050223-59C5-4205-86C2-F0B466AB97BF}" type="presParOf" srcId="{26FDCB6E-8854-4CAA-9463-51913C9B8B84}" destId="{65CD2C6D-B752-4E64-837F-B233AED80641}" srcOrd="1" destOrd="0" presId="urn:microsoft.com/office/officeart/2005/8/layout/venn2"/>
    <dgm:cxn modelId="{B7C1F84D-B89F-467F-85B2-235A6CCA1A28}" type="presParOf" srcId="{84E4F436-D987-4B7D-AD53-058DA63370C8}" destId="{2751F6F7-CFBD-444F-AC1B-6CBBCEABE018}" srcOrd="1" destOrd="0" presId="urn:microsoft.com/office/officeart/2005/8/layout/venn2"/>
    <dgm:cxn modelId="{036AD6A5-96E3-4A14-A00D-7A5B2F0A65BE}" type="presParOf" srcId="{2751F6F7-CFBD-444F-AC1B-6CBBCEABE018}" destId="{48EC12B4-A66C-445D-B02E-8C5447D9F033}" srcOrd="0" destOrd="0" presId="urn:microsoft.com/office/officeart/2005/8/layout/venn2"/>
    <dgm:cxn modelId="{588ABF76-0F47-4F55-9A71-3A23A071CF3D}" type="presParOf" srcId="{2751F6F7-CFBD-444F-AC1B-6CBBCEABE018}" destId="{38D485F5-E4F5-4A10-A7A1-3EE7CA0211F7}" srcOrd="1" destOrd="0" presId="urn:microsoft.com/office/officeart/2005/8/layout/venn2"/>
    <dgm:cxn modelId="{1E0C0730-958B-4AFD-83B9-39F02EE136FA}" type="presParOf" srcId="{84E4F436-D987-4B7D-AD53-058DA63370C8}" destId="{EA75A40E-8AF5-4BC4-815C-A55F456C3093}" srcOrd="2" destOrd="0" presId="urn:microsoft.com/office/officeart/2005/8/layout/venn2"/>
    <dgm:cxn modelId="{F599C73C-CCE9-4EB7-B6FE-BB00F0A37197}" type="presParOf" srcId="{EA75A40E-8AF5-4BC4-815C-A55F456C3093}" destId="{6CD962B2-7DAF-4DE2-A8A6-CED540CD9284}" srcOrd="0" destOrd="0" presId="urn:microsoft.com/office/officeart/2005/8/layout/venn2"/>
    <dgm:cxn modelId="{3DC4029E-C81A-4A0D-B556-6B2A95748D30}" type="presParOf" srcId="{EA75A40E-8AF5-4BC4-815C-A55F456C3093}" destId="{8F1B5CB2-03F9-4673-A911-21E11079C1A6}" srcOrd="1" destOrd="0" presId="urn:microsoft.com/office/officeart/2005/8/layout/venn2"/>
    <dgm:cxn modelId="{41D06D2D-1AF3-4796-BF26-233CAF994EC3}" type="presParOf" srcId="{84E4F436-D987-4B7D-AD53-058DA63370C8}" destId="{0F05161E-5555-41EB-9F20-7A627440F58F}" srcOrd="3" destOrd="0" presId="urn:microsoft.com/office/officeart/2005/8/layout/venn2"/>
    <dgm:cxn modelId="{99B1B7A0-083B-4FBB-AEEB-C68CA53F2FFF}" type="presParOf" srcId="{0F05161E-5555-41EB-9F20-7A627440F58F}" destId="{3BFE6026-11C0-4364-994E-7A20E5826464}" srcOrd="0" destOrd="0" presId="urn:microsoft.com/office/officeart/2005/8/layout/venn2"/>
    <dgm:cxn modelId="{6B6F4BE5-8B39-4D46-AE86-A9FACB5339E8}" type="presParOf" srcId="{0F05161E-5555-41EB-9F20-7A627440F58F}" destId="{FE6A101A-15B9-44D4-B04C-03162998BBA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5B3793-09A3-4416-9316-FC12CFAFC8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C5D7142-4FCE-4FAF-92B6-1DEB2CD74D47}">
      <dgm:prSet phldrT="[Testo]" custT="1"/>
      <dgm:spPr/>
      <dgm:t>
        <a:bodyPr/>
        <a:lstStyle/>
        <a:p>
          <a:pPr algn="r"/>
          <a:r>
            <a:rPr lang="de-DE" sz="1200" b="1" noProof="0" dirty="0" smtClean="0"/>
            <a:t>Führen Sie hier die Verbesser-</a:t>
          </a:r>
          <a:r>
            <a:rPr lang="de-DE" sz="1200" b="1" noProof="0" dirty="0" err="1" smtClean="0"/>
            <a:t>ungsvor</a:t>
          </a:r>
          <a:r>
            <a:rPr lang="de-DE" sz="1200" b="1" noProof="0" dirty="0" smtClean="0"/>
            <a:t>-schläge </a:t>
          </a:r>
          <a:br>
            <a:rPr lang="de-DE" sz="1200" b="1" noProof="0" dirty="0" smtClean="0"/>
          </a:br>
          <a:r>
            <a:rPr lang="de-DE" sz="1200" b="1" noProof="0" dirty="0" smtClean="0"/>
            <a:t>an</a:t>
          </a:r>
          <a:endParaRPr lang="de-DE" sz="1200" b="1" noProof="0" dirty="0"/>
        </a:p>
      </dgm:t>
    </dgm:pt>
    <dgm:pt modelId="{CD68BCF9-7625-4E39-9A31-ED4822EFD4A2}" type="parTrans" cxnId="{18968E2B-ECD8-40A8-B85C-3B93A8F84079}">
      <dgm:prSet/>
      <dgm:spPr/>
      <dgm:t>
        <a:bodyPr/>
        <a:lstStyle/>
        <a:p>
          <a:endParaRPr lang="en-GB"/>
        </a:p>
      </dgm:t>
    </dgm:pt>
    <dgm:pt modelId="{FCD6878B-AB49-48AA-8DDB-D90BEF501722}" type="sibTrans" cxnId="{18968E2B-ECD8-40A8-B85C-3B93A8F84079}">
      <dgm:prSet/>
      <dgm:spPr/>
      <dgm:t>
        <a:bodyPr/>
        <a:lstStyle/>
        <a:p>
          <a:endParaRPr lang="en-GB"/>
        </a:p>
      </dgm:t>
    </dgm:pt>
    <dgm:pt modelId="{F67C5791-028A-4D2D-8046-754D47838589}">
      <dgm:prSet phldrT="[Testo]"/>
      <dgm:spPr/>
      <dgm:t>
        <a:bodyPr/>
        <a:lstStyle/>
        <a:p>
          <a:r>
            <a:rPr lang="en-GB" dirty="0"/>
            <a:t>1) </a:t>
          </a:r>
        </a:p>
      </dgm:t>
    </dgm:pt>
    <dgm:pt modelId="{F1FB228B-DC8F-4EB6-BDA1-2C861CF72E9F}" type="parTrans" cxnId="{9D6C09E2-3D4D-44EB-A465-E060B5A1ACAF}">
      <dgm:prSet/>
      <dgm:spPr/>
      <dgm:t>
        <a:bodyPr/>
        <a:lstStyle/>
        <a:p>
          <a:endParaRPr lang="en-GB"/>
        </a:p>
      </dgm:t>
    </dgm:pt>
    <dgm:pt modelId="{AD454D6D-045C-4100-B85D-457E07B430EE}" type="sibTrans" cxnId="{9D6C09E2-3D4D-44EB-A465-E060B5A1ACAF}">
      <dgm:prSet/>
      <dgm:spPr/>
      <dgm:t>
        <a:bodyPr/>
        <a:lstStyle/>
        <a:p>
          <a:endParaRPr lang="en-GB"/>
        </a:p>
      </dgm:t>
    </dgm:pt>
    <dgm:pt modelId="{BC4CC1FB-A14C-4837-B0CA-B9D254AB4488}">
      <dgm:prSet phldrT="[Testo]"/>
      <dgm:spPr/>
      <dgm:t>
        <a:bodyPr/>
        <a:lstStyle/>
        <a:p>
          <a:r>
            <a:rPr lang="en-GB"/>
            <a:t>2)</a:t>
          </a:r>
        </a:p>
      </dgm:t>
    </dgm:pt>
    <dgm:pt modelId="{A233FBE1-66C7-4783-88BF-DCC7F1F9CF13}" type="parTrans" cxnId="{651A6A94-A9AE-420A-80DE-BB08763014F8}">
      <dgm:prSet/>
      <dgm:spPr/>
      <dgm:t>
        <a:bodyPr/>
        <a:lstStyle/>
        <a:p>
          <a:endParaRPr lang="en-GB"/>
        </a:p>
      </dgm:t>
    </dgm:pt>
    <dgm:pt modelId="{3D36ECAA-A3FD-4028-80B1-D683A431DBB4}" type="sibTrans" cxnId="{651A6A94-A9AE-420A-80DE-BB08763014F8}">
      <dgm:prSet/>
      <dgm:spPr/>
      <dgm:t>
        <a:bodyPr/>
        <a:lstStyle/>
        <a:p>
          <a:endParaRPr lang="en-GB"/>
        </a:p>
      </dgm:t>
    </dgm:pt>
    <dgm:pt modelId="{BF1AEF4F-F1E0-44F9-92F2-9207C93062A0}">
      <dgm:prSet phldrT="[Testo]"/>
      <dgm:spPr/>
      <dgm:t>
        <a:bodyPr/>
        <a:lstStyle/>
        <a:p>
          <a:r>
            <a:rPr lang="en-GB"/>
            <a:t>3)</a:t>
          </a:r>
        </a:p>
      </dgm:t>
    </dgm:pt>
    <dgm:pt modelId="{CD87A88C-A338-42A2-8023-7EFEBBE0487B}" type="parTrans" cxnId="{D2E09A9F-526F-4451-BBB6-FA3A74B04CDE}">
      <dgm:prSet/>
      <dgm:spPr/>
      <dgm:t>
        <a:bodyPr/>
        <a:lstStyle/>
        <a:p>
          <a:endParaRPr lang="en-GB"/>
        </a:p>
      </dgm:t>
    </dgm:pt>
    <dgm:pt modelId="{9BACF6BC-CA92-4F93-A237-5A554559E094}" type="sibTrans" cxnId="{D2E09A9F-526F-4451-BBB6-FA3A74B04CDE}">
      <dgm:prSet/>
      <dgm:spPr/>
      <dgm:t>
        <a:bodyPr/>
        <a:lstStyle/>
        <a:p>
          <a:endParaRPr lang="en-GB"/>
        </a:p>
      </dgm:t>
    </dgm:pt>
    <dgm:pt modelId="{7562D17C-556B-450D-B307-6D78CD357C43}" type="pres">
      <dgm:prSet presAssocID="{0A5B3793-09A3-4416-9316-FC12CFAFC85B}" presName="vert0" presStyleCnt="0">
        <dgm:presLayoutVars>
          <dgm:dir/>
          <dgm:animOne val="branch"/>
          <dgm:animLvl val="lvl"/>
        </dgm:presLayoutVars>
      </dgm:prSet>
      <dgm:spPr/>
      <dgm:t>
        <a:bodyPr/>
        <a:lstStyle/>
        <a:p>
          <a:endParaRPr lang="en-GB"/>
        </a:p>
      </dgm:t>
    </dgm:pt>
    <dgm:pt modelId="{B5A918B0-C379-4CEE-9E2B-E93919D4FDAD}" type="pres">
      <dgm:prSet presAssocID="{9C5D7142-4FCE-4FAF-92B6-1DEB2CD74D47}" presName="thickLine" presStyleLbl="alignNode1" presStyleIdx="0" presStyleCnt="1"/>
      <dgm:spPr/>
    </dgm:pt>
    <dgm:pt modelId="{812380AB-2351-469B-9EB5-40B55308B4BF}" type="pres">
      <dgm:prSet presAssocID="{9C5D7142-4FCE-4FAF-92B6-1DEB2CD74D47}" presName="horz1" presStyleCnt="0"/>
      <dgm:spPr/>
    </dgm:pt>
    <dgm:pt modelId="{6D63472D-8C1E-4758-8C1F-7D5384B362D1}" type="pres">
      <dgm:prSet presAssocID="{9C5D7142-4FCE-4FAF-92B6-1DEB2CD74D47}" presName="tx1" presStyleLbl="revTx" presStyleIdx="0" presStyleCnt="4"/>
      <dgm:spPr/>
      <dgm:t>
        <a:bodyPr/>
        <a:lstStyle/>
        <a:p>
          <a:endParaRPr lang="en-GB"/>
        </a:p>
      </dgm:t>
    </dgm:pt>
    <dgm:pt modelId="{107A84BD-17C0-450C-8369-D1B20C82F629}" type="pres">
      <dgm:prSet presAssocID="{9C5D7142-4FCE-4FAF-92B6-1DEB2CD74D47}" presName="vert1" presStyleCnt="0"/>
      <dgm:spPr/>
    </dgm:pt>
    <dgm:pt modelId="{C498AE1F-F060-4A4C-92E6-1EE2DBE9EA66}" type="pres">
      <dgm:prSet presAssocID="{F67C5791-028A-4D2D-8046-754D47838589}" presName="vertSpace2a" presStyleCnt="0"/>
      <dgm:spPr/>
    </dgm:pt>
    <dgm:pt modelId="{5FBAE7AA-A866-443E-ACC4-C1997BBC7A57}" type="pres">
      <dgm:prSet presAssocID="{F67C5791-028A-4D2D-8046-754D47838589}" presName="horz2" presStyleCnt="0"/>
      <dgm:spPr/>
    </dgm:pt>
    <dgm:pt modelId="{731E589C-E761-481D-9E96-F7AB6F779331}" type="pres">
      <dgm:prSet presAssocID="{F67C5791-028A-4D2D-8046-754D47838589}" presName="horzSpace2" presStyleCnt="0"/>
      <dgm:spPr/>
    </dgm:pt>
    <dgm:pt modelId="{7CFDA021-79EE-47E2-8599-ED1FD97C54FB}" type="pres">
      <dgm:prSet presAssocID="{F67C5791-028A-4D2D-8046-754D47838589}" presName="tx2" presStyleLbl="revTx" presStyleIdx="1" presStyleCnt="4" custLinFactNeighborY="-8087"/>
      <dgm:spPr/>
      <dgm:t>
        <a:bodyPr/>
        <a:lstStyle/>
        <a:p>
          <a:endParaRPr lang="en-GB"/>
        </a:p>
      </dgm:t>
    </dgm:pt>
    <dgm:pt modelId="{DFD97441-6A2D-4343-BEFE-EA822B6F7B8F}" type="pres">
      <dgm:prSet presAssocID="{F67C5791-028A-4D2D-8046-754D47838589}" presName="vert2" presStyleCnt="0"/>
      <dgm:spPr/>
    </dgm:pt>
    <dgm:pt modelId="{CBFA35C8-936D-40CC-83F9-0B8FFB2E3D4A}" type="pres">
      <dgm:prSet presAssocID="{F67C5791-028A-4D2D-8046-754D47838589}" presName="thinLine2b" presStyleLbl="callout" presStyleIdx="0" presStyleCnt="3"/>
      <dgm:spPr/>
    </dgm:pt>
    <dgm:pt modelId="{C7DED2DE-C316-4222-8CA2-E69A9D0BADFE}" type="pres">
      <dgm:prSet presAssocID="{F67C5791-028A-4D2D-8046-754D47838589}" presName="vertSpace2b" presStyleCnt="0"/>
      <dgm:spPr/>
    </dgm:pt>
    <dgm:pt modelId="{C77349BF-93AF-4199-BB83-F5AEF7A473D2}" type="pres">
      <dgm:prSet presAssocID="{BC4CC1FB-A14C-4837-B0CA-B9D254AB4488}" presName="horz2" presStyleCnt="0"/>
      <dgm:spPr/>
    </dgm:pt>
    <dgm:pt modelId="{7B0DCDB6-8853-4CD4-924F-8FF6F6398106}" type="pres">
      <dgm:prSet presAssocID="{BC4CC1FB-A14C-4837-B0CA-B9D254AB4488}" presName="horzSpace2" presStyleCnt="0"/>
      <dgm:spPr/>
    </dgm:pt>
    <dgm:pt modelId="{7BB23EFE-4016-4E15-9540-DF53A1DF237B}" type="pres">
      <dgm:prSet presAssocID="{BC4CC1FB-A14C-4837-B0CA-B9D254AB4488}" presName="tx2" presStyleLbl="revTx" presStyleIdx="2" presStyleCnt="4"/>
      <dgm:spPr/>
      <dgm:t>
        <a:bodyPr/>
        <a:lstStyle/>
        <a:p>
          <a:endParaRPr lang="en-GB"/>
        </a:p>
      </dgm:t>
    </dgm:pt>
    <dgm:pt modelId="{1317E2F3-7E82-4EA8-8957-E808A55C49C5}" type="pres">
      <dgm:prSet presAssocID="{BC4CC1FB-A14C-4837-B0CA-B9D254AB4488}" presName="vert2" presStyleCnt="0"/>
      <dgm:spPr/>
    </dgm:pt>
    <dgm:pt modelId="{A175C31C-3043-4A50-9D34-A9BDAB732303}" type="pres">
      <dgm:prSet presAssocID="{BC4CC1FB-A14C-4837-B0CA-B9D254AB4488}" presName="thinLine2b" presStyleLbl="callout" presStyleIdx="1" presStyleCnt="3"/>
      <dgm:spPr/>
    </dgm:pt>
    <dgm:pt modelId="{3A333E3F-7C91-4234-ACF6-782963BC7718}" type="pres">
      <dgm:prSet presAssocID="{BC4CC1FB-A14C-4837-B0CA-B9D254AB4488}" presName="vertSpace2b" presStyleCnt="0"/>
      <dgm:spPr/>
    </dgm:pt>
    <dgm:pt modelId="{4B78DFF4-D6EC-4975-B68E-2C6AA0A1E64C}" type="pres">
      <dgm:prSet presAssocID="{BF1AEF4F-F1E0-44F9-92F2-9207C93062A0}" presName="horz2" presStyleCnt="0"/>
      <dgm:spPr/>
    </dgm:pt>
    <dgm:pt modelId="{BED38A1A-5FD4-43D3-AB57-13FB75C9ED2E}" type="pres">
      <dgm:prSet presAssocID="{BF1AEF4F-F1E0-44F9-92F2-9207C93062A0}" presName="horzSpace2" presStyleCnt="0"/>
      <dgm:spPr/>
    </dgm:pt>
    <dgm:pt modelId="{6CB30B13-CC7E-4D86-88C2-D2B0C7C26F71}" type="pres">
      <dgm:prSet presAssocID="{BF1AEF4F-F1E0-44F9-92F2-9207C93062A0}" presName="tx2" presStyleLbl="revTx" presStyleIdx="3" presStyleCnt="4"/>
      <dgm:spPr/>
      <dgm:t>
        <a:bodyPr/>
        <a:lstStyle/>
        <a:p>
          <a:endParaRPr lang="en-GB"/>
        </a:p>
      </dgm:t>
    </dgm:pt>
    <dgm:pt modelId="{89347B3A-81A4-4E1C-B8E8-83DAF988F850}" type="pres">
      <dgm:prSet presAssocID="{BF1AEF4F-F1E0-44F9-92F2-9207C93062A0}" presName="vert2" presStyleCnt="0"/>
      <dgm:spPr/>
    </dgm:pt>
    <dgm:pt modelId="{D365EF61-4E38-45BE-9A39-1C874B7E330A}" type="pres">
      <dgm:prSet presAssocID="{BF1AEF4F-F1E0-44F9-92F2-9207C93062A0}" presName="thinLine2b" presStyleLbl="callout" presStyleIdx="2" presStyleCnt="3"/>
      <dgm:spPr/>
    </dgm:pt>
    <dgm:pt modelId="{F5FE9234-C61B-404E-91E3-8E609121FAE2}" type="pres">
      <dgm:prSet presAssocID="{BF1AEF4F-F1E0-44F9-92F2-9207C93062A0}" presName="vertSpace2b" presStyleCnt="0"/>
      <dgm:spPr/>
    </dgm:pt>
  </dgm:ptLst>
  <dgm:cxnLst>
    <dgm:cxn modelId="{651A6A94-A9AE-420A-80DE-BB08763014F8}" srcId="{9C5D7142-4FCE-4FAF-92B6-1DEB2CD74D47}" destId="{BC4CC1FB-A14C-4837-B0CA-B9D254AB4488}" srcOrd="1" destOrd="0" parTransId="{A233FBE1-66C7-4783-88BF-DCC7F1F9CF13}" sibTransId="{3D36ECAA-A3FD-4028-80B1-D683A431DBB4}"/>
    <dgm:cxn modelId="{AC7A4584-CE42-4797-9A5F-0E65F4AB5F49}" type="presOf" srcId="{F67C5791-028A-4D2D-8046-754D47838589}" destId="{7CFDA021-79EE-47E2-8599-ED1FD97C54FB}" srcOrd="0" destOrd="0" presId="urn:microsoft.com/office/officeart/2008/layout/LinedList"/>
    <dgm:cxn modelId="{A2B21BAE-39B6-43D1-BE5B-FF816871702B}" type="presOf" srcId="{BC4CC1FB-A14C-4837-B0CA-B9D254AB4488}" destId="{7BB23EFE-4016-4E15-9540-DF53A1DF237B}" srcOrd="0" destOrd="0" presId="urn:microsoft.com/office/officeart/2008/layout/LinedList"/>
    <dgm:cxn modelId="{D2E09A9F-526F-4451-BBB6-FA3A74B04CDE}" srcId="{9C5D7142-4FCE-4FAF-92B6-1DEB2CD74D47}" destId="{BF1AEF4F-F1E0-44F9-92F2-9207C93062A0}" srcOrd="2" destOrd="0" parTransId="{CD87A88C-A338-42A2-8023-7EFEBBE0487B}" sibTransId="{9BACF6BC-CA92-4F93-A237-5A554559E094}"/>
    <dgm:cxn modelId="{F15FF886-2D0A-410E-BDB8-370F4D6A253A}" type="presOf" srcId="{BF1AEF4F-F1E0-44F9-92F2-9207C93062A0}" destId="{6CB30B13-CC7E-4D86-88C2-D2B0C7C26F71}" srcOrd="0" destOrd="0" presId="urn:microsoft.com/office/officeart/2008/layout/LinedList"/>
    <dgm:cxn modelId="{9D6C09E2-3D4D-44EB-A465-E060B5A1ACAF}" srcId="{9C5D7142-4FCE-4FAF-92B6-1DEB2CD74D47}" destId="{F67C5791-028A-4D2D-8046-754D47838589}" srcOrd="0" destOrd="0" parTransId="{F1FB228B-DC8F-4EB6-BDA1-2C861CF72E9F}" sibTransId="{AD454D6D-045C-4100-B85D-457E07B430EE}"/>
    <dgm:cxn modelId="{A3551809-7777-4A56-98E1-2ADF9D9BC1E0}" type="presOf" srcId="{0A5B3793-09A3-4416-9316-FC12CFAFC85B}" destId="{7562D17C-556B-450D-B307-6D78CD357C43}" srcOrd="0" destOrd="0" presId="urn:microsoft.com/office/officeart/2008/layout/LinedList"/>
    <dgm:cxn modelId="{18968E2B-ECD8-40A8-B85C-3B93A8F84079}" srcId="{0A5B3793-09A3-4416-9316-FC12CFAFC85B}" destId="{9C5D7142-4FCE-4FAF-92B6-1DEB2CD74D47}" srcOrd="0" destOrd="0" parTransId="{CD68BCF9-7625-4E39-9A31-ED4822EFD4A2}" sibTransId="{FCD6878B-AB49-48AA-8DDB-D90BEF501722}"/>
    <dgm:cxn modelId="{7387620F-FAC2-46C4-B82D-27F394FE1531}" type="presOf" srcId="{9C5D7142-4FCE-4FAF-92B6-1DEB2CD74D47}" destId="{6D63472D-8C1E-4758-8C1F-7D5384B362D1}" srcOrd="0" destOrd="0" presId="urn:microsoft.com/office/officeart/2008/layout/LinedList"/>
    <dgm:cxn modelId="{FE7729D4-4E1E-4570-AE72-F3C1B121386A}" type="presParOf" srcId="{7562D17C-556B-450D-B307-6D78CD357C43}" destId="{B5A918B0-C379-4CEE-9E2B-E93919D4FDAD}" srcOrd="0" destOrd="0" presId="urn:microsoft.com/office/officeart/2008/layout/LinedList"/>
    <dgm:cxn modelId="{AEA9091D-1DE8-47B2-8145-F00F37B1F475}" type="presParOf" srcId="{7562D17C-556B-450D-B307-6D78CD357C43}" destId="{812380AB-2351-469B-9EB5-40B55308B4BF}" srcOrd="1" destOrd="0" presId="urn:microsoft.com/office/officeart/2008/layout/LinedList"/>
    <dgm:cxn modelId="{25E7C6B7-A0BD-4F0D-A555-152BA03B1D07}" type="presParOf" srcId="{812380AB-2351-469B-9EB5-40B55308B4BF}" destId="{6D63472D-8C1E-4758-8C1F-7D5384B362D1}" srcOrd="0" destOrd="0" presId="urn:microsoft.com/office/officeart/2008/layout/LinedList"/>
    <dgm:cxn modelId="{234CFF33-F2B3-4B4B-A277-5F90BE07A1A1}" type="presParOf" srcId="{812380AB-2351-469B-9EB5-40B55308B4BF}" destId="{107A84BD-17C0-450C-8369-D1B20C82F629}" srcOrd="1" destOrd="0" presId="urn:microsoft.com/office/officeart/2008/layout/LinedList"/>
    <dgm:cxn modelId="{CE6B27F7-48CF-4461-B23A-8A514EB28166}" type="presParOf" srcId="{107A84BD-17C0-450C-8369-D1B20C82F629}" destId="{C498AE1F-F060-4A4C-92E6-1EE2DBE9EA66}" srcOrd="0" destOrd="0" presId="urn:microsoft.com/office/officeart/2008/layout/LinedList"/>
    <dgm:cxn modelId="{A0F130D2-E392-4AF8-8359-A628000B551B}" type="presParOf" srcId="{107A84BD-17C0-450C-8369-D1B20C82F629}" destId="{5FBAE7AA-A866-443E-ACC4-C1997BBC7A57}" srcOrd="1" destOrd="0" presId="urn:microsoft.com/office/officeart/2008/layout/LinedList"/>
    <dgm:cxn modelId="{99E41F4B-C917-42C0-891B-A004BBA7C198}" type="presParOf" srcId="{5FBAE7AA-A866-443E-ACC4-C1997BBC7A57}" destId="{731E589C-E761-481D-9E96-F7AB6F779331}" srcOrd="0" destOrd="0" presId="urn:microsoft.com/office/officeart/2008/layout/LinedList"/>
    <dgm:cxn modelId="{6A43447F-A63C-493D-98CA-A051F67FDFAA}" type="presParOf" srcId="{5FBAE7AA-A866-443E-ACC4-C1997BBC7A57}" destId="{7CFDA021-79EE-47E2-8599-ED1FD97C54FB}" srcOrd="1" destOrd="0" presId="urn:microsoft.com/office/officeart/2008/layout/LinedList"/>
    <dgm:cxn modelId="{D1675E8E-4C81-47F8-9880-304B68DF8E26}" type="presParOf" srcId="{5FBAE7AA-A866-443E-ACC4-C1997BBC7A57}" destId="{DFD97441-6A2D-4343-BEFE-EA822B6F7B8F}" srcOrd="2" destOrd="0" presId="urn:microsoft.com/office/officeart/2008/layout/LinedList"/>
    <dgm:cxn modelId="{CB4B2079-907A-4547-ABB1-01AA666E66E3}" type="presParOf" srcId="{107A84BD-17C0-450C-8369-D1B20C82F629}" destId="{CBFA35C8-936D-40CC-83F9-0B8FFB2E3D4A}" srcOrd="2" destOrd="0" presId="urn:microsoft.com/office/officeart/2008/layout/LinedList"/>
    <dgm:cxn modelId="{6566A652-DD35-46EC-BA6D-40DACC16DA3C}" type="presParOf" srcId="{107A84BD-17C0-450C-8369-D1B20C82F629}" destId="{C7DED2DE-C316-4222-8CA2-E69A9D0BADFE}" srcOrd="3" destOrd="0" presId="urn:microsoft.com/office/officeart/2008/layout/LinedList"/>
    <dgm:cxn modelId="{4D83DFB4-2232-46B8-B75B-945B1A46D159}" type="presParOf" srcId="{107A84BD-17C0-450C-8369-D1B20C82F629}" destId="{C77349BF-93AF-4199-BB83-F5AEF7A473D2}" srcOrd="4" destOrd="0" presId="urn:microsoft.com/office/officeart/2008/layout/LinedList"/>
    <dgm:cxn modelId="{6898580C-E6B8-4F74-ABB5-9108CF2C7F8B}" type="presParOf" srcId="{C77349BF-93AF-4199-BB83-F5AEF7A473D2}" destId="{7B0DCDB6-8853-4CD4-924F-8FF6F6398106}" srcOrd="0" destOrd="0" presId="urn:microsoft.com/office/officeart/2008/layout/LinedList"/>
    <dgm:cxn modelId="{09A37FE9-8B08-409C-849D-DF62810F2466}" type="presParOf" srcId="{C77349BF-93AF-4199-BB83-F5AEF7A473D2}" destId="{7BB23EFE-4016-4E15-9540-DF53A1DF237B}" srcOrd="1" destOrd="0" presId="urn:microsoft.com/office/officeart/2008/layout/LinedList"/>
    <dgm:cxn modelId="{E0F635E8-47B8-41E1-9B69-152148D73B47}" type="presParOf" srcId="{C77349BF-93AF-4199-BB83-F5AEF7A473D2}" destId="{1317E2F3-7E82-4EA8-8957-E808A55C49C5}" srcOrd="2" destOrd="0" presId="urn:microsoft.com/office/officeart/2008/layout/LinedList"/>
    <dgm:cxn modelId="{768C3E94-E5E8-458C-8CED-2B247404291B}" type="presParOf" srcId="{107A84BD-17C0-450C-8369-D1B20C82F629}" destId="{A175C31C-3043-4A50-9D34-A9BDAB732303}" srcOrd="5" destOrd="0" presId="urn:microsoft.com/office/officeart/2008/layout/LinedList"/>
    <dgm:cxn modelId="{99CABA53-997C-4CCA-BD03-5E4A5100E961}" type="presParOf" srcId="{107A84BD-17C0-450C-8369-D1B20C82F629}" destId="{3A333E3F-7C91-4234-ACF6-782963BC7718}" srcOrd="6" destOrd="0" presId="urn:microsoft.com/office/officeart/2008/layout/LinedList"/>
    <dgm:cxn modelId="{968D60E7-E6E7-4C33-927D-14B866A7A25E}" type="presParOf" srcId="{107A84BD-17C0-450C-8369-D1B20C82F629}" destId="{4B78DFF4-D6EC-4975-B68E-2C6AA0A1E64C}" srcOrd="7" destOrd="0" presId="urn:microsoft.com/office/officeart/2008/layout/LinedList"/>
    <dgm:cxn modelId="{2C405AA4-FBCE-4C03-A06E-4BDFB9655418}" type="presParOf" srcId="{4B78DFF4-D6EC-4975-B68E-2C6AA0A1E64C}" destId="{BED38A1A-5FD4-43D3-AB57-13FB75C9ED2E}" srcOrd="0" destOrd="0" presId="urn:microsoft.com/office/officeart/2008/layout/LinedList"/>
    <dgm:cxn modelId="{A3247A7E-9AD3-46E9-9AEF-C1693D048921}" type="presParOf" srcId="{4B78DFF4-D6EC-4975-B68E-2C6AA0A1E64C}" destId="{6CB30B13-CC7E-4D86-88C2-D2B0C7C26F71}" srcOrd="1" destOrd="0" presId="urn:microsoft.com/office/officeart/2008/layout/LinedList"/>
    <dgm:cxn modelId="{210BEA4E-93B7-4DC5-8AB0-36505B07DC6F}" type="presParOf" srcId="{4B78DFF4-D6EC-4975-B68E-2C6AA0A1E64C}" destId="{89347B3A-81A4-4E1C-B8E8-83DAF988F850}" srcOrd="2" destOrd="0" presId="urn:microsoft.com/office/officeart/2008/layout/LinedList"/>
    <dgm:cxn modelId="{C30B5DE7-B648-4821-93F8-A8804A44836D}" type="presParOf" srcId="{107A84BD-17C0-450C-8369-D1B20C82F629}" destId="{D365EF61-4E38-45BE-9A39-1C874B7E330A}" srcOrd="8" destOrd="0" presId="urn:microsoft.com/office/officeart/2008/layout/LinedList"/>
    <dgm:cxn modelId="{706DE9B3-64C6-4A5D-9E36-7347C6C5EAD5}" type="presParOf" srcId="{107A84BD-17C0-450C-8369-D1B20C82F629}" destId="{F5FE9234-C61B-404E-91E3-8E609121FAE2}"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6A1D42-1282-4702-B242-7D11F864A382}" type="datetimeFigureOut">
              <a:rPr lang="de-DE" smtClean="0"/>
              <a:t>18.10.2018</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007F231-56D7-4AA8-A000-A77103AE4530}" type="slidenum">
              <a:rPr lang="de-DE" smtClean="0"/>
              <a:t>‹Nr.›</a:t>
            </a:fld>
            <a:endParaRPr lang="de-DE"/>
          </a:p>
        </p:txBody>
      </p:sp>
    </p:spTree>
    <p:extLst>
      <p:ext uri="{BB962C8B-B14F-4D97-AF65-F5344CB8AC3E}">
        <p14:creationId xmlns:p14="http://schemas.microsoft.com/office/powerpoint/2010/main" val="268302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9163" y="744538"/>
            <a:ext cx="4960937"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40" cy="4466987"/>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lvl="0">
              <a:spcBef>
                <a:spcPts val="0"/>
              </a:spcBef>
              <a:buNone/>
            </a:pPr>
            <a:r>
              <a:rPr lang="de-DE" sz="1100" b="0" i="0" u="none" strike="noStrike" kern="1200" dirty="0" smtClean="0">
                <a:solidFill>
                  <a:schemeClr val="tx1"/>
                </a:solidFill>
                <a:effectLst/>
                <a:latin typeface="+mn-lt"/>
                <a:ea typeface="+mn-ea"/>
                <a:cs typeface="+mn-cs"/>
              </a:rPr>
              <a:t>Diese Trainingsressource dient dazu, aufzuzeigen, wie wichtig es ist, die Aufmerksamkeit auf die Notwendigkeit einer lebensbegleitenden Beratung für alle zu lenken</a:t>
            </a:r>
            <a:r>
              <a:rPr lang="de-DE" sz="1100" b="0" i="0" u="none" strike="noStrike" kern="1200" baseline="0" dirty="0" smtClean="0">
                <a:solidFill>
                  <a:schemeClr val="tx1"/>
                </a:solidFill>
                <a:effectLst/>
                <a:latin typeface="+mn-lt"/>
                <a:ea typeface="+mn-ea"/>
                <a:cs typeface="+mn-cs"/>
              </a:rPr>
              <a:t> sowie das Bewusstsein dahingehend zu schärfen, dass der Zugang zu lebenslangem Lernen ermöglicht wird sowie der </a:t>
            </a:r>
            <a:r>
              <a:rPr lang="de-DE" sz="1100" b="0" i="0" u="none" strike="noStrike" kern="1200" dirty="0" smtClean="0">
                <a:solidFill>
                  <a:schemeClr val="tx1"/>
                </a:solidFill>
                <a:effectLst/>
                <a:latin typeface="+mn-lt"/>
                <a:ea typeface="+mn-ea"/>
                <a:cs typeface="+mn-cs"/>
              </a:rPr>
              <a:t>Zugang zu spezifischen territorialen öffentlichen Dienstleistungen</a:t>
            </a:r>
            <a:r>
              <a:rPr lang="de-DE" sz="1100" b="0" i="0" u="none" strike="noStrike" kern="1200" baseline="0" dirty="0" smtClean="0">
                <a:solidFill>
                  <a:schemeClr val="tx1"/>
                </a:solidFill>
                <a:effectLst/>
                <a:latin typeface="+mn-lt"/>
                <a:ea typeface="+mn-ea"/>
                <a:cs typeface="+mn-cs"/>
              </a:rPr>
              <a:t> und Institutionen</a:t>
            </a:r>
            <a:r>
              <a:rPr lang="de-DE" sz="1100" b="0" i="0" u="none" strike="noStrike" kern="1200" dirty="0" smtClean="0">
                <a:solidFill>
                  <a:schemeClr val="tx1"/>
                </a:solidFill>
                <a:effectLst/>
                <a:latin typeface="+mn-lt"/>
                <a:ea typeface="+mn-ea"/>
                <a:cs typeface="+mn-cs"/>
              </a:rPr>
              <a:t>, die sich dieser Herausforderung und Aufgabe mit der Zielgruppe Erwachsener widmen, in Österreich forciert</a:t>
            </a:r>
            <a:r>
              <a:rPr lang="de-DE" sz="1100" b="0" i="0" u="none" strike="noStrike" kern="1200" baseline="0" dirty="0" smtClean="0">
                <a:solidFill>
                  <a:schemeClr val="tx1"/>
                </a:solidFill>
                <a:effectLst/>
                <a:latin typeface="+mn-lt"/>
                <a:ea typeface="+mn-ea"/>
                <a:cs typeface="+mn-cs"/>
              </a:rPr>
              <a:t> wird</a:t>
            </a:r>
            <a:r>
              <a:rPr lang="de-DE" sz="1100" b="0" i="0" u="none" strike="noStrike" kern="1200" dirty="0" smtClean="0">
                <a:solidFill>
                  <a:schemeClr val="tx1"/>
                </a:solidFill>
                <a:effectLst/>
                <a:latin typeface="+mn-lt"/>
                <a:ea typeface="+mn-ea"/>
                <a:cs typeface="+mn-cs"/>
              </a:rPr>
              <a:t>.</a:t>
            </a:r>
            <a:br>
              <a:rPr lang="de-DE" sz="1100" b="0" i="0" u="none" strike="noStrike" kern="1200" dirty="0" smtClean="0">
                <a:solidFill>
                  <a:schemeClr val="tx1"/>
                </a:solidFill>
                <a:effectLst/>
                <a:latin typeface="+mn-lt"/>
                <a:ea typeface="+mn-ea"/>
                <a:cs typeface="+mn-cs"/>
              </a:rPr>
            </a:br>
            <a:r>
              <a:rPr lang="de-DE" sz="1100" b="0" i="0" u="none" strike="noStrike" kern="1200" dirty="0" smtClean="0">
                <a:solidFill>
                  <a:schemeClr val="tx1"/>
                </a:solidFill>
                <a:effectLst/>
                <a:latin typeface="+mn-lt"/>
                <a:ea typeface="+mn-ea"/>
                <a:cs typeface="+mn-cs"/>
              </a:rPr>
              <a:t>Menschen profitieren beispielsweise bereits im Rahmen von Aus-</a:t>
            </a:r>
            <a:r>
              <a:rPr lang="de-DE" sz="1100" b="0" i="0" u="none" strike="noStrike" kern="1200" baseline="0" dirty="0" smtClean="0">
                <a:solidFill>
                  <a:schemeClr val="tx1"/>
                </a:solidFill>
                <a:effectLst/>
                <a:latin typeface="+mn-lt"/>
                <a:ea typeface="+mn-ea"/>
                <a:cs typeface="+mn-cs"/>
              </a:rPr>
              <a:t> und Weiterbildungsmaßnahmen für Erwachsene im Sinne </a:t>
            </a:r>
            <a:r>
              <a:rPr lang="de-DE" sz="1100" b="0" i="0" u="none" strike="noStrike" kern="1200" dirty="0" smtClean="0">
                <a:solidFill>
                  <a:schemeClr val="tx1"/>
                </a:solidFill>
                <a:effectLst/>
                <a:latin typeface="+mn-lt"/>
                <a:ea typeface="+mn-ea"/>
                <a:cs typeface="+mn-cs"/>
              </a:rPr>
              <a:t>einer anfänglichen Orientierung von vielen Beratungs-,</a:t>
            </a:r>
            <a:r>
              <a:rPr lang="de-DE" sz="1100" b="0" i="0" u="none" strike="noStrike" kern="1200" baseline="0" dirty="0" smtClean="0">
                <a:solidFill>
                  <a:schemeClr val="tx1"/>
                </a:solidFill>
                <a:effectLst/>
                <a:latin typeface="+mn-lt"/>
                <a:ea typeface="+mn-ea"/>
                <a:cs typeface="+mn-cs"/>
              </a:rPr>
              <a:t> Unterstützungs- und </a:t>
            </a:r>
            <a:r>
              <a:rPr lang="de-DE" sz="1100" b="0" i="0" u="none" strike="noStrike" kern="1200" dirty="0" smtClean="0">
                <a:solidFill>
                  <a:schemeClr val="tx1"/>
                </a:solidFill>
                <a:effectLst/>
                <a:latin typeface="+mn-lt"/>
                <a:ea typeface="+mn-ea"/>
                <a:cs typeface="+mn-cs"/>
              </a:rPr>
              <a:t>Trainingsangeboten,</a:t>
            </a:r>
            <a:r>
              <a:rPr lang="de-DE" sz="1100" b="0" i="0" u="none" strike="noStrike" kern="1200" baseline="0" dirty="0" smtClean="0">
                <a:solidFill>
                  <a:schemeClr val="tx1"/>
                </a:solidFill>
                <a:effectLst/>
                <a:latin typeface="+mn-lt"/>
                <a:ea typeface="+mn-ea"/>
                <a:cs typeface="+mn-cs"/>
              </a:rPr>
              <a:t> die ihnen den Start in ein neues Leben ermöglichen. </a:t>
            </a:r>
            <a:r>
              <a:rPr lang="de-DE" sz="1100" b="0" i="0" u="none" strike="noStrike" kern="1200" dirty="0" smtClean="0">
                <a:solidFill>
                  <a:schemeClr val="tx1"/>
                </a:solidFill>
                <a:effectLst/>
                <a:latin typeface="+mn-lt"/>
                <a:ea typeface="+mn-ea"/>
                <a:cs typeface="+mn-cs"/>
              </a:rPr>
              <a:t> </a:t>
            </a:r>
          </a:p>
          <a:p>
            <a:pPr lvl="0">
              <a:spcBef>
                <a:spcPts val="0"/>
              </a:spcBef>
              <a:buNone/>
            </a:pPr>
            <a:r>
              <a:rPr lang="de-DE" sz="1100" b="0" i="0" u="none" strike="noStrike" kern="1200" dirty="0" smtClean="0">
                <a:solidFill>
                  <a:schemeClr val="tx1"/>
                </a:solidFill>
                <a:effectLst/>
                <a:latin typeface="+mn-lt"/>
                <a:ea typeface="+mn-ea"/>
                <a:cs typeface="+mn-cs"/>
              </a:rPr>
              <a:t>Lebensbegleitende</a:t>
            </a:r>
            <a:r>
              <a:rPr lang="de-DE" sz="1100" b="0" i="0" u="none" strike="noStrike" kern="1200" baseline="0" dirty="0" smtClean="0">
                <a:solidFill>
                  <a:schemeClr val="tx1"/>
                </a:solidFill>
                <a:effectLst/>
                <a:latin typeface="+mn-lt"/>
                <a:ea typeface="+mn-ea"/>
                <a:cs typeface="+mn-cs"/>
              </a:rPr>
              <a:t> Beratung dient dazu, </a:t>
            </a:r>
            <a:r>
              <a:rPr lang="de-DE" sz="1100" b="0" i="0" u="none" strike="noStrike" kern="1200" dirty="0" smtClean="0">
                <a:solidFill>
                  <a:schemeClr val="tx1"/>
                </a:solidFill>
                <a:effectLst/>
                <a:latin typeface="+mn-lt"/>
                <a:ea typeface="+mn-ea"/>
                <a:cs typeface="+mn-cs"/>
              </a:rPr>
              <a:t>sich selbst die Gelegenheit zu geben, innezuhalten und über sich selbst nachzudenken und an Herausforderungen</a:t>
            </a:r>
            <a:r>
              <a:rPr lang="de-DE" sz="1100" b="0" i="0" u="none" strike="noStrike" kern="1200" baseline="0" dirty="0" smtClean="0">
                <a:solidFill>
                  <a:schemeClr val="tx1"/>
                </a:solidFill>
                <a:effectLst/>
                <a:latin typeface="+mn-lt"/>
                <a:ea typeface="+mn-ea"/>
                <a:cs typeface="+mn-cs"/>
              </a:rPr>
              <a:t> zu wachsen</a:t>
            </a:r>
            <a:r>
              <a:rPr lang="de-DE" sz="1100" b="0" i="0" u="none" strike="noStrike" kern="1200" dirty="0" smtClean="0">
                <a:solidFill>
                  <a:schemeClr val="tx1"/>
                </a:solidFill>
                <a:effectLst/>
                <a:latin typeface="+mn-lt"/>
                <a:ea typeface="+mn-ea"/>
                <a:cs typeface="+mn-cs"/>
              </a:rPr>
              <a:t>. Diese Ressource untermauert die Bedeutung des lebenslangen Lernens und zielt darauf ab, das Bewusstsein für die dynamischen Entwicklungen unserer Gesellschaften und deren Auswirkungen auf unser Leben zu wecken.</a:t>
            </a:r>
            <a:endParaRPr lang="en-GB" dirty="0"/>
          </a:p>
        </p:txBody>
      </p:sp>
    </p:spTree>
    <p:extLst>
      <p:ext uri="{BB962C8B-B14F-4D97-AF65-F5344CB8AC3E}">
        <p14:creationId xmlns:p14="http://schemas.microsoft.com/office/powerpoint/2010/main" val="241068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smtClean="0"/>
              <a:t>Bildung ist der Schlüssel</a:t>
            </a:r>
            <a:r>
              <a:rPr lang="de-DE" baseline="0" dirty="0" smtClean="0"/>
              <a:t> zu Integration und beruflichem Erfolg. Das österreichische Bildungssystem ist nach dem Dualen-Modell aufgebaut. In Österreich</a:t>
            </a:r>
            <a:r>
              <a:rPr lang="de-AT" sz="1100" b="0" i="0" u="none" strike="noStrike" kern="1200" dirty="0" smtClean="0">
                <a:solidFill>
                  <a:schemeClr val="tx1"/>
                </a:solidFill>
                <a:effectLst/>
                <a:latin typeface="+mn-lt"/>
                <a:ea typeface="+mn-ea"/>
                <a:cs typeface="+mn-cs"/>
              </a:rPr>
              <a:t> ist die Schulausbildung Bundessache, daher gibt es auch für alle </a:t>
            </a:r>
            <a:r>
              <a:rPr lang="de-AT" sz="1100" b="0" i="0" u="none" strike="noStrike" kern="1200" dirty="0" err="1" smtClean="0">
                <a:solidFill>
                  <a:schemeClr val="tx1"/>
                </a:solidFill>
                <a:effectLst/>
                <a:latin typeface="+mn-lt"/>
                <a:ea typeface="+mn-ea"/>
                <a:cs typeface="+mn-cs"/>
              </a:rPr>
              <a:t>SchülerInnen</a:t>
            </a:r>
            <a:r>
              <a:rPr lang="de-AT" sz="1100" b="0" i="0" u="none" strike="noStrike" kern="1200" dirty="0" smtClean="0">
                <a:solidFill>
                  <a:schemeClr val="tx1"/>
                </a:solidFill>
                <a:effectLst/>
                <a:latin typeface="+mn-lt"/>
                <a:ea typeface="+mn-ea"/>
                <a:cs typeface="+mn-cs"/>
              </a:rPr>
              <a:t> im gesamten Land einen einheitlichen Lehrplan. Die Einschulung erfolgt in Österreich im Alter von sechs Jahren in die Volksschule. Sogenannte Kann-Kinder können auch schon mit fünf Jahren eingeschult werden. Nach vier Jahren findet die erste Leistungsauswahl statt. In Österreich können die Eltern der Kinder auf Empfehlung der </a:t>
            </a:r>
            <a:r>
              <a:rPr lang="de-AT" sz="1100" b="0" i="0" u="none" strike="noStrike" kern="1200" dirty="0" err="1" smtClean="0">
                <a:solidFill>
                  <a:schemeClr val="tx1"/>
                </a:solidFill>
                <a:effectLst/>
                <a:latin typeface="+mn-lt"/>
                <a:ea typeface="+mn-ea"/>
                <a:cs typeface="+mn-cs"/>
              </a:rPr>
              <a:t>LehrerInnen</a:t>
            </a:r>
            <a:r>
              <a:rPr lang="de-AT" sz="1100" b="0" i="0" u="none" strike="noStrike" kern="1200" dirty="0" smtClean="0">
                <a:solidFill>
                  <a:schemeClr val="tx1"/>
                </a:solidFill>
                <a:effectLst/>
                <a:latin typeface="+mn-lt"/>
                <a:ea typeface="+mn-ea"/>
                <a:cs typeface="+mn-cs"/>
              </a:rPr>
              <a:t> entscheiden, ob sie ihre Kinder auf die Neue Mittelschule (NMS) oder die Unterstufe der allgemeinen höheren Schule schicken (AHS-Unterstufe). Die</a:t>
            </a:r>
            <a:r>
              <a:rPr lang="de-AT" sz="1100" b="0" i="0" u="none" strike="noStrike" kern="1200" baseline="0" dirty="0" smtClean="0">
                <a:solidFill>
                  <a:schemeClr val="tx1"/>
                </a:solidFill>
                <a:effectLst/>
                <a:latin typeface="+mn-lt"/>
                <a:ea typeface="+mn-ea"/>
                <a:cs typeface="+mn-cs"/>
              </a:rPr>
              <a:t> allgemeine Schulpflicht endet mit dem positiven Abschluss des 9. Schuljahres. </a:t>
            </a:r>
            <a:r>
              <a:rPr lang="de-AT" sz="1100" b="0" i="0" u="none" strike="noStrike" kern="1200" baseline="0" dirty="0" err="1" smtClean="0">
                <a:solidFill>
                  <a:schemeClr val="tx1"/>
                </a:solidFill>
                <a:effectLst/>
                <a:latin typeface="+mn-lt"/>
                <a:ea typeface="+mn-ea"/>
                <a:cs typeface="+mn-cs"/>
              </a:rPr>
              <a:t>SchülerInnen</a:t>
            </a:r>
            <a:r>
              <a:rPr lang="de-AT" sz="1100" b="0" i="0" u="none" strike="noStrike" kern="1200" baseline="0" dirty="0" smtClean="0">
                <a:solidFill>
                  <a:schemeClr val="tx1"/>
                </a:solidFill>
                <a:effectLst/>
                <a:latin typeface="+mn-lt"/>
                <a:ea typeface="+mn-ea"/>
                <a:cs typeface="+mn-cs"/>
              </a:rPr>
              <a:t> können nun eine berufsbildende mittlere Schule (BMS: 1-4-jährig je nach Ausbildungsschwerpunkt), eine allgemeinbildende</a:t>
            </a:r>
            <a:r>
              <a:rPr lang="de-AT" sz="1100" b="0" i="0" u="none" strike="noStrike" kern="1200" dirty="0" smtClean="0">
                <a:solidFill>
                  <a:schemeClr val="tx1"/>
                </a:solidFill>
                <a:effectLst/>
                <a:latin typeface="+mn-lt"/>
                <a:ea typeface="+mn-ea"/>
                <a:cs typeface="+mn-cs"/>
              </a:rPr>
              <a:t> höhere Schule (AHS: 4-jährig) </a:t>
            </a:r>
            <a:r>
              <a:rPr lang="de-AT" sz="1100" b="0" i="0" u="none" strike="noStrike" kern="1200" baseline="0" dirty="0" smtClean="0">
                <a:solidFill>
                  <a:schemeClr val="tx1"/>
                </a:solidFill>
                <a:effectLst/>
                <a:latin typeface="+mn-lt"/>
                <a:ea typeface="+mn-ea"/>
                <a:cs typeface="+mn-cs"/>
              </a:rPr>
              <a:t>oder eine berufsbildende höhere Schule (BMS: 5-jährig) </a:t>
            </a:r>
            <a:r>
              <a:rPr lang="de-AT" sz="1100" b="0" i="0" u="none" strike="noStrike" kern="1200" dirty="0" smtClean="0">
                <a:solidFill>
                  <a:schemeClr val="tx1"/>
                </a:solidFill>
                <a:effectLst/>
                <a:latin typeface="+mn-lt"/>
                <a:ea typeface="+mn-ea"/>
                <a:cs typeface="+mn-cs"/>
              </a:rPr>
              <a:t>besuchen,</a:t>
            </a:r>
            <a:r>
              <a:rPr lang="de-AT" sz="1100" b="0" i="0" u="none" strike="noStrike" kern="1200" baseline="0" dirty="0" smtClean="0">
                <a:solidFill>
                  <a:schemeClr val="tx1"/>
                </a:solidFill>
                <a:effectLst/>
                <a:latin typeface="+mn-lt"/>
                <a:ea typeface="+mn-ea"/>
                <a:cs typeface="+mn-cs"/>
              </a:rPr>
              <a:t> an deren Ende die Matura steht oder den Polytechnischen Lehrgang (Dauer: 1 Jahr) und im Anschluss eine Lehre (in der Regel 3 Jahre) absolvieren. </a:t>
            </a:r>
            <a:r>
              <a:rPr lang="de-AT" sz="1100" b="0" i="0" u="none" strike="noStrike" kern="1200" dirty="0" smtClean="0">
                <a:solidFill>
                  <a:schemeClr val="tx1"/>
                </a:solidFill>
                <a:effectLst/>
                <a:latin typeface="+mn-lt"/>
                <a:ea typeface="+mn-ea"/>
                <a:cs typeface="+mn-cs"/>
              </a:rPr>
              <a:t>Die Ausbildung in der polytechnischen Schule ist sehr praxisorientiert und dient schon ganz konkret der Berufsvorbereitung. </a:t>
            </a:r>
            <a:r>
              <a:rPr lang="de-AT" sz="1100" b="0" i="0" u="none" strike="noStrike" kern="1200" baseline="0" dirty="0" smtClean="0">
                <a:solidFill>
                  <a:schemeClr val="tx1"/>
                </a:solidFill>
                <a:effectLst/>
                <a:latin typeface="+mn-lt"/>
                <a:ea typeface="+mn-ea"/>
                <a:cs typeface="+mn-cs"/>
              </a:rPr>
              <a:t>Es besteht zudem die Möglichkeit zusätzlich zur Lehrabschlussprüfung die Matura zu absolvieren – das Konzept „Lehre mit Matura“ ist in Österreich sehr erfolgreich. Die duale Ausbildung bestehend aus Präsenzzeiten in der Berufsschule und Lehre mit Lehrausbildung im auszubildenden Lehrbetrieb hat sich in Österreich bewährt. </a:t>
            </a:r>
          </a:p>
          <a:p>
            <a:pPr>
              <a:buNone/>
            </a:pPr>
            <a:r>
              <a:rPr lang="de-AT" sz="1100" b="0" i="0" u="none" strike="noStrike" kern="1200" baseline="0" dirty="0" smtClean="0">
                <a:solidFill>
                  <a:schemeClr val="tx1"/>
                </a:solidFill>
                <a:effectLst/>
                <a:latin typeface="+mn-lt"/>
                <a:ea typeface="+mn-ea"/>
                <a:cs typeface="+mn-cs"/>
              </a:rPr>
              <a:t>Eine Sonderform der Berufsausbildung ist die sogenannte „integrative Berufsausbildung“, bei der soziale benachteiligte Personen, Personen, die </a:t>
            </a:r>
            <a:r>
              <a:rPr lang="de-AT" sz="1100" b="0" i="0" u="none" strike="noStrike" kern="1200" dirty="0" smtClean="0">
                <a:solidFill>
                  <a:schemeClr val="tx1"/>
                </a:solidFill>
                <a:effectLst/>
                <a:latin typeface="+mn-lt"/>
                <a:ea typeface="+mn-ea"/>
                <a:cs typeface="+mn-cs"/>
              </a:rPr>
              <a:t>unter Lernschwierigkeiten leiden oder eine Beeinträchtigung haben, in Österreich dennoch die Chance erhalten eine Lehrausbildung zu beenden. Diese Jugendlichen werden nicht alleine gelassen und vom Arbeitsmarktservice, dem Bundessozialamt und anderen Institutionen gefördert, denn jedem Jugendlichen wird eine Ausbildung bis 18 garantiert.</a:t>
            </a:r>
            <a:endParaRPr lang="de-AT" sz="1100" b="0" i="0" u="none" strike="noStrike" kern="1200" baseline="0" dirty="0" smtClean="0">
              <a:solidFill>
                <a:schemeClr val="tx1"/>
              </a:solidFill>
              <a:effectLst/>
              <a:latin typeface="+mn-lt"/>
              <a:ea typeface="+mn-ea"/>
              <a:cs typeface="+mn-cs"/>
            </a:endParaRPr>
          </a:p>
          <a:p>
            <a:pPr>
              <a:buNone/>
            </a:pPr>
            <a:r>
              <a:rPr lang="de-AT" sz="1100" b="0" i="0" u="none" strike="noStrike" kern="1200" baseline="0" dirty="0" smtClean="0">
                <a:solidFill>
                  <a:schemeClr val="tx1"/>
                </a:solidFill>
                <a:effectLst/>
                <a:latin typeface="+mn-lt"/>
                <a:ea typeface="+mn-ea"/>
                <a:cs typeface="+mn-cs"/>
              </a:rPr>
              <a:t>Bei der „inklusiven Bildung“ liegt der Fokus auf Integration, Inklusion und Sonderpädagogik und </a:t>
            </a:r>
            <a:r>
              <a:rPr lang="de-AT" sz="1100" b="0" i="0" u="none" strike="noStrike" kern="1200" baseline="0" dirty="0" err="1" smtClean="0">
                <a:solidFill>
                  <a:schemeClr val="tx1"/>
                </a:solidFill>
                <a:effectLst/>
                <a:latin typeface="+mn-lt"/>
                <a:ea typeface="+mn-ea"/>
                <a:cs typeface="+mn-cs"/>
              </a:rPr>
              <a:t>SchülerInnen</a:t>
            </a:r>
            <a:r>
              <a:rPr lang="de-AT" sz="1100" b="0" i="0" u="none" strike="noStrike" kern="1200" baseline="0" dirty="0" smtClean="0">
                <a:solidFill>
                  <a:schemeClr val="tx1"/>
                </a:solidFill>
                <a:effectLst/>
                <a:latin typeface="+mn-lt"/>
                <a:ea typeface="+mn-ea"/>
                <a:cs typeface="+mn-cs"/>
              </a:rPr>
              <a:t> erhalten spezielle Fördermaßnahmen. Es </a:t>
            </a:r>
            <a:r>
              <a:rPr lang="de-AT" sz="1100" b="0" i="0" u="none" strike="noStrike" kern="1200" dirty="0" smtClean="0">
                <a:solidFill>
                  <a:schemeClr val="tx1"/>
                </a:solidFill>
                <a:effectLst/>
                <a:latin typeface="+mn-lt"/>
                <a:ea typeface="+mn-ea"/>
                <a:cs typeface="+mn-cs"/>
              </a:rPr>
              <a:t>wurden in diesem Zusammenhang besondere gesetzliche Regelungen geschaffen, die entsprechende Abweichungen vom Lehrplan sowie einen erweiterten Förderunterricht ermöglichen. </a:t>
            </a:r>
            <a:endParaRPr lang="de-AT" sz="1100" b="0" i="0" u="none" strike="noStrike" kern="1200" baseline="0" dirty="0" smtClean="0">
              <a:solidFill>
                <a:schemeClr val="tx1"/>
              </a:solidFill>
              <a:effectLst/>
              <a:latin typeface="+mn-lt"/>
              <a:ea typeface="+mn-ea"/>
              <a:cs typeface="+mn-cs"/>
            </a:endParaRPr>
          </a:p>
          <a:p>
            <a:pPr>
              <a:buNone/>
            </a:pPr>
            <a:r>
              <a:rPr lang="de-AT" sz="1100" b="0" i="0" u="none" strike="noStrike" kern="1200" dirty="0" err="1" smtClean="0">
                <a:solidFill>
                  <a:schemeClr val="tx1"/>
                </a:solidFill>
                <a:effectLst/>
                <a:latin typeface="+mn-lt"/>
                <a:ea typeface="+mn-ea"/>
                <a:cs typeface="+mn-cs"/>
              </a:rPr>
              <a:t>SchülerInnen</a:t>
            </a:r>
            <a:r>
              <a:rPr lang="de-AT" sz="1100" b="0" i="0" u="none" strike="noStrike" kern="1200" dirty="0" smtClean="0">
                <a:solidFill>
                  <a:schemeClr val="tx1"/>
                </a:solidFill>
                <a:effectLst/>
                <a:latin typeface="+mn-lt"/>
                <a:ea typeface="+mn-ea"/>
                <a:cs typeface="+mn-cs"/>
              </a:rPr>
              <a:t>, die die Matura</a:t>
            </a:r>
            <a:r>
              <a:rPr lang="de-AT" sz="1100" b="0" i="0" u="none" strike="noStrike"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abgelegt haben, können dann eine österreichische Hochschule (Universität oder Fachhochschule)</a:t>
            </a:r>
            <a:r>
              <a:rPr lang="de-AT" sz="1100" b="0" i="0" u="none" strike="noStrike"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besuchen. Auch hier stehen am Ende der Ausbildung (Dauer: 3-8 Jahre im Bologna System) die international anerkannten und vor allem vergleichbaren Abschlüsse Bachelor,</a:t>
            </a:r>
            <a:r>
              <a:rPr lang="de-AT" sz="1100" b="0" i="0" u="none" strike="noStrike"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Master und </a:t>
            </a:r>
            <a:r>
              <a:rPr lang="de-AT" sz="1100" b="0" i="0" u="none" strike="noStrike" kern="1200" dirty="0" err="1" smtClean="0">
                <a:solidFill>
                  <a:schemeClr val="tx1"/>
                </a:solidFill>
                <a:effectLst/>
                <a:latin typeface="+mn-lt"/>
                <a:ea typeface="+mn-ea"/>
                <a:cs typeface="+mn-cs"/>
              </a:rPr>
              <a:t>phD</a:t>
            </a:r>
            <a:r>
              <a:rPr lang="de-AT" sz="1100" b="0" i="0" u="none" strike="noStrike" kern="1200" dirty="0" smtClean="0">
                <a:solidFill>
                  <a:schemeClr val="tx1"/>
                </a:solidFill>
                <a:effectLst/>
                <a:latin typeface="+mn-lt"/>
                <a:ea typeface="+mn-ea"/>
                <a:cs typeface="+mn-cs"/>
              </a:rPr>
              <a:t>. </a:t>
            </a:r>
          </a:p>
          <a:p>
            <a:pPr>
              <a:buNone/>
            </a:pPr>
            <a:r>
              <a:rPr lang="de-AT" sz="1100" b="0" i="0" u="none" strike="noStrike" kern="1200" dirty="0" smtClean="0">
                <a:solidFill>
                  <a:schemeClr val="tx1"/>
                </a:solidFill>
                <a:effectLst/>
                <a:latin typeface="+mn-lt"/>
                <a:ea typeface="+mn-ea"/>
                <a:cs typeface="+mn-cs"/>
              </a:rPr>
              <a:t>Ausbildungen der Gesundheits-</a:t>
            </a:r>
            <a:r>
              <a:rPr lang="de-AT" sz="1100" b="0" i="0" u="none" strike="noStrike" kern="1200" baseline="0" dirty="0" smtClean="0">
                <a:solidFill>
                  <a:schemeClr val="tx1"/>
                </a:solidFill>
                <a:effectLst/>
                <a:latin typeface="+mn-lt"/>
                <a:ea typeface="+mn-ea"/>
                <a:cs typeface="+mn-cs"/>
              </a:rPr>
              <a:t> und Pflegeberufe können anders als in vielen europäischen Ländern im Rahmen von Kurzausbildungen von 1-3 Jahren absolviert werden und schließen mit staatlich anerkanntem Diplom ab. Erst seit 2008 werden Bachelor- und Masterstudiengänge für den </a:t>
            </a:r>
            <a:r>
              <a:rPr lang="de-AT" sz="1100" b="0" i="0" u="none" strike="noStrike" kern="1200" dirty="0" smtClean="0">
                <a:solidFill>
                  <a:schemeClr val="tx1"/>
                </a:solidFill>
                <a:effectLst/>
                <a:latin typeface="+mn-lt"/>
                <a:ea typeface="+mn-ea"/>
                <a:cs typeface="+mn-cs"/>
              </a:rPr>
              <a:t>gehobenen Dienst der Gesundheits- und Krankenpflege angeboten. </a:t>
            </a:r>
          </a:p>
          <a:p>
            <a:pPr>
              <a:buNone/>
            </a:pPr>
            <a:r>
              <a:rPr lang="de-AT" sz="1100" b="0" i="0" u="none" strike="noStrike" kern="1200" baseline="0" dirty="0" smtClean="0">
                <a:solidFill>
                  <a:schemeClr val="tx1"/>
                </a:solidFill>
                <a:effectLst/>
                <a:latin typeface="+mn-lt"/>
                <a:ea typeface="+mn-ea"/>
                <a:cs typeface="+mn-cs"/>
              </a:rPr>
              <a:t>Zusätzlich zu einem Studium an einer Universität oder Fachhochschule können nach der Matura sogenannte tertiäre Kurzausbildungen abgeschlossen werden, dazu zählen beispielsweise Schulen für Berufstätige (Dauer: 6-8 Semester), Aufbaulehrgänge (Dauer: 4-6 Semester), Werkmeister-/Bauhandwerker-/Meisterschulen (Dauer: 2-4 Semester, </a:t>
            </a:r>
            <a:r>
              <a:rPr lang="de-AT" sz="1100" b="0" i="0" u="none" strike="noStrike" kern="1200" dirty="0" smtClean="0">
                <a:solidFill>
                  <a:schemeClr val="tx1"/>
                </a:solidFill>
                <a:effectLst/>
                <a:latin typeface="+mn-lt"/>
                <a:ea typeface="+mn-ea"/>
                <a:cs typeface="+mn-cs"/>
              </a:rPr>
              <a:t>kommissionelle Abschlussprüfung, die zur Berechtigung zur Ausbildung von Lehrlingen führt)</a:t>
            </a:r>
            <a:r>
              <a:rPr lang="de-AT" sz="1100" b="0" i="0" u="none" strike="noStrike" kern="1200" baseline="0" dirty="0" smtClean="0">
                <a:solidFill>
                  <a:schemeClr val="tx1"/>
                </a:solidFill>
                <a:effectLst/>
                <a:latin typeface="+mn-lt"/>
                <a:ea typeface="+mn-ea"/>
                <a:cs typeface="+mn-cs"/>
              </a:rPr>
              <a:t> und Kollegs in Tages- oder Abendform (Dauer: 4-6 Semester), die mit einer Diplomprüfung abschließen. Zudem werden verschiedene Lehrgänge an Universitäten, Fachhochschulen und Pädagogischen Hochschulen angeboten, deren Dauer </a:t>
            </a:r>
            <a:r>
              <a:rPr lang="de-AT" sz="1100" b="0" i="0" u="none" strike="noStrike" kern="1200" dirty="0" smtClean="0">
                <a:solidFill>
                  <a:schemeClr val="tx1"/>
                </a:solidFill>
                <a:effectLst/>
                <a:latin typeface="+mn-lt"/>
                <a:ea typeface="+mn-ea"/>
                <a:cs typeface="+mn-cs"/>
              </a:rPr>
              <a:t>je nach Lehrgang individuell festgelegt ist. </a:t>
            </a:r>
            <a:r>
              <a:rPr lang="de-AT" sz="1100" b="0" i="0" u="none" strike="noStrike" kern="1200" dirty="0" err="1" smtClean="0">
                <a:solidFill>
                  <a:schemeClr val="tx1"/>
                </a:solidFill>
                <a:effectLst/>
                <a:latin typeface="+mn-lt"/>
                <a:ea typeface="+mn-ea"/>
                <a:cs typeface="+mn-cs"/>
              </a:rPr>
              <a:t>StudentInnen</a:t>
            </a:r>
            <a:r>
              <a:rPr lang="de-AT" sz="1100" b="0" i="0" u="none" strike="noStrike" kern="1200" dirty="0" smtClean="0">
                <a:solidFill>
                  <a:schemeClr val="tx1"/>
                </a:solidFill>
                <a:effectLst/>
                <a:latin typeface="+mn-lt"/>
                <a:ea typeface="+mn-ea"/>
                <a:cs typeface="+mn-cs"/>
              </a:rPr>
              <a:t> von Pädagogischen Hochschulen (Dauer: 3-6 Jahre)</a:t>
            </a:r>
            <a:r>
              <a:rPr lang="de-AT" sz="1100" b="0" i="0" u="none" strike="noStrike" kern="1200" baseline="0" dirty="0" smtClean="0">
                <a:solidFill>
                  <a:schemeClr val="tx1"/>
                </a:solidFill>
                <a:effectLst/>
                <a:latin typeface="+mn-lt"/>
                <a:ea typeface="+mn-ea"/>
                <a:cs typeface="+mn-cs"/>
              </a:rPr>
              <a:t> sind </a:t>
            </a:r>
            <a:r>
              <a:rPr lang="de-AT" sz="1100" b="0" i="0" u="none" strike="noStrike" kern="1200" dirty="0" smtClean="0">
                <a:solidFill>
                  <a:schemeClr val="tx1"/>
                </a:solidFill>
                <a:effectLst/>
                <a:latin typeface="+mn-lt"/>
                <a:ea typeface="+mn-ea"/>
                <a:cs typeface="+mn-cs"/>
              </a:rPr>
              <a:t>mit erfolgreicher Beendigung des Studiums zur Lehrbefähigung für das gewählte Lehramt berechtigt. </a:t>
            </a:r>
            <a:endParaRPr lang="de-AT" sz="1100" b="0" i="0" u="none" strike="noStrike" kern="1200" baseline="0" dirty="0" smtClean="0">
              <a:solidFill>
                <a:schemeClr val="tx1"/>
              </a:solidFill>
              <a:effectLst/>
              <a:latin typeface="+mn-lt"/>
              <a:ea typeface="+mn-ea"/>
              <a:cs typeface="+mn-cs"/>
            </a:endParaRPr>
          </a:p>
          <a:p>
            <a:pPr>
              <a:buNone/>
            </a:pPr>
            <a:r>
              <a:rPr lang="de-AT" sz="1100" b="0" i="0" u="none" strike="noStrike" kern="1200" baseline="0" dirty="0" smtClean="0">
                <a:solidFill>
                  <a:schemeClr val="tx1"/>
                </a:solidFill>
                <a:effectLst/>
                <a:latin typeface="+mn-lt"/>
                <a:ea typeface="+mn-ea"/>
                <a:cs typeface="+mn-cs"/>
              </a:rPr>
              <a:t>Auf dem sogenannten zweiten Bildungsweg können </a:t>
            </a:r>
            <a:r>
              <a:rPr lang="de-AT" sz="1100" b="0" i="0" u="none" strike="noStrike" kern="1200" baseline="0" dirty="0" err="1" smtClean="0">
                <a:solidFill>
                  <a:schemeClr val="tx1"/>
                </a:solidFill>
                <a:effectLst/>
                <a:latin typeface="+mn-lt"/>
                <a:ea typeface="+mn-ea"/>
                <a:cs typeface="+mn-cs"/>
              </a:rPr>
              <a:t>SchülerInnen</a:t>
            </a:r>
            <a:r>
              <a:rPr lang="de-AT" sz="1100" b="0" i="0" u="none" strike="noStrike" kern="1200" baseline="0" dirty="0" smtClean="0">
                <a:solidFill>
                  <a:schemeClr val="tx1"/>
                </a:solidFill>
                <a:effectLst/>
                <a:latin typeface="+mn-lt"/>
                <a:ea typeface="+mn-ea"/>
                <a:cs typeface="+mn-cs"/>
              </a:rPr>
              <a:t> und Erwachsene ihren Schulabschluss nachholen – dies ist beispielsweise mittels einer </a:t>
            </a:r>
            <a:r>
              <a:rPr lang="de-AT" sz="1100" b="0" i="0" u="none" strike="noStrike" kern="1200" baseline="0" dirty="0" err="1" smtClean="0">
                <a:solidFill>
                  <a:schemeClr val="tx1"/>
                </a:solidFill>
                <a:effectLst/>
                <a:latin typeface="+mn-lt"/>
                <a:ea typeface="+mn-ea"/>
                <a:cs typeface="+mn-cs"/>
              </a:rPr>
              <a:t>Externistenmatura</a:t>
            </a:r>
            <a:r>
              <a:rPr lang="de-AT" sz="1100" b="0" i="0" u="none" strike="noStrike" kern="1200" baseline="0" dirty="0" smtClean="0">
                <a:solidFill>
                  <a:schemeClr val="tx1"/>
                </a:solidFill>
                <a:effectLst/>
                <a:latin typeface="+mn-lt"/>
                <a:ea typeface="+mn-ea"/>
                <a:cs typeface="+mn-cs"/>
              </a:rPr>
              <a:t> möglich und berechtigt zum Studium an einer Universität oder Fachhochschule. Zudem werden spezielle Förderungen angeboten.</a:t>
            </a:r>
          </a:p>
          <a:p>
            <a:pPr>
              <a:buNone/>
            </a:pPr>
            <a:r>
              <a:rPr lang="de-AT" dirty="0" smtClean="0"/>
              <a:t>Die Ausbildungspflicht bis 18 unterstreicht in Österreich die Notwendigkeit, jungen Menschen mit einer möglichst guten Ausbildung einen positiven Start ins Berufsleben zu ermöglichen</a:t>
            </a:r>
            <a:r>
              <a:rPr lang="de-AT" baseline="0" dirty="0" smtClean="0"/>
              <a:t> und wurde 2017 eingeführt. </a:t>
            </a:r>
          </a:p>
          <a:p>
            <a:pPr>
              <a:buNone/>
            </a:pPr>
            <a:r>
              <a:rPr lang="de-AT" baseline="0" dirty="0" smtClean="0"/>
              <a:t>Die Darstellung und Beschreibung des österreichischen Bildungssystem stellt nur eine Momentaufnahme dar und kann je nach politischer Situation adaptiert werden. </a:t>
            </a:r>
            <a:endParaRPr lang="de-DE" dirty="0"/>
          </a:p>
        </p:txBody>
      </p:sp>
    </p:spTree>
    <p:extLst>
      <p:ext uri="{BB962C8B-B14F-4D97-AF65-F5344CB8AC3E}">
        <p14:creationId xmlns:p14="http://schemas.microsoft.com/office/powerpoint/2010/main" val="50343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AT" dirty="0" smtClean="0"/>
              <a:t>Im Falle einer außerhalb Österreichs erworbenen Qualifikation ist eine Anerkennung durch die zuständigen österreichischen Behörden vor der Berufsausübung vorgeschrieben. Ohne Anerkennung begehen sowohl Ausübende als auch jene, die diese Personen zu einer entsprechenden Tätigkeit heranziehen, eine mit Geldstrafe bedrohte Verwaltungsübertretung neben allfälligen zivil- und strafrechtlichen Haftungsfolgen. Als rechtlicher Rahmen gilt die Berufsanerkennungsrichtlinie. In Österreich gibt es keine einheitlichen Regelungen in Bezug auf die formale Anerkennung von aus dem Ausland mitgebrachten Qualifikationen.  </a:t>
            </a:r>
          </a:p>
          <a:p>
            <a:pPr>
              <a:buNone/>
            </a:pPr>
            <a:r>
              <a:rPr lang="de-AT" dirty="0" smtClean="0"/>
              <a:t>Welches Verfahren zur Anerkennung von im Ausland erworbenen Qualifikationen (Abschlüssen) zur Anwendung kommt ist davon abhängig, für welchen Bereich die Qualifikation benötigt wird. Es gibt vier Formen der Anerkennung:</a:t>
            </a:r>
          </a:p>
          <a:p>
            <a:pPr>
              <a:buNone/>
            </a:pPr>
            <a:r>
              <a:rPr lang="de-AT" dirty="0" smtClean="0"/>
              <a:t>●	 Berufliche Anerkennung (Berufszulassung) reglementierter Berufe im Sinne der EU-Anerkennungsrichtlinie</a:t>
            </a:r>
          </a:p>
          <a:p>
            <a:pPr>
              <a:buNone/>
            </a:pPr>
            <a:r>
              <a:rPr lang="de-AT" dirty="0" smtClean="0"/>
              <a:t>●	 Nostrifikation von Schul- und Reifezeugnissen</a:t>
            </a:r>
          </a:p>
          <a:p>
            <a:pPr>
              <a:buNone/>
            </a:pPr>
            <a:r>
              <a:rPr lang="de-AT" dirty="0" smtClean="0"/>
              <a:t>●	 Nostrifizierung von akademischen Abschlüssen zur Berufsausübung</a:t>
            </a:r>
          </a:p>
          <a:p>
            <a:pPr>
              <a:buNone/>
            </a:pPr>
            <a:r>
              <a:rPr lang="de-AT" dirty="0" smtClean="0"/>
              <a:t>●	 Gleichhaltung von Lehrberufsabschlüssen</a:t>
            </a:r>
          </a:p>
          <a:p>
            <a:pPr>
              <a:buNone/>
            </a:pPr>
            <a:r>
              <a:rPr lang="de-AT" dirty="0" smtClean="0"/>
              <a:t>Mittels des Anerkennungswegweisers auf https://www.berufsanerkennung.at/ erhalten Sie online Informationen zum richtigen Verfahren der Anerkennung, zu den benötigten Dokumenten und Übersetzungen, zur Verfahrensdauer, zu möglichen Kosten und finanzieller Unterstützung.</a:t>
            </a:r>
          </a:p>
          <a:p>
            <a:pPr>
              <a:buNone/>
            </a:pPr>
            <a:r>
              <a:rPr lang="de-AT" dirty="0" smtClean="0"/>
              <a:t>Die AST-Beratungsstellen bieten in allen Bundesländern umfassende Informations- und Beratungsleistungen in Punkto Anerkennungs- und Bewertungsverfahren an. Dies erfolgt kostenlos und in mehreren Sprachen. </a:t>
            </a:r>
          </a:p>
          <a:p>
            <a:pPr>
              <a:buNone/>
            </a:pPr>
            <a:r>
              <a:rPr lang="de-AT" dirty="0" smtClean="0"/>
              <a:t>Eine Bewertung der Schulabschlüsse ist online auf der Webseite des Bundesministeriums für Bildung, Wissenschaft und Forschung jederzeit unter folgendem Link möglich: https://www.asbb.at/ </a:t>
            </a:r>
          </a:p>
          <a:p>
            <a:pPr>
              <a:buNone/>
            </a:pPr>
            <a:r>
              <a:rPr lang="de-AT" dirty="0" smtClean="0"/>
              <a:t>Die zuständigen Stellen zur Berufsanerkennung sind je nach Beruf gegliedert – das Bundesministerium für Bildung, Wissenschaft und Forschung und das Bundesministerium für Digitalisierung und Wirtschaftsstandort sowie das Sozialministerium mit Fokus auf Gesundheits- und Pflegeberufen. </a:t>
            </a:r>
          </a:p>
          <a:p>
            <a:pPr>
              <a:buNone/>
            </a:pPr>
            <a:endParaRPr lang="de-DE" dirty="0"/>
          </a:p>
        </p:txBody>
      </p:sp>
    </p:spTree>
    <p:extLst>
      <p:ext uri="{BB962C8B-B14F-4D97-AF65-F5344CB8AC3E}">
        <p14:creationId xmlns:p14="http://schemas.microsoft.com/office/powerpoint/2010/main" val="297259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AT" sz="1100" b="0" i="0" u="none" strike="noStrike" kern="1200" dirty="0" smtClean="0">
                <a:solidFill>
                  <a:schemeClr val="tx1"/>
                </a:solidFill>
                <a:effectLst/>
                <a:latin typeface="+mn-lt"/>
                <a:ea typeface="+mn-ea"/>
                <a:cs typeface="+mn-cs"/>
              </a:rPr>
              <a:t>Das Arbeitsmarktservice - kurz AMS - ist das führende Dienstleistungsunternehmen am Arbeitsmarkt in Österreich.</a:t>
            </a:r>
            <a:r>
              <a:rPr lang="de-AT" sz="1100" b="0" i="0" u="none" strike="noStrike" kern="1200" baseline="0" dirty="0" smtClean="0">
                <a:solidFill>
                  <a:schemeClr val="tx1"/>
                </a:solidFill>
                <a:effectLst/>
                <a:latin typeface="+mn-lt"/>
                <a:ea typeface="+mn-ea"/>
                <a:cs typeface="+mn-cs"/>
              </a:rPr>
              <a:t> Zu den zentralen Aufgaben zählen neben dem politischen Ziel der Vollbeschäftigung die Vermittlung von</a:t>
            </a:r>
            <a:r>
              <a:rPr lang="de-AT" sz="1100" b="0" i="0" u="none" strike="noStrike" kern="1200" dirty="0" smtClean="0">
                <a:solidFill>
                  <a:schemeClr val="tx1"/>
                </a:solidFill>
                <a:effectLst/>
                <a:latin typeface="+mn-lt"/>
                <a:ea typeface="+mn-ea"/>
                <a:cs typeface="+mn-cs"/>
              </a:rPr>
              <a:t> Arbeitskräften auf offene Stellen am Arbeitsmarkt und die</a:t>
            </a:r>
            <a:r>
              <a:rPr lang="de-AT" sz="1100" b="0" i="0" u="none" strike="noStrike" kern="1200" baseline="0" dirty="0" smtClean="0">
                <a:solidFill>
                  <a:schemeClr val="tx1"/>
                </a:solidFill>
                <a:effectLst/>
                <a:latin typeface="+mn-lt"/>
                <a:ea typeface="+mn-ea"/>
                <a:cs typeface="+mn-cs"/>
              </a:rPr>
              <a:t> Unterstützung in Punkto</a:t>
            </a:r>
            <a:r>
              <a:rPr lang="de-AT" sz="1100" b="0" i="0" u="none" strike="noStrike" kern="1200" dirty="0" smtClean="0">
                <a:solidFill>
                  <a:schemeClr val="tx1"/>
                </a:solidFill>
                <a:effectLst/>
                <a:latin typeface="+mn-lt"/>
                <a:ea typeface="+mn-ea"/>
                <a:cs typeface="+mn-cs"/>
              </a:rPr>
              <a:t> Eigeninitiative von Arbeitsuchenden und Unternehmen durch Beratung, Information, Qualifizierung und finanzieller Förderung. Durch</a:t>
            </a:r>
            <a:r>
              <a:rPr lang="de-AT" sz="1100" b="0" i="0" u="none" strike="noStrike" kern="1200" baseline="0" dirty="0" smtClean="0">
                <a:solidFill>
                  <a:schemeClr val="tx1"/>
                </a:solidFill>
                <a:effectLst/>
                <a:latin typeface="+mn-lt"/>
                <a:ea typeface="+mn-ea"/>
                <a:cs typeface="+mn-cs"/>
              </a:rPr>
              <a:t> Klicken auf die einzelnen Bilder erhalten Sie einen Einblick in das Aufgabenspektrum des AMS. </a:t>
            </a:r>
            <a:endParaRPr lang="de-DE" dirty="0"/>
          </a:p>
        </p:txBody>
      </p:sp>
    </p:spTree>
    <p:extLst>
      <p:ext uri="{BB962C8B-B14F-4D97-AF65-F5344CB8AC3E}">
        <p14:creationId xmlns:p14="http://schemas.microsoft.com/office/powerpoint/2010/main" val="112135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AT" sz="1100" b="0" i="0" u="none" strike="noStrike" kern="1200" dirty="0" smtClean="0">
                <a:solidFill>
                  <a:schemeClr val="tx1"/>
                </a:solidFill>
                <a:effectLst/>
                <a:latin typeface="+mn-lt"/>
                <a:ea typeface="+mn-ea"/>
                <a:cs typeface="+mn-cs"/>
              </a:rPr>
              <a:t>Das Berufsinformationssystem (BIS) des AMS bietet für ca. 500 Berufsgruppen Kurzbeschreibungen zu Tätigkeiten, Beschäftigung, Einkommen, beruflichen Kompetenzen, zu Aus- und Weiterbildung und vielem mehr. </a:t>
            </a:r>
          </a:p>
          <a:p>
            <a:pPr>
              <a:buNone/>
            </a:pPr>
            <a:r>
              <a:rPr lang="de-AT" sz="1100" b="0" i="0" u="none" strike="noStrike" kern="1200" dirty="0" smtClean="0">
                <a:solidFill>
                  <a:schemeClr val="tx1"/>
                </a:solidFill>
                <a:effectLst/>
                <a:latin typeface="+mn-lt"/>
                <a:ea typeface="+mn-ea"/>
                <a:cs typeface="+mn-cs"/>
              </a:rPr>
              <a:t>Das Berufsinformationssystem ist im Wesentlichen auf zwei Klassifikationen aufgebaut: </a:t>
            </a:r>
          </a:p>
          <a:p>
            <a:pPr marL="228600" indent="-228600">
              <a:buAutoNum type="alphaUcParenR"/>
            </a:pPr>
            <a:r>
              <a:rPr lang="de-AT" sz="1100" b="0" i="0" u="none" strike="noStrike" kern="1200" baseline="0" dirty="0" smtClean="0">
                <a:solidFill>
                  <a:schemeClr val="tx1"/>
                </a:solidFill>
                <a:effectLst/>
                <a:latin typeface="+mn-lt"/>
                <a:ea typeface="+mn-ea"/>
                <a:cs typeface="+mn-cs"/>
              </a:rPr>
              <a:t>Gegliedert nach Berufssystematik in 15 Berufsbereichen und laufend aktualisierter Systematik, ca. 500 beschriebenen Berufsgruppen, ca. 17.500 Berufsbezeichnungen und allen Lehrberufen Österreichs (ca. 330)</a:t>
            </a:r>
          </a:p>
          <a:p>
            <a:pPr marL="228600" indent="-228600">
              <a:buAutoNum type="alphaUcParenR"/>
            </a:pPr>
            <a:r>
              <a:rPr lang="de-DE" sz="1100" b="0" i="0" u="none" strike="noStrike" kern="1200" baseline="0" dirty="0" smtClean="0">
                <a:solidFill>
                  <a:schemeClr val="tx1"/>
                </a:solidFill>
                <a:effectLst/>
                <a:latin typeface="+mn-lt"/>
                <a:ea typeface="+mn-ea"/>
                <a:cs typeface="+mn-cs"/>
              </a:rPr>
              <a:t>Hierarchisch gegliedert nach </a:t>
            </a:r>
            <a:r>
              <a:rPr lang="de-AT" sz="1100" b="0" i="0" u="none" strike="noStrike" kern="1200" baseline="0" dirty="0" smtClean="0">
                <a:solidFill>
                  <a:schemeClr val="tx1"/>
                </a:solidFill>
                <a:effectLst/>
                <a:latin typeface="+mn-lt"/>
                <a:ea typeface="+mn-ea"/>
                <a:cs typeface="+mn-cs"/>
              </a:rPr>
              <a:t>Systematik beruflicher Kompetenzen in 24 Kompetenzbereichen und laufend aktualisierter Systematik, über 25.000 Kompetenzbezeichnungen, Erklärungen zu weniger geläufigen Kompetenzen, direkter Anbindung an die Berufssystematik</a:t>
            </a:r>
          </a:p>
          <a:p>
            <a:pPr>
              <a:buNone/>
            </a:pPr>
            <a:r>
              <a:rPr lang="de-AT" sz="1100" b="0" i="0" u="none" strike="noStrike" kern="1200" dirty="0" smtClean="0">
                <a:solidFill>
                  <a:schemeClr val="tx1"/>
                </a:solidFill>
                <a:effectLst/>
                <a:latin typeface="+mn-lt"/>
                <a:ea typeface="+mn-ea"/>
                <a:cs typeface="+mn-cs"/>
              </a:rPr>
              <a:t>Bei Interesse an einem bestimmten</a:t>
            </a:r>
            <a:r>
              <a:rPr lang="de-AT" sz="1100" b="0" i="0" u="none" strike="noStrike" kern="1200" baseline="0" dirty="0" smtClean="0">
                <a:solidFill>
                  <a:schemeClr val="tx1"/>
                </a:solidFill>
                <a:effectLst/>
                <a:latin typeface="+mn-lt"/>
                <a:ea typeface="+mn-ea"/>
                <a:cs typeface="+mn-cs"/>
              </a:rPr>
              <a:t> Beruf bietet das AMS die Möglichkeit sich einen</a:t>
            </a:r>
            <a:r>
              <a:rPr lang="de-AT" sz="1100" b="0" i="0" u="none" strike="noStrike" kern="1200" dirty="0" smtClean="0">
                <a:solidFill>
                  <a:schemeClr val="tx1"/>
                </a:solidFill>
                <a:effectLst/>
                <a:latin typeface="+mn-lt"/>
                <a:ea typeface="+mn-ea"/>
                <a:cs typeface="+mn-cs"/>
              </a:rPr>
              <a:t> allgemeinen Überblick über berufliche Möglichkeiten zu verschaffen. Auf der Webseite</a:t>
            </a:r>
            <a:r>
              <a:rPr lang="de-AT" sz="1100" b="0" i="0" u="none" strike="noStrike" kern="1200" baseline="0" dirty="0" smtClean="0">
                <a:solidFill>
                  <a:schemeClr val="tx1"/>
                </a:solidFill>
                <a:effectLst/>
                <a:latin typeface="+mn-lt"/>
                <a:ea typeface="+mn-ea"/>
                <a:cs typeface="+mn-cs"/>
              </a:rPr>
              <a:t> www.karrierevideos.at stehen rund 350 Videos aus den Bereichen Lehrberuf, Schule, akademische und sonstige Berufe, etc. 24 Stunden am Tag kostenlos zur Verfügung, die bei der Beantwortung von beruflichen Fragen nützlich sein können. </a:t>
            </a:r>
          </a:p>
        </p:txBody>
      </p:sp>
    </p:spTree>
    <p:extLst>
      <p:ext uri="{BB962C8B-B14F-4D97-AF65-F5344CB8AC3E}">
        <p14:creationId xmlns:p14="http://schemas.microsoft.com/office/powerpoint/2010/main" val="335748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a:buNone/>
            </a:pPr>
            <a:r>
              <a:rPr lang="de-AT" sz="1100" b="0" i="0" u="none" strike="noStrike" kern="1200" dirty="0" smtClean="0">
                <a:solidFill>
                  <a:schemeClr val="tx1"/>
                </a:solidFill>
                <a:effectLst/>
                <a:latin typeface="+mn-lt"/>
                <a:ea typeface="+mn-ea"/>
                <a:cs typeface="+mn-cs"/>
              </a:rPr>
              <a:t>Frauen leisten in Österreichs Wirtschaft Herausragendes und sind ein wichtiger Motor für Innovation und Wirtschaft. Mit dem Unternehmerinnen-Award der Wirtschaftskammer Österreich werden jährlich unternehmerische Persönlichkeiten ausgezeichnet und die Verdienste der Frauen publik gemacht. Beim Projekt „Unternehmerin macht Schule“ begeistern Unternehmerinnen die </a:t>
            </a:r>
            <a:r>
              <a:rPr lang="de-AT" sz="1100" b="0" i="0" u="none" strike="noStrike" kern="1200" dirty="0" err="1" smtClean="0">
                <a:solidFill>
                  <a:schemeClr val="tx1"/>
                </a:solidFill>
                <a:effectLst/>
                <a:latin typeface="+mn-lt"/>
                <a:ea typeface="+mn-ea"/>
                <a:cs typeface="+mn-cs"/>
              </a:rPr>
              <a:t>SchülerInnen</a:t>
            </a:r>
            <a:r>
              <a:rPr lang="de-AT" sz="1100" b="0" i="0" u="none" strike="noStrike" kern="1200" dirty="0" smtClean="0">
                <a:solidFill>
                  <a:schemeClr val="tx1"/>
                </a:solidFill>
                <a:effectLst/>
                <a:latin typeface="+mn-lt"/>
                <a:ea typeface="+mn-ea"/>
                <a:cs typeface="+mn-cs"/>
              </a:rPr>
              <a:t> für eine unternehmerische Laufbahn. Das Gründerservice der Wirtschaftskammer ist eine kompetente Beratungsstelle der Wirtschaftskammer Österreich, die angehenden </a:t>
            </a:r>
            <a:r>
              <a:rPr lang="de-AT" sz="1100" b="0" i="0" u="none" strike="noStrike" kern="1200" dirty="0" err="1" smtClean="0">
                <a:solidFill>
                  <a:schemeClr val="tx1"/>
                </a:solidFill>
                <a:effectLst/>
                <a:latin typeface="+mn-lt"/>
                <a:ea typeface="+mn-ea"/>
                <a:cs typeface="+mn-cs"/>
              </a:rPr>
              <a:t>UnternehmerInnen</a:t>
            </a:r>
            <a:r>
              <a:rPr lang="de-AT" sz="1100" b="0" i="0" u="none" strike="noStrike" kern="1200" dirty="0" smtClean="0">
                <a:solidFill>
                  <a:schemeClr val="tx1"/>
                </a:solidFill>
                <a:effectLst/>
                <a:latin typeface="+mn-lt"/>
                <a:ea typeface="+mn-ea"/>
                <a:cs typeface="+mn-cs"/>
              </a:rPr>
              <a:t> aller Sparten Beratungs-, Informations- und </a:t>
            </a:r>
            <a:r>
              <a:rPr lang="de-AT" sz="1100" b="0" i="0" u="none" strike="noStrike" kern="1200" dirty="0" err="1" smtClean="0">
                <a:solidFill>
                  <a:schemeClr val="tx1"/>
                </a:solidFill>
                <a:effectLst/>
                <a:latin typeface="+mn-lt"/>
                <a:ea typeface="+mn-ea"/>
                <a:cs typeface="+mn-cs"/>
              </a:rPr>
              <a:t>Coachingleistungen</a:t>
            </a:r>
            <a:r>
              <a:rPr lang="de-AT" sz="1100" b="0" i="0" u="none" strike="noStrike" kern="1200" dirty="0" smtClean="0">
                <a:solidFill>
                  <a:schemeClr val="tx1"/>
                </a:solidFill>
                <a:effectLst/>
                <a:latin typeface="+mn-lt"/>
                <a:ea typeface="+mn-ea"/>
                <a:cs typeface="+mn-cs"/>
              </a:rPr>
              <a:t> zur Verfügung stellt. Diese Dienstleistung wird österreichweit angeboten und umfasst beispielsweise </a:t>
            </a:r>
            <a:r>
              <a:rPr lang="de-AT" sz="1100" b="0" i="0" u="none" strike="noStrike" kern="1200" dirty="0" err="1" smtClean="0">
                <a:solidFill>
                  <a:schemeClr val="tx1"/>
                </a:solidFill>
                <a:effectLst/>
                <a:latin typeface="+mn-lt"/>
                <a:ea typeface="+mn-ea"/>
                <a:cs typeface="+mn-cs"/>
              </a:rPr>
              <a:t>ExpertInnenberatung</a:t>
            </a:r>
            <a:r>
              <a:rPr lang="de-AT" sz="1100" b="0" i="0" u="none" strike="noStrike" kern="1200" dirty="0" smtClean="0">
                <a:solidFill>
                  <a:schemeClr val="tx1"/>
                </a:solidFill>
                <a:effectLst/>
                <a:latin typeface="+mn-lt"/>
                <a:ea typeface="+mn-ea"/>
                <a:cs typeface="+mn-cs"/>
              </a:rPr>
              <a:t> zu Spezialfragen aus rechtlichen Bereichen, in Punkto Wirtschaftsrecht und Gewerberecht, Betriebsanlagenservice, Arbeitsrecht und Sozialrecht, Steuern, Förderungen und vieles mehr. Die Community </a:t>
            </a:r>
            <a:r>
              <a:rPr lang="de-AT" sz="1100" b="0" i="0" u="none" strike="noStrike" kern="1200" dirty="0" err="1" smtClean="0">
                <a:solidFill>
                  <a:schemeClr val="tx1"/>
                </a:solidFill>
                <a:effectLst/>
                <a:latin typeface="+mn-lt"/>
                <a:ea typeface="+mn-ea"/>
                <a:cs typeface="+mn-cs"/>
              </a:rPr>
              <a:t>Female</a:t>
            </a:r>
            <a:r>
              <a:rPr lang="de-AT" sz="1100" b="0" i="0" u="none" strike="noStrike" kern="1200" dirty="0" smtClean="0">
                <a:solidFill>
                  <a:schemeClr val="tx1"/>
                </a:solidFill>
                <a:effectLst/>
                <a:latin typeface="+mn-lt"/>
                <a:ea typeface="+mn-ea"/>
                <a:cs typeface="+mn-cs"/>
              </a:rPr>
              <a:t> </a:t>
            </a:r>
            <a:r>
              <a:rPr lang="de-AT" sz="1100" b="0" i="0" u="none" strike="noStrike" kern="1200" dirty="0" err="1" smtClean="0">
                <a:solidFill>
                  <a:schemeClr val="tx1"/>
                </a:solidFill>
                <a:effectLst/>
                <a:latin typeface="+mn-lt"/>
                <a:ea typeface="+mn-ea"/>
                <a:cs typeface="+mn-cs"/>
              </a:rPr>
              <a:t>Founders</a:t>
            </a:r>
            <a:r>
              <a:rPr lang="de-AT" sz="1100" b="0" i="0" u="none" strike="noStrike" kern="1200" dirty="0" smtClean="0">
                <a:solidFill>
                  <a:schemeClr val="tx1"/>
                </a:solidFill>
                <a:effectLst/>
                <a:latin typeface="+mn-lt"/>
                <a:ea typeface="+mn-ea"/>
                <a:cs typeface="+mn-cs"/>
              </a:rPr>
              <a:t> vernetzt weibliche </a:t>
            </a:r>
            <a:r>
              <a:rPr lang="de-AT" sz="1100" b="0" i="0" u="none" strike="noStrike" kern="1200" dirty="0" err="1" smtClean="0">
                <a:solidFill>
                  <a:schemeClr val="tx1"/>
                </a:solidFill>
                <a:effectLst/>
                <a:latin typeface="+mn-lt"/>
                <a:ea typeface="+mn-ea"/>
                <a:cs typeface="+mn-cs"/>
              </a:rPr>
              <a:t>GründerInnen</a:t>
            </a:r>
            <a:r>
              <a:rPr lang="de-AT" sz="1100" b="0" i="0" u="none" strike="noStrike" kern="1200" dirty="0" smtClean="0">
                <a:solidFill>
                  <a:schemeClr val="tx1"/>
                </a:solidFill>
                <a:effectLst/>
                <a:latin typeface="+mn-lt"/>
                <a:ea typeface="+mn-ea"/>
                <a:cs typeface="+mn-cs"/>
              </a:rPr>
              <a:t> aus drei EU-Ländern – Österreich, Slowenien und Kroatien – und hat sich zum Ziel gesetzt ambitionierte Gründerinnen bei der Verwirklichung ihrer Unternehmensidee zu unterstützen. Es stehen </a:t>
            </a:r>
            <a:r>
              <a:rPr lang="de-AT" sz="1100" b="0" i="0" u="none" strike="noStrike" kern="1200" dirty="0" err="1" smtClean="0">
                <a:solidFill>
                  <a:schemeClr val="tx1"/>
                </a:solidFill>
                <a:effectLst/>
                <a:latin typeface="+mn-lt"/>
                <a:ea typeface="+mn-ea"/>
                <a:cs typeface="+mn-cs"/>
              </a:rPr>
              <a:t>UnternehmensgründerInnen</a:t>
            </a:r>
            <a:r>
              <a:rPr lang="de-AT" sz="1100" b="0" i="0" u="none" strike="noStrike" kern="1200" dirty="0" smtClean="0">
                <a:solidFill>
                  <a:schemeClr val="tx1"/>
                </a:solidFill>
                <a:effectLst/>
                <a:latin typeface="+mn-lt"/>
                <a:ea typeface="+mn-ea"/>
                <a:cs typeface="+mn-cs"/>
              </a:rPr>
              <a:t> zahlreiche Bundesförderungen zur Verfügung, unter anderem durch das Austria Wirtschaftsservice, wo 40.984 Projekte betreut werden, davon handelt es sich mit 80% primär um Innovationsprojekte. Das Fördervolumen für 2018 beträgt EUR 3,8 Millionen. Frauen leisten einen wichtigen Beitrag zur Wirtschaftsleistung des Landes – die Frauenerwerbsquote beträgt 70,9 Prozent. 2016 wurde mehr als jedes dritte Unternehmen in Österreich (37% oder 114.184 Unternehmen) von einer Frau geleitet, dies ist vor allem im Dienstleistungssektor der Fall. Bei den Unternehmensgründungen beträgt der Frauenanteil 44 Prozent. Die gewerberechtliche Geschäftsführung haben 15,9 % und die handelsrechtliche Geschäftsführung haben 14 % der Frauen inne. Der Frauenanteil in den Aufsichtsräten beträgt 16,5 Prozent.</a:t>
            </a:r>
          </a:p>
          <a:p>
            <a:pPr>
              <a:buNone/>
            </a:pPr>
            <a:r>
              <a:rPr lang="de-AT" sz="1100" b="0" i="0" u="none" strike="noStrike" kern="1200" dirty="0" smtClean="0">
                <a:solidFill>
                  <a:schemeClr val="tx1"/>
                </a:solidFill>
                <a:effectLst/>
                <a:latin typeface="+mn-lt"/>
                <a:ea typeface="+mn-ea"/>
                <a:cs typeface="+mn-cs"/>
              </a:rPr>
              <a:t>Bei der Gründung und Führung eines Unternehmens sehen sich Frauen mit folgenden Herausforderungen konfrontiert: Zugang zu Finanzmitteln, Zugang zu Informationen, Aus- und Weiterbildung, Zugang zu Netzwerken für geschäftliche Zwecke sowie Vereinbarkeit von geschäftlichen und familiären Anliegen.</a:t>
            </a:r>
          </a:p>
        </p:txBody>
      </p:sp>
    </p:spTree>
    <p:extLst>
      <p:ext uri="{BB962C8B-B14F-4D97-AF65-F5344CB8AC3E}">
        <p14:creationId xmlns:p14="http://schemas.microsoft.com/office/powerpoint/2010/main" val="39001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smtClean="0"/>
              <a:t>Frauen sind ein wichtiger Eckpfeiler</a:t>
            </a:r>
            <a:r>
              <a:rPr lang="de-DE" baseline="0" dirty="0" smtClean="0"/>
              <a:t> der österreichischen Wirtschaft – beim Klicken auf das Bild erhalten Sie wichtige Informationen zu Bildungsstatus, Unternehmensgründungen, demographischen Daten und weitere interessante Fakten rund um Frauen, Wirtschaft und Unternehmen in Österreich. Die Daten wurden von der Wirtschaftskammer Österreich aufbereitet. </a:t>
            </a:r>
            <a:endParaRPr lang="de-DE" dirty="0"/>
          </a:p>
        </p:txBody>
      </p:sp>
    </p:spTree>
    <p:extLst>
      <p:ext uri="{BB962C8B-B14F-4D97-AF65-F5344CB8AC3E}">
        <p14:creationId xmlns:p14="http://schemas.microsoft.com/office/powerpoint/2010/main" val="221346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0" i="0" u="none" strike="noStrike" kern="1200" noProof="0" dirty="0" smtClean="0">
                <a:solidFill>
                  <a:schemeClr val="tx1"/>
                </a:solidFill>
                <a:effectLst/>
                <a:latin typeface="+mn-lt"/>
                <a:ea typeface="+mn-ea"/>
                <a:cs typeface="+mn-cs"/>
              </a:rPr>
              <a:t>Nach diesem kurzen Überblick in</a:t>
            </a:r>
            <a:r>
              <a:rPr lang="de-DE" sz="1100" b="0" i="0" u="none" strike="noStrike" kern="1200" baseline="0" noProof="0" dirty="0" smtClean="0">
                <a:solidFill>
                  <a:schemeClr val="tx1"/>
                </a:solidFill>
                <a:effectLst/>
                <a:latin typeface="+mn-lt"/>
                <a:ea typeface="+mn-ea"/>
                <a:cs typeface="+mn-cs"/>
              </a:rPr>
              <a:t> Punkto</a:t>
            </a:r>
            <a:r>
              <a:rPr lang="de-DE" sz="1100" b="0" i="0" u="none" strike="noStrike" kern="1200" noProof="0" dirty="0" smtClean="0">
                <a:solidFill>
                  <a:schemeClr val="tx1"/>
                </a:solidFill>
                <a:effectLst/>
                <a:latin typeface="+mn-lt"/>
                <a:ea typeface="+mn-ea"/>
                <a:cs typeface="+mn-cs"/>
              </a:rPr>
              <a:t> Beratungsinstitutionen und -leistungen, Bildung und lebenslanges Lernen, Unternehmertum sowie</a:t>
            </a:r>
            <a:r>
              <a:rPr lang="de-DE" sz="1100" b="0" i="0" u="none" strike="noStrike" kern="1200" baseline="0" noProof="0" dirty="0" smtClean="0">
                <a:solidFill>
                  <a:schemeClr val="tx1"/>
                </a:solidFill>
                <a:effectLst/>
                <a:latin typeface="+mn-lt"/>
                <a:ea typeface="+mn-ea"/>
                <a:cs typeface="+mn-cs"/>
              </a:rPr>
              <a:t> Arbeitsagenturen und deren Aufgaben und Schwerpunkttätigkeiten zur</a:t>
            </a:r>
            <a:r>
              <a:rPr lang="de-DE" sz="1100" b="0" i="0" u="none" strike="noStrike" kern="1200" noProof="0" dirty="0" smtClean="0">
                <a:solidFill>
                  <a:schemeClr val="tx1"/>
                </a:solidFill>
                <a:effectLst/>
                <a:latin typeface="+mn-lt"/>
                <a:ea typeface="+mn-ea"/>
                <a:cs typeface="+mn-cs"/>
              </a:rPr>
              <a:t> Arbeitsvermittlung in</a:t>
            </a:r>
            <a:r>
              <a:rPr lang="de-DE" sz="1100" b="0" i="0" u="none" strike="noStrike" kern="1200" baseline="0" noProof="0" dirty="0" smtClean="0">
                <a:solidFill>
                  <a:schemeClr val="tx1"/>
                </a:solidFill>
                <a:effectLst/>
                <a:latin typeface="+mn-lt"/>
                <a:ea typeface="+mn-ea"/>
                <a:cs typeface="+mn-cs"/>
              </a:rPr>
              <a:t> Österreich </a:t>
            </a:r>
            <a:r>
              <a:rPr lang="de-DE" sz="1100" b="0" i="0" u="none" strike="noStrike" kern="1200" noProof="0" dirty="0" smtClean="0">
                <a:solidFill>
                  <a:schemeClr val="tx1"/>
                </a:solidFill>
                <a:effectLst/>
                <a:latin typeface="+mn-lt"/>
                <a:ea typeface="+mn-ea"/>
                <a:cs typeface="+mn-cs"/>
              </a:rPr>
              <a:t>beginnen Sie nun mit Ihrer persönlichen Bewertung, indem Sie auf dem dargestellten vorliegenden Evaluierungsschema den Weg zu einem Lebensprojekt beschreiben, welche Institutionen Sie während Ihres Aufenthalts im neuen Gastland bereits kennengelernt haben und über welche Sie Zugang zu Beratungs- und Unterstützungsleistungen, Schulungen, Informationen und anderen unterstützenden Dienstleistungen erhalten haben. Listen Sie diese auf und geben Sie die effektiven Auswirkungen dieser gesammelten Erfahrungen auf Ihr persönliches Leben an (erwähnen Sie z.B.</a:t>
            </a:r>
            <a:r>
              <a:rPr lang="de-DE" sz="1100" b="0" i="0" u="none" strike="noStrike" kern="1200" baseline="0" noProof="0" dirty="0" smtClean="0">
                <a:solidFill>
                  <a:schemeClr val="tx1"/>
                </a:solidFill>
                <a:effectLst/>
                <a:latin typeface="+mn-lt"/>
                <a:ea typeface="+mn-ea"/>
                <a:cs typeface="+mn-cs"/>
              </a:rPr>
              <a:t> </a:t>
            </a:r>
            <a:r>
              <a:rPr lang="de-DE" sz="1100" b="0" i="0" u="none" strike="noStrike" kern="1200" noProof="0" dirty="0" smtClean="0">
                <a:solidFill>
                  <a:schemeClr val="tx1"/>
                </a:solidFill>
                <a:effectLst/>
                <a:latin typeface="+mn-lt"/>
                <a:ea typeface="+mn-ea"/>
                <a:cs typeface="+mn-cs"/>
              </a:rPr>
              <a:t>was Sie gelernt haben, ob und wie Sie diese</a:t>
            </a:r>
            <a:r>
              <a:rPr lang="de-DE" sz="1100" b="0" i="0" u="none" strike="noStrike" kern="1200" baseline="0" noProof="0" dirty="0" smtClean="0">
                <a:solidFill>
                  <a:schemeClr val="tx1"/>
                </a:solidFill>
                <a:effectLst/>
                <a:latin typeface="+mn-lt"/>
                <a:ea typeface="+mn-ea"/>
                <a:cs typeface="+mn-cs"/>
              </a:rPr>
              <a:t> neu erlangten Kenntnisse</a:t>
            </a:r>
            <a:r>
              <a:rPr lang="de-DE" sz="1100" b="0" i="0" u="none" strike="noStrike" kern="1200" noProof="0" dirty="0" smtClean="0">
                <a:solidFill>
                  <a:schemeClr val="tx1"/>
                </a:solidFill>
                <a:effectLst/>
                <a:latin typeface="+mn-lt"/>
                <a:ea typeface="+mn-ea"/>
                <a:cs typeface="+mn-cs"/>
              </a:rPr>
              <a:t> angewendet haben, welche</a:t>
            </a:r>
            <a:r>
              <a:rPr lang="de-DE" sz="1100" b="0" i="0" u="none" strike="noStrike" kern="1200" baseline="0" noProof="0" dirty="0" smtClean="0">
                <a:solidFill>
                  <a:schemeClr val="tx1"/>
                </a:solidFill>
                <a:effectLst/>
                <a:latin typeface="+mn-lt"/>
                <a:ea typeface="+mn-ea"/>
                <a:cs typeface="+mn-cs"/>
              </a:rPr>
              <a:t> Erfahrungen/Kenntnisse nicht mit Ihren persönlichen Wertvorstellungen vereinbar bzw. ungeeignet waren und begründen Sie dies, etc.</a:t>
            </a:r>
            <a:r>
              <a:rPr lang="de-DE" sz="1100" b="0" i="0" u="none" strike="noStrike" kern="1200" noProof="0" dirty="0" smtClean="0">
                <a:solidFill>
                  <a:schemeClr val="tx1"/>
                </a:solidFill>
                <a:effectLst/>
                <a:latin typeface="+mn-lt"/>
                <a:ea typeface="+mn-ea"/>
                <a:cs typeface="+mn-cs"/>
              </a:rPr>
              <a:t>). </a:t>
            </a:r>
            <a:endParaRPr lang="de-DE" sz="1100" kern="1200" noProof="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100" kern="1200" noProof="0" dirty="0" smtClean="0">
                <a:solidFill>
                  <a:schemeClr val="tx1"/>
                </a:solidFill>
                <a:effectLst/>
                <a:latin typeface="+mn-lt"/>
                <a:ea typeface="+mn-ea"/>
                <a:cs typeface="+mn-cs"/>
              </a:rPr>
              <a:t>Verwenden Sie dazu die Arbeitsunterlage: Weg eines Lebensprojektes</a:t>
            </a:r>
            <a:r>
              <a:rPr lang="de-DE" sz="1100" kern="1200" baseline="0" noProof="0" dirty="0" smtClean="0">
                <a:solidFill>
                  <a:schemeClr val="tx1"/>
                </a:solidFill>
                <a:effectLst/>
                <a:latin typeface="+mn-lt"/>
                <a:ea typeface="+mn-ea"/>
                <a:cs typeface="+mn-cs"/>
              </a:rPr>
              <a:t> -</a:t>
            </a:r>
            <a:r>
              <a:rPr lang="de-DE" sz="1100" kern="1200" noProof="0" dirty="0" smtClean="0">
                <a:solidFill>
                  <a:schemeClr val="tx1"/>
                </a:solidFill>
                <a:effectLst/>
                <a:latin typeface="+mn-lt"/>
                <a:ea typeface="+mn-ea"/>
                <a:cs typeface="+mn-cs"/>
              </a:rPr>
              <a:t> Beurteilungsraster und </a:t>
            </a:r>
            <a:r>
              <a:rPr lang="de-DE" sz="1100" kern="1200" noProof="0" dirty="0" err="1" smtClean="0">
                <a:solidFill>
                  <a:schemeClr val="tx1"/>
                </a:solidFill>
                <a:effectLst/>
                <a:latin typeface="+mn-lt"/>
                <a:ea typeface="+mn-ea"/>
                <a:cs typeface="+mn-cs"/>
              </a:rPr>
              <a:t>summative</a:t>
            </a:r>
            <a:r>
              <a:rPr lang="de-DE" sz="1100" kern="1200" noProof="0" dirty="0" smtClean="0">
                <a:solidFill>
                  <a:schemeClr val="tx1"/>
                </a:solidFill>
                <a:effectLst/>
                <a:latin typeface="+mn-lt"/>
                <a:ea typeface="+mn-ea"/>
                <a:cs typeface="+mn-cs"/>
              </a:rPr>
              <a:t> Evaluationsmatrix. </a:t>
            </a:r>
          </a:p>
        </p:txBody>
      </p:sp>
    </p:spTree>
    <p:extLst>
      <p:ext uri="{BB962C8B-B14F-4D97-AF65-F5344CB8AC3E}">
        <p14:creationId xmlns:p14="http://schemas.microsoft.com/office/powerpoint/2010/main" val="168420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0" i="0" u="none" strike="noStrike" kern="1200" dirty="0" smtClean="0">
                <a:solidFill>
                  <a:schemeClr val="tx1"/>
                </a:solidFill>
                <a:effectLst/>
                <a:latin typeface="+mn-lt"/>
                <a:ea typeface="+mn-ea"/>
                <a:cs typeface="+mn-cs"/>
              </a:rPr>
              <a:t>Tauschen Sie nun innerhalb Ihrer Gruppe die Evaluationsschemen aus, präsentieren und erklären Sie Ihre Ergebnisse und fassen Sie die Ergebnisse in der </a:t>
            </a:r>
            <a:r>
              <a:rPr lang="de-DE" sz="1100" b="0" i="0" u="none" strike="noStrike" kern="1200" dirty="0" err="1" smtClean="0">
                <a:solidFill>
                  <a:schemeClr val="tx1"/>
                </a:solidFill>
                <a:effectLst/>
                <a:latin typeface="+mn-lt"/>
                <a:ea typeface="+mn-ea"/>
                <a:cs typeface="+mn-cs"/>
              </a:rPr>
              <a:t>summativen</a:t>
            </a:r>
            <a:r>
              <a:rPr lang="de-DE" sz="1100" b="0" i="0" u="none" strike="noStrike" kern="1200" dirty="0" smtClean="0">
                <a:solidFill>
                  <a:schemeClr val="tx1"/>
                </a:solidFill>
                <a:effectLst/>
                <a:latin typeface="+mn-lt"/>
                <a:ea typeface="+mn-ea"/>
                <a:cs typeface="+mn-cs"/>
              </a:rPr>
              <a:t> Evaluationsmatrix zusammen. Für jede Dienstleistungstypologie erhalten Sie dadurch eine "Qualitative Zuordnung" der Beratungs-, Unterstützungs- und Trainingsangebote in Ihrem lokalen Kontext.</a:t>
            </a:r>
            <a:br>
              <a:rPr lang="de-DE" sz="1100" b="0" i="0" u="none" strike="noStrike" kern="1200" dirty="0" smtClean="0">
                <a:solidFill>
                  <a:schemeClr val="tx1"/>
                </a:solidFill>
                <a:effectLst/>
                <a:latin typeface="+mn-lt"/>
                <a:ea typeface="+mn-ea"/>
                <a:cs typeface="+mn-cs"/>
              </a:rPr>
            </a:br>
            <a:r>
              <a:rPr lang="de-DE" sz="1100" b="0" i="0" u="none" strike="noStrike" kern="1200" dirty="0" smtClean="0">
                <a:solidFill>
                  <a:schemeClr val="tx1"/>
                </a:solidFill>
                <a:effectLst/>
                <a:latin typeface="+mn-lt"/>
                <a:ea typeface="+mn-ea"/>
                <a:cs typeface="+mn-cs"/>
              </a:rPr>
              <a:t>Die letzte Aufgabe besteht darin, jene Verbesserungsvorschläge aufzulisten, auf die die Gruppe hinweisen möchte, und einen gemeinsamen Empfehlungstext für die interessierten Entscheidungsträger zu erstellen ... Identifizieren Sie sich mit den </a:t>
            </a:r>
            <a:r>
              <a:rPr lang="de-DE" sz="1100" b="0" i="0" u="none" strike="noStrike" kern="1200" dirty="0" err="1" smtClean="0">
                <a:solidFill>
                  <a:schemeClr val="tx1"/>
                </a:solidFill>
                <a:effectLst/>
                <a:latin typeface="+mn-lt"/>
                <a:ea typeface="+mn-ea"/>
                <a:cs typeface="+mn-cs"/>
              </a:rPr>
              <a:t>EmpfängerInnen</a:t>
            </a:r>
            <a:r>
              <a:rPr lang="de-DE" sz="1100" b="0" i="0" u="none" strike="noStrike" kern="1200" dirty="0" smtClean="0">
                <a:solidFill>
                  <a:schemeClr val="tx1"/>
                </a:solidFill>
                <a:effectLst/>
                <a:latin typeface="+mn-lt"/>
                <a:ea typeface="+mn-ea"/>
                <a:cs typeface="+mn-cs"/>
              </a:rPr>
              <a:t> Ihrer Anforderungen</a:t>
            </a:r>
            <a:r>
              <a:rPr lang="de-DE" sz="1100" b="0" i="0" u="none" strike="noStrike" kern="1200" baseline="0" dirty="0" smtClean="0">
                <a:solidFill>
                  <a:schemeClr val="tx1"/>
                </a:solidFill>
                <a:effectLst/>
                <a:latin typeface="+mn-lt"/>
                <a:ea typeface="+mn-ea"/>
                <a:cs typeface="+mn-cs"/>
              </a:rPr>
              <a:t> und Änderungswünsche und reichen Sie diese ein bzw. senden Sie diese ab</a:t>
            </a:r>
            <a:r>
              <a:rPr lang="de-DE" sz="1100" b="0" i="0" u="none" strike="noStrike" kern="1200" dirty="0" smtClean="0">
                <a:solidFill>
                  <a:schemeClr val="tx1"/>
                </a:solidFill>
                <a:effectLst/>
                <a:latin typeface="+mn-lt"/>
                <a:ea typeface="+mn-ea"/>
                <a:cs typeface="+mn-cs"/>
              </a:rPr>
              <a:t> ... Sie werden erstaunt sein über das Feedback, das Sie erhalten! </a:t>
            </a:r>
            <a:endParaRPr lang="de-DE" sz="1100" kern="1200" noProof="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100" kern="1200" noProof="0" dirty="0" smtClean="0">
                <a:solidFill>
                  <a:schemeClr val="tx1"/>
                </a:solidFill>
                <a:effectLst/>
                <a:latin typeface="+mn-lt"/>
                <a:ea typeface="+mn-ea"/>
                <a:cs typeface="+mn-cs"/>
              </a:rPr>
              <a:t>Verwenden Sie dazu die Arbeitsunterlage: Weg eines Lebensprojektes</a:t>
            </a:r>
            <a:r>
              <a:rPr lang="de-DE" sz="1100" kern="1200" baseline="0" noProof="0" dirty="0" smtClean="0">
                <a:solidFill>
                  <a:schemeClr val="tx1"/>
                </a:solidFill>
                <a:effectLst/>
                <a:latin typeface="+mn-lt"/>
                <a:ea typeface="+mn-ea"/>
                <a:cs typeface="+mn-cs"/>
              </a:rPr>
              <a:t> -</a:t>
            </a:r>
            <a:r>
              <a:rPr lang="de-DE" sz="1100" kern="1200" noProof="0" dirty="0" smtClean="0">
                <a:solidFill>
                  <a:schemeClr val="tx1"/>
                </a:solidFill>
                <a:effectLst/>
                <a:latin typeface="+mn-lt"/>
                <a:ea typeface="+mn-ea"/>
                <a:cs typeface="+mn-cs"/>
              </a:rPr>
              <a:t> Beurteilungsraster und </a:t>
            </a:r>
            <a:r>
              <a:rPr lang="de-DE" sz="1100" kern="1200" noProof="0" dirty="0" err="1" smtClean="0">
                <a:solidFill>
                  <a:schemeClr val="tx1"/>
                </a:solidFill>
                <a:effectLst/>
                <a:latin typeface="+mn-lt"/>
                <a:ea typeface="+mn-ea"/>
                <a:cs typeface="+mn-cs"/>
              </a:rPr>
              <a:t>summative</a:t>
            </a:r>
            <a:r>
              <a:rPr lang="de-DE" sz="1100" kern="1200" noProof="0" dirty="0" smtClean="0">
                <a:solidFill>
                  <a:schemeClr val="tx1"/>
                </a:solidFill>
                <a:effectLst/>
                <a:latin typeface="+mn-lt"/>
                <a:ea typeface="+mn-ea"/>
                <a:cs typeface="+mn-cs"/>
              </a:rPr>
              <a:t> Evaluationsmatrix. </a:t>
            </a:r>
          </a:p>
        </p:txBody>
      </p:sp>
    </p:spTree>
    <p:extLst>
      <p:ext uri="{BB962C8B-B14F-4D97-AF65-F5344CB8AC3E}">
        <p14:creationId xmlns:p14="http://schemas.microsoft.com/office/powerpoint/2010/main" val="115546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DE" dirty="0" smtClean="0"/>
              <a:t>Die</a:t>
            </a:r>
            <a:r>
              <a:rPr lang="de-DE" baseline="0" dirty="0" smtClean="0"/>
              <a:t> aufgezählte Literatur und Linksammlung stattet Sie mit vertiefenden Informationen zur Thematik dieser Ressource aus. </a:t>
            </a:r>
            <a:endParaRPr lang="de-DE" dirty="0"/>
          </a:p>
        </p:txBody>
      </p:sp>
    </p:spTree>
    <p:extLst>
      <p:ext uri="{BB962C8B-B14F-4D97-AF65-F5344CB8AC3E}">
        <p14:creationId xmlns:p14="http://schemas.microsoft.com/office/powerpoint/2010/main" val="159264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Die</a:t>
            </a:r>
            <a:r>
              <a:rPr lang="de-DE" baseline="0" dirty="0" smtClean="0"/>
              <a:t> aufgezählte Literatur und Linksammlung stattet Sie mit vertiefenden Informationen zur Thematik dieser Ressource aus. </a:t>
            </a:r>
            <a:endParaRPr lang="de-DE" dirty="0" smtClean="0"/>
          </a:p>
          <a:p>
            <a:pPr>
              <a:buNone/>
            </a:pPr>
            <a:endParaRPr lang="de-DE" dirty="0"/>
          </a:p>
        </p:txBody>
      </p:sp>
    </p:spTree>
    <p:extLst>
      <p:ext uri="{BB962C8B-B14F-4D97-AF65-F5344CB8AC3E}">
        <p14:creationId xmlns:p14="http://schemas.microsoft.com/office/powerpoint/2010/main" val="213944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a:buNone/>
            </a:pPr>
            <a:r>
              <a:rPr lang="de-DE" sz="1100" b="0" i="0" u="none" strike="noStrike" kern="1200" dirty="0" smtClean="0">
                <a:solidFill>
                  <a:schemeClr val="tx1"/>
                </a:solidFill>
                <a:effectLst/>
                <a:latin typeface="+mn-lt"/>
                <a:ea typeface="+mn-ea"/>
                <a:cs typeface="+mn-cs"/>
              </a:rPr>
              <a:t>Die Notwendigkeit, mit Übergangsphasen und Veränderungsprozessen richtig umzugehen oder wichtige Entscheidungen zu treffen sowie unerwartete Veränderungen gemäß den eigenen Lebensumständen zu meistern, betrifft Situationen und Lebenslagen, mit denen jede/r von uns im Laufe des Lebens konfrontiert werden könnte. Gerade in diesen Fällen kann es sinnvoll sein, sich diesen Herausforderungen zu stellen, um sich selbst weiter zu entwickeln und zu verbessern, um neue Bildungswege und berufliche Orientierungen einzuschlagen sowie um neue Aus- und Weiterbildungsangebote zu finden, die den persönlichen</a:t>
            </a:r>
            <a:r>
              <a:rPr lang="de-DE" sz="1100" b="0" i="0" u="none" strike="noStrike" kern="1200" baseline="0" dirty="0" smtClean="0">
                <a:solidFill>
                  <a:schemeClr val="tx1"/>
                </a:solidFill>
                <a:effectLst/>
                <a:latin typeface="+mn-lt"/>
                <a:ea typeface="+mn-ea"/>
                <a:cs typeface="+mn-cs"/>
              </a:rPr>
              <a:t> Vorstellungen für die Zukunft entsprechen</a:t>
            </a:r>
            <a:r>
              <a:rPr lang="de-DE" sz="1100" b="0" i="0" u="none" strike="noStrike" kern="1200" dirty="0" smtClean="0">
                <a:solidFill>
                  <a:schemeClr val="tx1"/>
                </a:solidFill>
                <a:effectLst/>
                <a:latin typeface="+mn-lt"/>
                <a:ea typeface="+mn-ea"/>
                <a:cs typeface="+mn-cs"/>
              </a:rPr>
              <a:t>.  </a:t>
            </a:r>
            <a:endParaRPr lang="en-GB" sz="1100" kern="1200" dirty="0" smtClean="0">
              <a:solidFill>
                <a:srgbClr val="FF0000"/>
              </a:solidFill>
              <a:effectLst/>
              <a:latin typeface="+mn-lt"/>
              <a:ea typeface="+mn-ea"/>
              <a:cs typeface="+mn-cs"/>
            </a:endParaRPr>
          </a:p>
        </p:txBody>
      </p:sp>
    </p:spTree>
    <p:extLst>
      <p:ext uri="{BB962C8B-B14F-4D97-AF65-F5344CB8AC3E}">
        <p14:creationId xmlns:p14="http://schemas.microsoft.com/office/powerpoint/2010/main" val="768588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37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Integration</a:t>
            </a:r>
            <a:r>
              <a:rPr lang="en-GB" sz="1100" kern="1200" baseline="0" dirty="0" smtClean="0">
                <a:solidFill>
                  <a:schemeClr val="tx1"/>
                </a:solidFill>
                <a:effectLst/>
                <a:latin typeface="+mn-lt"/>
                <a:ea typeface="+mn-ea"/>
                <a:cs typeface="+mn-cs"/>
              </a:rPr>
              <a:t> in </a:t>
            </a:r>
            <a:r>
              <a:rPr lang="en-GB" sz="1100" kern="1200" baseline="0" dirty="0" err="1" smtClean="0">
                <a:solidFill>
                  <a:schemeClr val="tx1"/>
                </a:solidFill>
                <a:effectLst/>
                <a:latin typeface="+mn-lt"/>
                <a:ea typeface="+mn-ea"/>
                <a:cs typeface="+mn-cs"/>
              </a:rPr>
              <a:t>Österreich</a:t>
            </a:r>
            <a:r>
              <a:rPr lang="en-GB" sz="1100"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ist ein langfristiger und umfassender Prozess, der in unterschiedlichsten Lebensbereichen stattfindet. Ziel ist es,</a:t>
            </a:r>
            <a:r>
              <a:rPr lang="de-AT" sz="1100" b="0" i="0" u="none" strike="noStrike" kern="1200" baseline="0" dirty="0" smtClean="0">
                <a:solidFill>
                  <a:schemeClr val="tx1"/>
                </a:solidFill>
                <a:effectLst/>
                <a:latin typeface="+mn-lt"/>
                <a:ea typeface="+mn-ea"/>
                <a:cs typeface="+mn-cs"/>
              </a:rPr>
              <a:t> geeignete Rahmenbedingungen zu schaffen, um </a:t>
            </a:r>
            <a:r>
              <a:rPr lang="de-AT" sz="1100" b="0" i="0" u="none" strike="noStrike" kern="1200" dirty="0" smtClean="0">
                <a:solidFill>
                  <a:schemeClr val="tx1"/>
                </a:solidFill>
                <a:effectLst/>
                <a:latin typeface="+mn-lt"/>
                <a:ea typeface="+mn-ea"/>
                <a:cs typeface="+mn-cs"/>
              </a:rPr>
              <a:t>eine Teilhabe an der Gesellschaft für alle </a:t>
            </a:r>
            <a:r>
              <a:rPr lang="de-AT" sz="1100" b="0" i="0" u="none" strike="noStrike" kern="1200" dirty="0" err="1" smtClean="0">
                <a:solidFill>
                  <a:schemeClr val="tx1"/>
                </a:solidFill>
                <a:effectLst/>
                <a:latin typeface="+mn-lt"/>
                <a:ea typeface="+mn-ea"/>
                <a:cs typeface="+mn-cs"/>
              </a:rPr>
              <a:t>BürgerInnen</a:t>
            </a:r>
            <a:r>
              <a:rPr lang="de-AT" sz="1100" b="0" i="0" u="none" strike="noStrike" kern="1200" dirty="0" smtClean="0">
                <a:solidFill>
                  <a:schemeClr val="tx1"/>
                </a:solidFill>
                <a:effectLst/>
                <a:latin typeface="+mn-lt"/>
                <a:ea typeface="+mn-ea"/>
                <a:cs typeface="+mn-cs"/>
              </a:rPr>
              <a:t> sicherzustellen. All diese Integrationsmaßnahmen werden von dem Grundsatz getragen, dass Integration keine Einbahnstraße sondern ein wechselseitiger Prozess ist, der Anstrengungen sowohl der Zuwanderinnen und Zuwanderer als auch der Aufnahmegesellschaft erfordert. Denn Integration betrifft uns alle und ist daher eine gesamtgesellschaftliche Aufgabe, die ein friedliches Zusammenleben in Vielfalt ermöglicht.  Im Nationalen Aktionsplan für Integration (</a:t>
            </a:r>
            <a:r>
              <a:rPr lang="de-DE" sz="1100" dirty="0" smtClean="0"/>
              <a:t>NAP.I)</a:t>
            </a:r>
            <a:r>
              <a:rPr lang="de-AT" sz="1100" b="0" i="0" u="none" strike="noStrike" kern="1200" dirty="0" smtClean="0">
                <a:solidFill>
                  <a:schemeClr val="tx1"/>
                </a:solidFill>
                <a:effectLst/>
                <a:latin typeface="+mn-lt"/>
                <a:ea typeface="+mn-ea"/>
                <a:cs typeface="+mn-cs"/>
              </a:rPr>
              <a:t>,</a:t>
            </a:r>
            <a:r>
              <a:rPr lang="de-AT" sz="1100" b="0" i="0" u="none" strike="noStrike" kern="1200" baseline="0" dirty="0" smtClean="0">
                <a:solidFill>
                  <a:schemeClr val="tx1"/>
                </a:solidFill>
                <a:effectLst/>
                <a:latin typeface="+mn-lt"/>
                <a:ea typeface="+mn-ea"/>
                <a:cs typeface="+mn-cs"/>
              </a:rPr>
              <a:t> der laufend an neue Herausforderungen adaptiert wird, werden </a:t>
            </a:r>
            <a:r>
              <a:rPr lang="de-DE" sz="1100" dirty="0" smtClean="0"/>
              <a:t>neben allgemeinen integrationspolitischen Leitlinien Herausforderungen</a:t>
            </a:r>
            <a:r>
              <a:rPr lang="de-DE" sz="1100" baseline="0" dirty="0" smtClean="0"/>
              <a:t>, Grundsätze und Ziele in den folgenden Handlungsfeldern </a:t>
            </a:r>
            <a:r>
              <a:rPr lang="de-DE" sz="1100" dirty="0" smtClean="0"/>
              <a:t>vertiefend behandelt: Sprache &amp; Bildung, Arbeit &amp; Beruf, Rechtsstaat &amp; Werte, Gesundheit &amp; Soziales, Interkultureller Dialog, Sport &amp; Freizeit sowie Wohnen und die regionale Dimension der Integration. Das</a:t>
            </a:r>
            <a:r>
              <a:rPr lang="de-DE" sz="1100" baseline="0" dirty="0" smtClean="0"/>
              <a:t> Hauptaugenmerk wird dabei auf die Teilhabe an der Gesellschaft im Rahmen von Bildungsmaßnahmen, Beschäftigung, Unternehmertum, kulturellen Aspekten sowie in unterschiedlichsten Lebensbereichen gelegt. </a:t>
            </a:r>
            <a:r>
              <a:rPr lang="de-DE" sz="1100" dirty="0" smtClean="0"/>
              <a:t> </a:t>
            </a:r>
            <a:r>
              <a:rPr lang="de-AT" sz="1100" b="0" i="0" u="none" strike="noStrike" kern="1200" baseline="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38550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AT" sz="1100" b="0" i="0" u="none" strike="noStrike" kern="1200" dirty="0" smtClean="0">
                <a:solidFill>
                  <a:schemeClr val="tx1"/>
                </a:solidFill>
                <a:effectLst/>
                <a:latin typeface="+mn-lt"/>
                <a:ea typeface="+mn-ea"/>
                <a:cs typeface="+mn-cs"/>
              </a:rPr>
              <a:t>Das Integrationsgesetz regelt die zentralen Rahmenbedingungen für die Integration von Menschen, die sich langfristig in Österreich niederlassen: Für den gesellschaftlichen Zusammenhalt und den sozialen Frieden braucht es klare Regeln. Der leitende Grundsatz ist dabei „Integration durch Leistung“. Menschen werden nicht danach beurteilt, woher sie kommen, sondern was sie bereit sind, in Österreich beizutragen. Hauptziel des Gesetzes ist, Integration zu fördern und zu fordern. Dies geschieht einerseits durch Integrationsangebote und anderseits durch die Festlegung einer Mitwirkungspflicht. Das Gesetz regelt ein durchgängiges und bindendes System für Deutsch- und Wertekurse mittels einer verpflichtenden Integrationserklärung, eine bundesweit einheitliche Integrationsprüfung, höhere Qualitätsstandards sowie Strafen und bessere Kontrollen. Ebenso kommt es zu einer erhöhten Transparenz und einem verbesserten Datenaustausch durch die Einführung eines </a:t>
            </a:r>
            <a:r>
              <a:rPr lang="de-AT" sz="1100" b="0" i="0" u="none" strike="noStrike" kern="1200" dirty="0" err="1" smtClean="0">
                <a:solidFill>
                  <a:schemeClr val="tx1"/>
                </a:solidFill>
                <a:effectLst/>
                <a:latin typeface="+mn-lt"/>
                <a:ea typeface="+mn-ea"/>
                <a:cs typeface="+mn-cs"/>
              </a:rPr>
              <a:t>Integrationsmonitorings</a:t>
            </a:r>
            <a:r>
              <a:rPr lang="de-AT" sz="1100" b="0" i="0" u="none" strike="noStrike" kern="1200" dirty="0" smtClean="0">
                <a:solidFill>
                  <a:schemeClr val="tx1"/>
                </a:solidFill>
                <a:effectLst/>
                <a:latin typeface="+mn-lt"/>
                <a:ea typeface="+mn-ea"/>
                <a:cs typeface="+mn-cs"/>
              </a:rPr>
              <a:t> und einer Forschungskoordinationsstelle. Die</a:t>
            </a:r>
            <a:r>
              <a:rPr lang="de-AT" sz="1100" b="0" i="0" u="none" strike="noStrike" kern="1200" baseline="0" dirty="0" smtClean="0">
                <a:solidFill>
                  <a:schemeClr val="tx1"/>
                </a:solidFill>
                <a:effectLst/>
                <a:latin typeface="+mn-lt"/>
                <a:ea typeface="+mn-ea"/>
                <a:cs typeface="+mn-cs"/>
              </a:rPr>
              <a:t> Integrationsagenden werden vom Bundesministerium für Europa, Integration und Äußeres (BMEIA) koordiniert, das auch einen jährlichen Integrationsbericht erstellt. Im Jahr 2018 wurden insgesamt 140 Projektförderungen mit Fokus auf Integration bewilligt. Das gesamte Fördervolumen betrug € 13,80 Millionen. </a:t>
            </a:r>
          </a:p>
          <a:p>
            <a:pPr>
              <a:buNone/>
            </a:pPr>
            <a:r>
              <a:rPr lang="de-AT" sz="1100" b="0" i="0" u="none" strike="noStrike" kern="1200" baseline="0" dirty="0" smtClean="0">
                <a:solidFill>
                  <a:schemeClr val="tx1"/>
                </a:solidFill>
                <a:effectLst/>
                <a:latin typeface="+mn-lt"/>
                <a:ea typeface="+mn-ea"/>
                <a:cs typeface="+mn-cs"/>
              </a:rPr>
              <a:t>Die Gesetzeslage in Österreich in Punkto Migration gibt nur einen Überblick über den Letztstand, je nach politischer Lage können jederzeit Änderungen vorgenommen werden. </a:t>
            </a:r>
            <a:endParaRPr lang="de-DE" dirty="0"/>
          </a:p>
        </p:txBody>
      </p:sp>
    </p:spTree>
    <p:extLst>
      <p:ext uri="{BB962C8B-B14F-4D97-AF65-F5344CB8AC3E}">
        <p14:creationId xmlns:p14="http://schemas.microsoft.com/office/powerpoint/2010/main" val="148025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DE" dirty="0" smtClean="0"/>
              <a:t>Österreich ist eines</a:t>
            </a:r>
            <a:r>
              <a:rPr lang="de-DE" baseline="0" dirty="0" smtClean="0"/>
              <a:t> der beliebtesten Migrationsländer weltweit und nimmt jährlich  gemessen an der Gesamtbevölkerung eine entsprechende Menge an </a:t>
            </a:r>
            <a:r>
              <a:rPr lang="de-DE" baseline="0" dirty="0" err="1" smtClean="0"/>
              <a:t>MigrantInnen</a:t>
            </a:r>
            <a:r>
              <a:rPr lang="de-DE" baseline="0" dirty="0" smtClean="0"/>
              <a:t> auf. 2017 wanderten 86.552 Personen aus EU/EFTA-Staaten (ohne Österreich) ein, 52.777 aus Drittstaaten sowie 15.420 </a:t>
            </a:r>
            <a:r>
              <a:rPr lang="de-DE" baseline="0" dirty="0" err="1" smtClean="0"/>
              <a:t>ÖsterreicherInnen</a:t>
            </a:r>
            <a:r>
              <a:rPr lang="de-DE" baseline="0" dirty="0" smtClean="0"/>
              <a:t> kamen wieder in ihr Heimatland retour, somit betrug der Gesamtzuzug 154.749 Personen. 2017 wurden insgesamt 24.735 Asylanträge gestellt und bearbeitet. Die Asylverteilung nach Geschlecht für das Jahr 2017 gestaltet sich wie folgt: 61% der </a:t>
            </a:r>
            <a:r>
              <a:rPr lang="de-DE" baseline="0" dirty="0" err="1" smtClean="0"/>
              <a:t>AsylwerberInnen</a:t>
            </a:r>
            <a:r>
              <a:rPr lang="de-DE" baseline="0" dirty="0" smtClean="0"/>
              <a:t> sind Männer und 39% Frauen. Die Top 5 Nationen, die in Österreich leben setzen sich wie folgt zusammen: an erster Stelle liegt Deutschland mit 186.841 Personen, gefolgt von Serbien mit 120.174 Personen, an dritter Stelle liegt die Türkei mit 117.297 Personen, gefolgt von Rumänien mit 102.270 Personen und Bosnien &amp; Herzegowina mit 95.189 Personen.  </a:t>
            </a:r>
            <a:endParaRPr lang="de-DE" dirty="0"/>
          </a:p>
        </p:txBody>
      </p:sp>
    </p:spTree>
    <p:extLst>
      <p:ext uri="{BB962C8B-B14F-4D97-AF65-F5344CB8AC3E}">
        <p14:creationId xmlns:p14="http://schemas.microsoft.com/office/powerpoint/2010/main" val="358742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AT" dirty="0" smtClean="0"/>
              <a:t>Diese Folie stellt zwei Orientierungsfilme - „Willkommen in Österreich“ sowie „Zusammenleben in Österreich“ – zur Verfügung, die auf der Webseite des zuständigen Bundesministeriums für Europa, Integration und Äußeres (BMEIA) zum Abruf bereit stehen. Als unterstützte Sprachversionen werden Deutsch, Englisch, Türkisch, Arabisch sowie Serbisch/Bosnisch/Kroatisch für den ersten Orientierungsfilm angeboten. Beim zweiten Orientierungsfilm besteht zusätzlich zur deutschen Sprachversion die Auswahl zwischen Untertiteln in Arabisch oder in Farsi. </a:t>
            </a:r>
          </a:p>
          <a:p>
            <a:pPr>
              <a:buNone/>
            </a:pPr>
            <a:r>
              <a:rPr lang="de-AT" dirty="0" smtClean="0"/>
              <a:t>„Willkommen in Österreich“ sowie „Zusammenleben in Österreich“ sind Filme des österreichischen Bundesministeriums für Europa, Integration und Äußeres. Mit Themen rund um das Leben in Österreich, die Werte der Gesellschaft, die Bedeutung von Bildung, Arbeit und des Erwerbs der Landessprache bieten sie für </a:t>
            </a:r>
            <a:r>
              <a:rPr lang="de-AT" dirty="0" err="1" smtClean="0"/>
              <a:t>ZuwanderInnen</a:t>
            </a:r>
            <a:r>
              <a:rPr lang="de-AT" dirty="0" smtClean="0"/>
              <a:t> einen kurzen Überblick über die zentralen Integrationsbelange der Republik. Lernen Sie Österreich als Gastland kennen!</a:t>
            </a:r>
          </a:p>
        </p:txBody>
      </p:sp>
    </p:spTree>
    <p:extLst>
      <p:ext uri="{BB962C8B-B14F-4D97-AF65-F5344CB8AC3E}">
        <p14:creationId xmlns:p14="http://schemas.microsoft.com/office/powerpoint/2010/main" val="307502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1100" b="0" i="0" u="none" strike="noStrike" kern="1200" dirty="0" smtClean="0">
                <a:solidFill>
                  <a:schemeClr val="tx1"/>
                </a:solidFill>
                <a:effectLst/>
                <a:latin typeface="+mn-lt"/>
                <a:ea typeface="+mn-ea"/>
                <a:cs typeface="+mn-cs"/>
              </a:rPr>
              <a:t>Lebenslanges Lernen ist von äußerster Wichtigkeit und dienst als Integrationsinstrument.</a:t>
            </a:r>
            <a:r>
              <a:rPr lang="de-AT" sz="1100" b="0" i="0" u="none" strike="noStrike"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 Beratungsdienste, Bildungs-, Unterstützungs-</a:t>
            </a:r>
            <a:r>
              <a:rPr lang="de-AT" sz="1100" b="0" i="0" u="none" strike="noStrike" kern="1200" baseline="0" dirty="0" smtClean="0">
                <a:solidFill>
                  <a:schemeClr val="tx1"/>
                </a:solidFill>
                <a:effectLst/>
                <a:latin typeface="+mn-lt"/>
                <a:ea typeface="+mn-ea"/>
                <a:cs typeface="+mn-cs"/>
              </a:rPr>
              <a:t> und Informationsdienstleistungen</a:t>
            </a:r>
            <a:r>
              <a:rPr lang="de-AT" sz="1100" b="0" i="0" u="none" strike="noStrike" kern="1200" dirty="0" smtClean="0">
                <a:solidFill>
                  <a:schemeClr val="tx1"/>
                </a:solidFill>
                <a:effectLst/>
                <a:latin typeface="+mn-lt"/>
                <a:ea typeface="+mn-ea"/>
                <a:cs typeface="+mn-cs"/>
              </a:rPr>
              <a:t> werden häufig von einer Bandbreite an öffentlichen und privaten gesellschaftlichen Akteuren angeboten und verfolgen je nach Beratungs-</a:t>
            </a:r>
            <a:r>
              <a:rPr lang="de-AT" sz="1100" b="0" i="0" u="none" strike="noStrike" kern="1200" baseline="0" dirty="0" smtClean="0">
                <a:solidFill>
                  <a:schemeClr val="tx1"/>
                </a:solidFill>
                <a:effectLst/>
                <a:latin typeface="+mn-lt"/>
                <a:ea typeface="+mn-ea"/>
                <a:cs typeface="+mn-cs"/>
              </a:rPr>
              <a:t> und Betreuungsprozess unterschiedliche Ziele. Zu den wichtigsten und am häufigsten sozial engagierten Akteuren zählen</a:t>
            </a:r>
            <a:r>
              <a:rPr lang="de-AT" sz="1100" b="0" i="0" u="none" strike="noStrike" kern="1200" dirty="0" smtClean="0">
                <a:solidFill>
                  <a:schemeClr val="tx1"/>
                </a:solidFill>
                <a:effectLst/>
                <a:latin typeface="+mn-lt"/>
                <a:ea typeface="+mn-ea"/>
                <a:cs typeface="+mn-cs"/>
              </a:rPr>
              <a:t> Kindergärten,</a:t>
            </a:r>
            <a:r>
              <a:rPr lang="de-AT" sz="1100" b="0" i="0" u="none" strike="noStrike" kern="1200" baseline="0" dirty="0" smtClean="0">
                <a:solidFill>
                  <a:schemeClr val="tx1"/>
                </a:solidFill>
                <a:effectLst/>
                <a:latin typeface="+mn-lt"/>
                <a:ea typeface="+mn-ea"/>
                <a:cs typeface="+mn-cs"/>
              </a:rPr>
              <a:t> </a:t>
            </a:r>
            <a:r>
              <a:rPr lang="de-AT" sz="1100" b="0" i="0" u="none" strike="noStrike" kern="1200" dirty="0" smtClean="0">
                <a:solidFill>
                  <a:schemeClr val="tx1"/>
                </a:solidFill>
                <a:effectLst/>
                <a:latin typeface="+mn-lt"/>
                <a:ea typeface="+mn-ea"/>
                <a:cs typeface="+mn-cs"/>
              </a:rPr>
              <a:t>Schulen und Universitäten (Bildungsberatung), Gesundheitsdienste (Familienunterstützungsleistungen und Gesundheitsvorsorge für Frauen), Gesundheitsdienste und Sozialfürsorge (psychologische Unterstützung und Integrationsmaßnahmen), Aus- und Weiterbildungszentren und Arbeitsagenturen (Fortbildung, Beratungs- und Validierungsdienstleistungen für früher erworbene Kenntnisse in Punkto Ausbildung und Beschäftigung), Kammern oder Branchenverbände (Selbstständigkeit und Unternehmertum) und</a:t>
            </a:r>
            <a:r>
              <a:rPr lang="de-AT" sz="1100" b="0" i="0" u="none" strike="noStrike" kern="1200" baseline="0" dirty="0" smtClean="0">
                <a:solidFill>
                  <a:schemeClr val="tx1"/>
                </a:solidFill>
                <a:effectLst/>
                <a:latin typeface="+mn-lt"/>
                <a:ea typeface="+mn-ea"/>
                <a:cs typeface="+mn-cs"/>
              </a:rPr>
              <a:t> viele weitere Dienstleister</a:t>
            </a:r>
            <a:r>
              <a:rPr lang="de-AT" sz="1100" b="0" i="0" u="none" strike="noStrike" kern="1200" dirty="0" smtClean="0">
                <a:solidFill>
                  <a:schemeClr val="tx1"/>
                </a:solidFill>
                <a:effectLst/>
                <a:latin typeface="+mn-lt"/>
                <a:ea typeface="+mn-ea"/>
                <a:cs typeface="+mn-cs"/>
              </a:rPr>
              <a:t>. </a:t>
            </a:r>
            <a:endParaRPr lang="en-GB" dirty="0"/>
          </a:p>
        </p:txBody>
      </p:sp>
    </p:spTree>
    <p:extLst>
      <p:ext uri="{BB962C8B-B14F-4D97-AF65-F5344CB8AC3E}">
        <p14:creationId xmlns:p14="http://schemas.microsoft.com/office/powerpoint/2010/main" val="385141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79768" y="4715153"/>
            <a:ext cx="5438140" cy="4466987"/>
          </a:xfrm>
          <a:prstGeom prst="rect">
            <a:avLst/>
          </a:prstGeom>
        </p:spPr>
        <p:txBody>
          <a:bodyPr wrap="square" lIns="91425" tIns="91425" rIns="91425" bIns="91425" anchor="t" anchorCtr="0">
            <a:noAutofit/>
          </a:bodyPr>
          <a:lstStyle/>
          <a:p>
            <a:pPr>
              <a:buNone/>
            </a:pPr>
            <a:r>
              <a:rPr lang="de-AT" sz="1100" kern="1200" dirty="0" smtClean="0">
                <a:solidFill>
                  <a:schemeClr val="tx1"/>
                </a:solidFill>
                <a:effectLst/>
                <a:latin typeface="+mn-lt"/>
                <a:ea typeface="+mn-ea"/>
                <a:cs typeface="+mn-cs"/>
              </a:rPr>
              <a:t>Diese Folie gibt einen Überblick über lebensbegleitende Beratung und lebenslanges Lernen (LLL), welche die Eckpfeiler der Strategie zum lebensbegleitenden Lernen in Österreich bis zum Jahr 2020 sowie der Strategie der </a:t>
            </a:r>
            <a:r>
              <a:rPr lang="de-AT" sz="1100" kern="1200" dirty="0" err="1" smtClean="0">
                <a:solidFill>
                  <a:schemeClr val="tx1"/>
                </a:solidFill>
                <a:effectLst/>
                <a:latin typeface="+mn-lt"/>
                <a:ea typeface="+mn-ea"/>
                <a:cs typeface="+mn-cs"/>
              </a:rPr>
              <a:t>Lifelong-Guidance</a:t>
            </a:r>
            <a:r>
              <a:rPr lang="de-AT" sz="1100" kern="1200" dirty="0" smtClean="0">
                <a:solidFill>
                  <a:schemeClr val="tx1"/>
                </a:solidFill>
                <a:effectLst/>
                <a:latin typeface="+mn-lt"/>
                <a:ea typeface="+mn-ea"/>
                <a:cs typeface="+mn-cs"/>
              </a:rPr>
              <a:t> darstellen. </a:t>
            </a:r>
          </a:p>
          <a:p>
            <a:pPr>
              <a:buNone/>
            </a:pPr>
            <a:r>
              <a:rPr lang="de-AT" sz="1100" kern="1200" dirty="0" smtClean="0">
                <a:solidFill>
                  <a:schemeClr val="tx1"/>
                </a:solidFill>
                <a:effectLst/>
                <a:latin typeface="+mn-lt"/>
                <a:ea typeface="+mn-ea"/>
                <a:cs typeface="+mn-cs"/>
              </a:rPr>
              <a:t>Lebenslange Beratung zielt auf die Förderung der beruflichen Entwicklung von Menschen jeden Alters in allen Karrierestufen ab. Diese umfasst Karriereinformationen, Beratung, Coaching, Beurteilung von Fähigkeiten, Fertigkeiten und Kompetenzen sowie Mentoring. Die Strategie zum </a:t>
            </a:r>
            <a:r>
              <a:rPr lang="de-AT" sz="1100" kern="1200" dirty="0" err="1" smtClean="0">
                <a:solidFill>
                  <a:schemeClr val="tx1"/>
                </a:solidFill>
                <a:effectLst/>
                <a:latin typeface="+mn-lt"/>
                <a:ea typeface="+mn-ea"/>
                <a:cs typeface="+mn-cs"/>
              </a:rPr>
              <a:t>lebensbegleitenen</a:t>
            </a:r>
            <a:r>
              <a:rPr lang="de-AT" sz="1100" kern="1200" dirty="0" smtClean="0">
                <a:solidFill>
                  <a:schemeClr val="tx1"/>
                </a:solidFill>
                <a:effectLst/>
                <a:latin typeface="+mn-lt"/>
                <a:ea typeface="+mn-ea"/>
                <a:cs typeface="+mn-cs"/>
              </a:rPr>
              <a:t> Lernen in Österreich 2020 enthält 10 Aktionslinien, 5 Leitlinien (Lebensphasenorientierung, Lernende in den Mittelpunkt stellen, Life Long </a:t>
            </a:r>
            <a:r>
              <a:rPr lang="de-AT" sz="1100" kern="1200" dirty="0" err="1" smtClean="0">
                <a:solidFill>
                  <a:schemeClr val="tx1"/>
                </a:solidFill>
                <a:effectLst/>
                <a:latin typeface="+mn-lt"/>
                <a:ea typeface="+mn-ea"/>
                <a:cs typeface="+mn-cs"/>
              </a:rPr>
              <a:t>Guidance</a:t>
            </a:r>
            <a:r>
              <a:rPr lang="de-AT" sz="1100" kern="1200" dirty="0" smtClean="0">
                <a:solidFill>
                  <a:schemeClr val="tx1"/>
                </a:solidFill>
                <a:effectLst/>
                <a:latin typeface="+mn-lt"/>
                <a:ea typeface="+mn-ea"/>
                <a:cs typeface="+mn-cs"/>
              </a:rPr>
              <a:t>, Kompetenzorientierung, Förderung der Teilnahme an LLL) und 4 Grundprinzipien (Gender und </a:t>
            </a:r>
            <a:r>
              <a:rPr lang="de-AT" sz="1100" kern="1200" dirty="0" err="1" smtClean="0">
                <a:solidFill>
                  <a:schemeClr val="tx1"/>
                </a:solidFill>
                <a:effectLst/>
                <a:latin typeface="+mn-lt"/>
                <a:ea typeface="+mn-ea"/>
                <a:cs typeface="+mn-cs"/>
              </a:rPr>
              <a:t>Diversity</a:t>
            </a:r>
            <a:r>
              <a:rPr lang="de-AT" sz="1100" kern="1200" dirty="0" smtClean="0">
                <a:solidFill>
                  <a:schemeClr val="tx1"/>
                </a:solidFill>
                <a:effectLst/>
                <a:latin typeface="+mn-lt"/>
                <a:ea typeface="+mn-ea"/>
                <a:cs typeface="+mn-cs"/>
              </a:rPr>
              <a:t>, Chancengerechtigkeit und soziale Mobilität, Qualität und Nachhaltigkeit, Leistungsfähigkeit und Innovation). </a:t>
            </a:r>
          </a:p>
          <a:p>
            <a:pPr>
              <a:buNone/>
            </a:pPr>
            <a:r>
              <a:rPr lang="de-AT" sz="1100" kern="1200" dirty="0" smtClean="0">
                <a:solidFill>
                  <a:schemeClr val="tx1"/>
                </a:solidFill>
                <a:effectLst/>
                <a:latin typeface="+mn-lt"/>
                <a:ea typeface="+mn-ea"/>
                <a:cs typeface="+mn-cs"/>
              </a:rPr>
              <a:t>Die österreichische „</a:t>
            </a:r>
            <a:r>
              <a:rPr lang="de-AT" sz="1100" kern="1200" dirty="0" err="1" smtClean="0">
                <a:solidFill>
                  <a:schemeClr val="tx1"/>
                </a:solidFill>
                <a:effectLst/>
                <a:latin typeface="+mn-lt"/>
                <a:ea typeface="+mn-ea"/>
                <a:cs typeface="+mn-cs"/>
              </a:rPr>
              <a:t>Lifelong</a:t>
            </a:r>
            <a:r>
              <a:rPr lang="de-AT" sz="1100" kern="1200" dirty="0" smtClean="0">
                <a:solidFill>
                  <a:schemeClr val="tx1"/>
                </a:solidFill>
                <a:effectLst/>
                <a:latin typeface="+mn-lt"/>
                <a:ea typeface="+mn-ea"/>
                <a:cs typeface="+mn-cs"/>
              </a:rPr>
              <a:t>-</a:t>
            </a:r>
            <a:r>
              <a:rPr lang="de-AT" sz="1100" kern="1200" dirty="0" err="1" smtClean="0">
                <a:solidFill>
                  <a:schemeClr val="tx1"/>
                </a:solidFill>
                <a:effectLst/>
                <a:latin typeface="+mn-lt"/>
                <a:ea typeface="+mn-ea"/>
                <a:cs typeface="+mn-cs"/>
              </a:rPr>
              <a:t>Guidance</a:t>
            </a:r>
            <a:r>
              <a:rPr lang="de-AT" sz="1100" kern="1200" dirty="0" smtClean="0">
                <a:solidFill>
                  <a:schemeClr val="tx1"/>
                </a:solidFill>
                <a:effectLst/>
                <a:latin typeface="+mn-lt"/>
                <a:ea typeface="+mn-ea"/>
                <a:cs typeface="+mn-cs"/>
              </a:rPr>
              <a:t>-Strategie“ basiert auf folgenden 5 Zielen, die auf Basis nationaler und internationaler Studien und in Abstimmung mit den Entwicklungen und Diskussionen auf EU-Ebene festgelegt wurden:</a:t>
            </a:r>
          </a:p>
          <a:p>
            <a:pPr>
              <a:buNone/>
            </a:pPr>
            <a:r>
              <a:rPr lang="de-AT" sz="1100" kern="1200" dirty="0" smtClean="0">
                <a:solidFill>
                  <a:schemeClr val="tx1"/>
                </a:solidFill>
                <a:effectLst/>
                <a:latin typeface="+mn-lt"/>
                <a:ea typeface="+mn-ea"/>
                <a:cs typeface="+mn-cs"/>
              </a:rPr>
              <a:t>1.	Implementierung der Grundkompetenzen in allen Curricula</a:t>
            </a:r>
          </a:p>
          <a:p>
            <a:pPr>
              <a:buNone/>
            </a:pPr>
            <a:r>
              <a:rPr lang="de-AT" sz="1100" kern="1200" dirty="0" smtClean="0">
                <a:solidFill>
                  <a:schemeClr val="tx1"/>
                </a:solidFill>
                <a:effectLst/>
                <a:latin typeface="+mn-lt"/>
                <a:ea typeface="+mn-ea"/>
                <a:cs typeface="+mn-cs"/>
              </a:rPr>
              <a:t>2.	Fokus auf Prozessorientierung und Begleitung</a:t>
            </a:r>
          </a:p>
          <a:p>
            <a:pPr>
              <a:buNone/>
            </a:pPr>
            <a:r>
              <a:rPr lang="de-AT" sz="1100" kern="1200" dirty="0" smtClean="0">
                <a:solidFill>
                  <a:schemeClr val="tx1"/>
                </a:solidFill>
                <a:effectLst/>
                <a:latin typeface="+mn-lt"/>
                <a:ea typeface="+mn-ea"/>
                <a:cs typeface="+mn-cs"/>
              </a:rPr>
              <a:t>3.	Professionalisierung der </a:t>
            </a:r>
            <a:r>
              <a:rPr lang="de-AT" sz="1100" kern="1200" dirty="0" err="1" smtClean="0">
                <a:solidFill>
                  <a:schemeClr val="tx1"/>
                </a:solidFill>
                <a:effectLst/>
                <a:latin typeface="+mn-lt"/>
                <a:ea typeface="+mn-ea"/>
                <a:cs typeface="+mn-cs"/>
              </a:rPr>
              <a:t>BeraterInnen</a:t>
            </a:r>
            <a:r>
              <a:rPr lang="de-AT" sz="1100" kern="1200" dirty="0" smtClean="0">
                <a:solidFill>
                  <a:schemeClr val="tx1"/>
                </a:solidFill>
                <a:effectLst/>
                <a:latin typeface="+mn-lt"/>
                <a:ea typeface="+mn-ea"/>
                <a:cs typeface="+mn-cs"/>
              </a:rPr>
              <a:t>, </a:t>
            </a:r>
            <a:r>
              <a:rPr lang="de-AT" sz="1100" kern="1200" dirty="0" err="1" smtClean="0">
                <a:solidFill>
                  <a:schemeClr val="tx1"/>
                </a:solidFill>
                <a:effectLst/>
                <a:latin typeface="+mn-lt"/>
                <a:ea typeface="+mn-ea"/>
                <a:cs typeface="+mn-cs"/>
              </a:rPr>
              <a:t>TrainerInnen</a:t>
            </a:r>
            <a:r>
              <a:rPr lang="de-AT" sz="1100" kern="1200" dirty="0" smtClean="0">
                <a:solidFill>
                  <a:schemeClr val="tx1"/>
                </a:solidFill>
                <a:effectLst/>
                <a:latin typeface="+mn-lt"/>
                <a:ea typeface="+mn-ea"/>
                <a:cs typeface="+mn-cs"/>
              </a:rPr>
              <a:t> </a:t>
            </a:r>
          </a:p>
          <a:p>
            <a:pPr>
              <a:buNone/>
            </a:pPr>
            <a:r>
              <a:rPr lang="de-AT" sz="1100" kern="1200" dirty="0" smtClean="0">
                <a:solidFill>
                  <a:schemeClr val="tx1"/>
                </a:solidFill>
                <a:effectLst/>
                <a:latin typeface="+mn-lt"/>
                <a:ea typeface="+mn-ea"/>
                <a:cs typeface="+mn-cs"/>
              </a:rPr>
              <a:t>4.	Qualitätssicherung und Evaluation von Angeboten, Prozessen und Strukturen</a:t>
            </a:r>
          </a:p>
          <a:p>
            <a:pPr>
              <a:buNone/>
            </a:pPr>
            <a:r>
              <a:rPr lang="de-AT" sz="1100" kern="1200" dirty="0" smtClean="0">
                <a:solidFill>
                  <a:schemeClr val="tx1"/>
                </a:solidFill>
                <a:effectLst/>
                <a:latin typeface="+mn-lt"/>
                <a:ea typeface="+mn-ea"/>
                <a:cs typeface="+mn-cs"/>
              </a:rPr>
              <a:t>5.	Zugang verbreitern – Angebote für neue Zielgruppen schaffen</a:t>
            </a:r>
          </a:p>
          <a:p>
            <a:pPr>
              <a:buNone/>
            </a:pPr>
            <a:endParaRPr lang="en-GB"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4270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a:buNone/>
            </a:pPr>
            <a:r>
              <a:rPr lang="de-AT" dirty="0" smtClean="0"/>
              <a:t>Der Gemeinsame Europäische Referenzrahmen befasst sich mit der Beurteilung von Fortschritten in den Lernerfolgen bezüglich einer Fremdsprache. Ziel ist, die verschiedenen europäischen Sprachzertifikate untereinander vergleichbar zu machen und einen Maßstab für den Erwerb von Sprachkenntnissen zu schaffen. </a:t>
            </a:r>
          </a:p>
          <a:p>
            <a:pPr>
              <a:buNone/>
            </a:pPr>
            <a:r>
              <a:rPr lang="de-AT" dirty="0" smtClean="0"/>
              <a:t>Die Niveaustufen des GER sind: </a:t>
            </a:r>
          </a:p>
          <a:p>
            <a:pPr>
              <a:buNone/>
            </a:pPr>
            <a:r>
              <a:rPr lang="de-AT" dirty="0" smtClean="0"/>
              <a:t>	A: Elementare Sprachverwendung</a:t>
            </a:r>
          </a:p>
          <a:p>
            <a:pPr>
              <a:buNone/>
            </a:pPr>
            <a:r>
              <a:rPr lang="de-AT" dirty="0" smtClean="0"/>
              <a:t>	B: Selbständige Sprachverwendung</a:t>
            </a:r>
          </a:p>
          <a:p>
            <a:pPr>
              <a:buNone/>
            </a:pPr>
            <a:r>
              <a:rPr lang="de-AT" dirty="0" smtClean="0"/>
              <a:t>	C: Kompetente Sprachverwendung</a:t>
            </a:r>
          </a:p>
          <a:p>
            <a:pPr>
              <a:buNone/>
            </a:pPr>
            <a:r>
              <a:rPr lang="de-AT" dirty="0" smtClean="0"/>
              <a:t>Diese sind nochmals in insgesamt 6 Stufen des Sprachniveaus unterteilt:</a:t>
            </a:r>
          </a:p>
          <a:p>
            <a:pPr>
              <a:buNone/>
            </a:pPr>
            <a:r>
              <a:rPr lang="de-AT" dirty="0" smtClean="0"/>
              <a:t>	A1 – Anfänger</a:t>
            </a:r>
          </a:p>
          <a:p>
            <a:pPr>
              <a:buNone/>
            </a:pPr>
            <a:r>
              <a:rPr lang="de-AT" dirty="0" smtClean="0"/>
              <a:t>	A2 – Grundlegende Kenntnisse</a:t>
            </a:r>
          </a:p>
          <a:p>
            <a:pPr>
              <a:buNone/>
            </a:pPr>
            <a:r>
              <a:rPr lang="de-AT" dirty="0" smtClean="0"/>
              <a:t>	B1 – Fortgeschrittene Sprachverwendung</a:t>
            </a:r>
          </a:p>
          <a:p>
            <a:pPr>
              <a:buNone/>
            </a:pPr>
            <a:r>
              <a:rPr lang="de-AT" dirty="0" smtClean="0"/>
              <a:t>	B2 – Selbständige Sprachverwendung</a:t>
            </a:r>
          </a:p>
          <a:p>
            <a:pPr>
              <a:buNone/>
            </a:pPr>
            <a:r>
              <a:rPr lang="de-AT" dirty="0" smtClean="0"/>
              <a:t>	C1 – Fachkundige Sprachkenntnisse</a:t>
            </a:r>
          </a:p>
          <a:p>
            <a:pPr>
              <a:buNone/>
            </a:pPr>
            <a:r>
              <a:rPr lang="de-AT" dirty="0" smtClean="0"/>
              <a:t>	C2 – Annähernd muttersprachliche Kenntnisse</a:t>
            </a:r>
          </a:p>
          <a:p>
            <a:pPr>
              <a:buNone/>
            </a:pPr>
            <a:endParaRPr lang="de-AT" dirty="0" smtClean="0"/>
          </a:p>
          <a:p>
            <a:pPr>
              <a:buNone/>
            </a:pPr>
            <a:r>
              <a:rPr lang="de-AT" dirty="0" smtClean="0"/>
              <a:t>Das Sprachniveau B2 – Selbständige Sprachverwendung im Detail:</a:t>
            </a:r>
          </a:p>
          <a:p>
            <a:pPr>
              <a:buNone/>
            </a:pPr>
            <a:r>
              <a:rPr lang="de-AT" dirty="0" smtClean="0"/>
              <a:t>Lernende sind in der Lage dazu die Hauptinhalte komplexer Texte zu konkreten und abstrakten Themen zu verstehen; sie verstehen im eigenen Spezialgebiet auch Fachdiskussionen. Können sich so spontan und fließend verständigen, dass ein normales Gespräch mit </a:t>
            </a:r>
            <a:r>
              <a:rPr lang="de-AT" dirty="0" err="1" smtClean="0"/>
              <a:t>MuttersprachlerInnen</a:t>
            </a:r>
            <a:r>
              <a:rPr lang="de-AT" dirty="0" smtClean="0"/>
              <a:t> ohne größere Anstrengung auf beiden Seiten gut möglich ist. Können sich zu einem breiten Themenspektrum klar und detailliert ausdrücken, einen Standpunkt zu einer aktuellen Frage erläutern und die Vor- und Nachteile verschiedener Möglichkeiten angeben. </a:t>
            </a:r>
          </a:p>
          <a:p>
            <a:pPr>
              <a:buNone/>
            </a:pPr>
            <a:endParaRPr lang="de-DE" dirty="0"/>
          </a:p>
        </p:txBody>
      </p:sp>
    </p:spTree>
    <p:extLst>
      <p:ext uri="{BB962C8B-B14F-4D97-AF65-F5344CB8AC3E}">
        <p14:creationId xmlns:p14="http://schemas.microsoft.com/office/powerpoint/2010/main" val="8173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rufsanerkennung.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sbb.a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arbeitszimmer.cc/" TargetMode="External"/><Relationship Id="rId7" Type="http://schemas.openxmlformats.org/officeDocument/2006/relationships/hyperlink" Target="https://www.ams.at/" TargetMode="External"/><Relationship Id="rId12"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www.arbeitszimmer.cc/clevere-girls.html" TargetMode="External"/><Relationship Id="rId5" Type="http://schemas.openxmlformats.org/officeDocument/2006/relationships/hyperlink" Target="https://www.karrierevideos.at/"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s://www.ams.at/arbeitsuchende/aus-und-weiterbildung/berufsinformationen/ams-broschueren-berufe"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hyperlink" Target="https://www.wko.at/site/FIW/Wir--ber-uns/Zahlen--Daten--Fakten/frauen-fakten2017.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bmeia.gv.at/integration/download/publikationen/" TargetMode="External"/><Relationship Id="rId13" Type="http://schemas.openxmlformats.org/officeDocument/2006/relationships/hyperlink" Target="https://erwachsenenbildung.at/themen/lebenslanges_lernen/oesterreichische_strategie/aktuell.php" TargetMode="External"/><Relationship Id="rId18" Type="http://schemas.openxmlformats.org/officeDocument/2006/relationships/hyperlink" Target="file:///\\btsrv3\daten\04_Internationale_Projekte_Intern\F&#252;r%20Elisabeth\ENGAGE\Path%20to%20a%20Life_IT_200718\Gemeinsamer%20Europ&#228;ischer%20Referenzrahmen%20f&#252;r%20Sprachen_DE.pdf" TargetMode="External"/><Relationship Id="rId3" Type="http://schemas.openxmlformats.org/officeDocument/2006/relationships/hyperlink" Target="https://www.integrationsfonds.at/" TargetMode="External"/><Relationship Id="rId7" Type="http://schemas.openxmlformats.org/officeDocument/2006/relationships/hyperlink" Target="https://www.bmeia.gv.at/fileadmin/user_upload/Zentrale/Integration/Berufsanerkennung/Kundmachung_BGBl._I_Nr._55_2016.pdf" TargetMode="External"/><Relationship Id="rId12" Type="http://schemas.openxmlformats.org/officeDocument/2006/relationships/hyperlink" Target="https://www.bmeia.gv.at/integration/download/videos/" TargetMode="External"/><Relationship Id="rId17" Type="http://schemas.openxmlformats.org/officeDocument/2006/relationships/hyperlink" Target="https://www.sozialministerium.at/site/Soziales_und_KonsumentInnen/Soziale_Themen/SeniorInnenpolitik/Lebenslanges_Lernen_und_Bildung/" TargetMode="External"/><Relationship Id="rId2" Type="http://schemas.openxmlformats.org/officeDocument/2006/relationships/notesSlide" Target="../notesSlides/notesSlide18.xml"/><Relationship Id="rId16" Type="http://schemas.openxmlformats.org/officeDocument/2006/relationships/hyperlink" Target="https://www.foerderportal.at/lebenslanges-lernen/" TargetMode="External"/><Relationship Id="rId20" Type="http://schemas.openxmlformats.org/officeDocument/2006/relationships/hyperlink" Target="https://www.asbb.at/" TargetMode="External"/><Relationship Id="rId1" Type="http://schemas.openxmlformats.org/officeDocument/2006/relationships/slideLayout" Target="../slideLayouts/slideLayout2.xml"/><Relationship Id="rId6" Type="http://schemas.openxmlformats.org/officeDocument/2006/relationships/hyperlink" Target="https://www.bmeia.gv.at/fileadmin/user_upload/Zentrale/Integration/Integrationsvereinbarung/BGBLA_2017_II_242.pdf" TargetMode="External"/><Relationship Id="rId11" Type="http://schemas.openxmlformats.org/officeDocument/2006/relationships/hyperlink" Target="https://www.bmeia.gv.at/integration/integration-von-asylberechtigten-und-subsidiaer-schutzberechtigten/" TargetMode="External"/><Relationship Id="rId5" Type="http://schemas.openxmlformats.org/officeDocument/2006/relationships/hyperlink" Target="http://medienservicestelle.at/migration_bewegt/wp-content/uploads/2011/05/GfK-Integration-in-&#214;.pdf" TargetMode="External"/><Relationship Id="rId15" Type="http://schemas.openxmlformats.org/officeDocument/2006/relationships/hyperlink" Target="https://erwachsenenbildung.at/service/foerderungen/foerderungen_ueberblick.php" TargetMode="External"/><Relationship Id="rId10" Type="http://schemas.openxmlformats.org/officeDocument/2006/relationships/hyperlink" Target="https://www.bmeia.gv.at/integration/projektfoerderung/" TargetMode="External"/><Relationship Id="rId19" Type="http://schemas.openxmlformats.org/officeDocument/2006/relationships/hyperlink" Target="https://www.berufsanerkennung.at/" TargetMode="External"/><Relationship Id="rId4" Type="http://schemas.openxmlformats.org/officeDocument/2006/relationships/hyperlink" Target="https://www.youtube.com/watch?time_continue=108&amp;v=fBNOKOwZmRs" TargetMode="External"/><Relationship Id="rId9" Type="http://schemas.openxmlformats.org/officeDocument/2006/relationships/hyperlink" Target="http://sprachportal.integrationsfonds.at/" TargetMode="External"/><Relationship Id="rId14" Type="http://schemas.openxmlformats.org/officeDocument/2006/relationships/hyperlink" Target="http://www.lifelongguidance.at/qip/mm.ns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meia.gv.at/fileadmin/user_upload/Zentrale/Integration/Integrationsbericht_2018/Statistisches_Jahrbuch_2018.pdf" TargetMode="External"/><Relationship Id="rId13" Type="http://schemas.openxmlformats.org/officeDocument/2006/relationships/hyperlink" Target="http://www.nostrifizierung.at/" TargetMode="External"/><Relationship Id="rId18" Type="http://schemas.openxmlformats.org/officeDocument/2006/relationships/hyperlink" Target="http://www.infografiken.com/bmi-at/Flipbook/de/2018.html#p=1" TargetMode="External"/><Relationship Id="rId26" Type="http://schemas.openxmlformats.org/officeDocument/2006/relationships/hyperlink" Target="https://www.femalefounders.global/ff-south" TargetMode="External"/><Relationship Id="rId3" Type="http://schemas.openxmlformats.org/officeDocument/2006/relationships/hyperlink" Target="https://www.bmeia.gv.at/fileadmin/user_upload/Zentrale/Integration/NAP/NAP_Massnahmenkatalog.pdf" TargetMode="External"/><Relationship Id="rId21" Type="http://schemas.openxmlformats.org/officeDocument/2006/relationships/hyperlink" Target="https://www.wko.at/site/FIW/Wir--ber-uns/Zahlen--Daten--Fakten/frauen-fakten2017.pdf" TargetMode="External"/><Relationship Id="rId7" Type="http://schemas.openxmlformats.org/officeDocument/2006/relationships/hyperlink" Target="https://www.bmeia.gv.at/fileadmin/user_upload/Zentrale/Integration/Integrationsbericht_2018/Integrationsbericht_2018.pdf" TargetMode="External"/><Relationship Id="rId12" Type="http://schemas.openxmlformats.org/officeDocument/2006/relationships/hyperlink" Target="http://www.berufsanerkennung.at/" TargetMode="External"/><Relationship Id="rId17" Type="http://schemas.openxmlformats.org/officeDocument/2006/relationships/hyperlink" Target="https://bildung.bmbwf.gv.at/schulen/unterricht/ba/sprachenpolitik.html" TargetMode="External"/><Relationship Id="rId25" Type="http://schemas.openxmlformats.org/officeDocument/2006/relationships/hyperlink" Target="https://www.gruenderservice.at/site/gruenderservice/publikationen/lf_gruender_2018.pdf" TargetMode="External"/><Relationship Id="rId2" Type="http://schemas.openxmlformats.org/officeDocument/2006/relationships/notesSlide" Target="../notesSlides/notesSlide19.xml"/><Relationship Id="rId16" Type="http://schemas.openxmlformats.org/officeDocument/2006/relationships/hyperlink" Target="https://bildung.bmbwf.gv.at/schulen/bw/ueberblick/zahlenspiegel_2017.pdf?6mfso8" TargetMode="External"/><Relationship Id="rId20" Type="http://schemas.openxmlformats.org/officeDocument/2006/relationships/hyperlink" Target="https://www.bmi.gv.at/Downloads/files/MIGRATION/bmiPosterAnsicht.pdf" TargetMode="External"/><Relationship Id="rId1" Type="http://schemas.openxmlformats.org/officeDocument/2006/relationships/slideLayout" Target="../slideLayouts/slideLayout2.xml"/><Relationship Id="rId6" Type="http://schemas.openxmlformats.org/officeDocument/2006/relationships/hyperlink" Target="https://www.bmeia.gv.at/fileadmin/user_upload/Zentrale/Integration/Integrationsgesetz/Integrationsgesetz_2017.pdf" TargetMode="External"/><Relationship Id="rId11" Type="http://schemas.openxmlformats.org/officeDocument/2006/relationships/hyperlink" Target="https://www.integrationsfonds.at/der-oeif/ueber-den-oeif/integrationsgesetz-2017/" TargetMode="External"/><Relationship Id="rId24" Type="http://schemas.openxmlformats.org/officeDocument/2006/relationships/hyperlink" Target="https://www.gruenderservice.at/site/gruenderservice/publikationen/publikationen.html" TargetMode="External"/><Relationship Id="rId5" Type="http://schemas.openxmlformats.org/officeDocument/2006/relationships/hyperlink" Target="https://www.bmeia.gv.at/fileadmin/user_upload/Zentrale/Integration/NAP/Bericht_zum_Nationalen_Aktionsplan.pdf" TargetMode="External"/><Relationship Id="rId15" Type="http://schemas.openxmlformats.org/officeDocument/2006/relationships/hyperlink" Target="https://bildung.bmbwf.gv.at/schulen/bw/ueberblick/bildungswege2016.pdf?6kdmd9" TargetMode="External"/><Relationship Id="rId23" Type="http://schemas.openxmlformats.org/officeDocument/2006/relationships/hyperlink" Target="https://www.gruenderservice.at/" TargetMode="External"/><Relationship Id="rId10" Type="http://schemas.openxmlformats.org/officeDocument/2006/relationships/hyperlink" Target="https://www.bmeia.gv.at/integration/datenbank-integrationsprojekte/" TargetMode="External"/><Relationship Id="rId19" Type="http://schemas.openxmlformats.org/officeDocument/2006/relationships/hyperlink" Target="https://www.bmi.gv.at/Downloads/files/migrationoesterreichv2.pdf" TargetMode="External"/><Relationship Id="rId4" Type="http://schemas.openxmlformats.org/officeDocument/2006/relationships/hyperlink" Target="https://www.bmeia.gv.at/fileadmin/ZZZ_Medien_alt/bmeia/media/Integration/NAP/NAP_Indikatoren.pdf" TargetMode="External"/><Relationship Id="rId9" Type="http://schemas.openxmlformats.org/officeDocument/2006/relationships/hyperlink" Target="https://www.bmeia.gv.at/integration/projektfoerderung/foerderschwerpunkte/" TargetMode="External"/><Relationship Id="rId14" Type="http://schemas.openxmlformats.org/officeDocument/2006/relationships/hyperlink" Target="https://bildung.bmbwf.gv.at/euint/eubildung/vnfil.pdf?6fa5oh" TargetMode="External"/><Relationship Id="rId22" Type="http://schemas.openxmlformats.org/officeDocument/2006/relationships/hyperlink" Target="https://www.wko.at/site/fiw/Infoblatt_Unternehmerin-macht-Schule_neu.pdf" TargetMode="External"/><Relationship Id="rId27" Type="http://schemas.openxmlformats.org/officeDocument/2006/relationships/hyperlink" Target="https://www.aws.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bmeia.gv.at/integration/download/vide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487606" y="2960550"/>
            <a:ext cx="6970619" cy="2405700"/>
          </a:xfrm>
          <a:prstGeom prst="rect">
            <a:avLst/>
          </a:prstGeom>
        </p:spPr>
        <p:txBody>
          <a:bodyPr wrap="square" lIns="91425" tIns="91425" rIns="91425" bIns="91425" anchor="b" anchorCtr="0">
            <a:noAutofit/>
          </a:bodyPr>
          <a:lstStyle/>
          <a:p>
            <a:pPr lvl="0">
              <a:spcBef>
                <a:spcPts val="0"/>
              </a:spcBef>
              <a:buNone/>
            </a:pPr>
            <a:r>
              <a:rPr lang="en" dirty="0" smtClean="0"/>
              <a:t>Weg eines Lebensprojektes</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1200" y="-23750"/>
            <a:ext cx="7761600" cy="1292100"/>
          </a:xfrm>
        </p:spPr>
        <p:txBody>
          <a:bodyPr/>
          <a:lstStyle/>
          <a:p>
            <a:r>
              <a:rPr lang="de-DE" dirty="0" smtClean="0"/>
              <a:t>Das österreichische </a:t>
            </a:r>
            <a:br>
              <a:rPr lang="de-DE" dirty="0" smtClean="0"/>
            </a:br>
            <a:r>
              <a:rPr lang="de-DE" dirty="0" smtClean="0"/>
              <a:t>Bildungssystem</a:t>
            </a:r>
            <a:endParaRPr lang="de-DE" dirty="0"/>
          </a:p>
        </p:txBody>
      </p:sp>
      <p:sp>
        <p:nvSpPr>
          <p:cNvPr id="3" name="Textplatzhalter 2"/>
          <p:cNvSpPr>
            <a:spLocks noGrp="1"/>
          </p:cNvSpPr>
          <p:nvPr>
            <p:ph type="body" idx="1"/>
          </p:nvPr>
        </p:nvSpPr>
        <p:spPr>
          <a:xfrm>
            <a:off x="-2137559" y="2797105"/>
            <a:ext cx="1968873" cy="1718940"/>
          </a:xfrm>
        </p:spPr>
        <p:txBody>
          <a:bodyPr/>
          <a:lstStyle/>
          <a:p>
            <a:r>
              <a:rPr lang="de-DE" dirty="0" smtClean="0"/>
              <a:t> </a:t>
            </a:r>
            <a:endParaRPr lang="de-DE" dirty="0"/>
          </a:p>
        </p:txBody>
      </p:sp>
      <p:sp>
        <p:nvSpPr>
          <p:cNvPr id="4" name="Rechteck 3"/>
          <p:cNvSpPr/>
          <p:nvPr/>
        </p:nvSpPr>
        <p:spPr>
          <a:xfrm>
            <a:off x="0" y="6665322"/>
            <a:ext cx="9144000" cy="215444"/>
          </a:xfrm>
          <a:prstGeom prst="rect">
            <a:avLst/>
          </a:prstGeom>
        </p:spPr>
        <p:txBody>
          <a:bodyPr wrap="square">
            <a:spAutoFit/>
          </a:bodyPr>
          <a:lstStyle/>
          <a:p>
            <a:pPr algn="ctr"/>
            <a:r>
              <a:rPr lang="de-DE" sz="800" dirty="0" smtClean="0"/>
              <a:t>Österreichisches Bildungssystem: https</a:t>
            </a:r>
            <a:r>
              <a:rPr lang="de-DE" sz="800" dirty="0"/>
              <a:t>://www.bildungssystem.at</a:t>
            </a:r>
            <a:r>
              <a:rPr lang="de-DE" sz="800" dirty="0" smtClean="0"/>
              <a:t>/</a:t>
            </a:r>
            <a:endParaRPr lang="de-DE" sz="8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126" t="17171" r="2186" b="6493"/>
          <a:stretch/>
        </p:blipFill>
        <p:spPr bwMode="auto">
          <a:xfrm>
            <a:off x="771274" y="1180679"/>
            <a:ext cx="7894660" cy="553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83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Berufsanerkennung </a:t>
            </a:r>
            <a:br>
              <a:rPr lang="de-DE" dirty="0" smtClean="0"/>
            </a:br>
            <a:r>
              <a:rPr lang="de-DE" dirty="0" smtClean="0"/>
              <a:t>in Österreich</a:t>
            </a:r>
            <a:endParaRPr lang="de-DE" dirty="0"/>
          </a:p>
        </p:txBody>
      </p:sp>
      <p:sp>
        <p:nvSpPr>
          <p:cNvPr id="3" name="Textplatzhalter 2"/>
          <p:cNvSpPr>
            <a:spLocks noGrp="1"/>
          </p:cNvSpPr>
          <p:nvPr>
            <p:ph type="body" idx="1"/>
          </p:nvPr>
        </p:nvSpPr>
        <p:spPr>
          <a:xfrm>
            <a:off x="691200" y="1565940"/>
            <a:ext cx="7761600" cy="4412100"/>
          </a:xfrm>
        </p:spPr>
        <p:txBody>
          <a:bodyPr/>
          <a:lstStyle/>
          <a:p>
            <a:pPr marL="273050" indent="-273050"/>
            <a:r>
              <a:rPr lang="de-AT" sz="1800" dirty="0" smtClean="0"/>
              <a:t>Anerkennung </a:t>
            </a:r>
            <a:r>
              <a:rPr lang="de-AT" sz="1800" dirty="0"/>
              <a:t>ausländischer Berufsqualifikationen in </a:t>
            </a:r>
            <a:r>
              <a:rPr lang="de-AT" sz="1800" dirty="0" smtClean="0"/>
              <a:t>Österreich </a:t>
            </a:r>
            <a:r>
              <a:rPr lang="de-AT" sz="1800" u="sng" dirty="0" smtClean="0"/>
              <a:t>zwingend</a:t>
            </a:r>
            <a:r>
              <a:rPr lang="de-AT" sz="1800" dirty="0" smtClean="0"/>
              <a:t> vorgeschrieben</a:t>
            </a:r>
          </a:p>
          <a:p>
            <a:pPr marL="273050" indent="-273050"/>
            <a:r>
              <a:rPr lang="de-AT" sz="1800" dirty="0" smtClean="0"/>
              <a:t>Rechtlicher Rahmen</a:t>
            </a:r>
            <a:r>
              <a:rPr lang="de-AT" sz="1800" b="1" dirty="0" smtClean="0"/>
              <a:t>: Berufsanerkennungsrichtlinie</a:t>
            </a:r>
          </a:p>
          <a:p>
            <a:pPr marL="273050" indent="-273050"/>
            <a:r>
              <a:rPr lang="de-AT" sz="1800" dirty="0" smtClean="0"/>
              <a:t>AST </a:t>
            </a:r>
            <a:r>
              <a:rPr lang="de-AT" sz="1800" dirty="0"/>
              <a:t>- Anlaufstellen für Personen mit im Ausland erworbenen </a:t>
            </a:r>
            <a:r>
              <a:rPr lang="de-AT" sz="1800" dirty="0" smtClean="0"/>
              <a:t>Qualifikationen in allen Bundesländern</a:t>
            </a:r>
          </a:p>
          <a:p>
            <a:pPr marL="273050" indent="-273050"/>
            <a:r>
              <a:rPr lang="de-AT" sz="1800" b="1" dirty="0" smtClean="0"/>
              <a:t>4 Verfahren zur Anerkennung: </a:t>
            </a:r>
          </a:p>
          <a:p>
            <a:pPr marL="723900" lvl="1" indent="-273050"/>
            <a:r>
              <a:rPr lang="de-AT" sz="1600" dirty="0"/>
              <a:t>Berufliche Anerkennung (Berufszulassung) reglementierter </a:t>
            </a:r>
            <a:r>
              <a:rPr lang="de-AT" sz="1600" dirty="0" smtClean="0"/>
              <a:t>Berufe </a:t>
            </a:r>
            <a:r>
              <a:rPr lang="de-AT" sz="1600" dirty="0"/>
              <a:t>im Sinne der EU-Anerkennungsrichtlinie</a:t>
            </a:r>
          </a:p>
          <a:p>
            <a:pPr marL="723900" lvl="1" indent="-273050"/>
            <a:r>
              <a:rPr lang="de-AT" sz="1600" dirty="0"/>
              <a:t>Nostrifikation von Schul- und Reifezeugnissen</a:t>
            </a:r>
          </a:p>
          <a:p>
            <a:pPr marL="723900" lvl="1" indent="-273050"/>
            <a:r>
              <a:rPr lang="de-AT" sz="1600" dirty="0"/>
              <a:t>Nostrifizierung von akademischen Abschlüssen zur Berufsausübung</a:t>
            </a:r>
          </a:p>
          <a:p>
            <a:pPr marL="723900" lvl="1" indent="-273050"/>
            <a:r>
              <a:rPr lang="de-AT" sz="1600" dirty="0"/>
              <a:t>Gleichhaltung von Lehrberufsabschlüssen</a:t>
            </a:r>
          </a:p>
          <a:p>
            <a:pPr marL="273050" indent="-273050"/>
            <a:r>
              <a:rPr lang="de-AT" sz="1800" dirty="0"/>
              <a:t>Anerkennungswegweiser: </a:t>
            </a:r>
            <a:r>
              <a:rPr lang="de-AT" sz="1800" dirty="0">
                <a:hlinkClick r:id="rId3"/>
              </a:rPr>
              <a:t>https://www.berufsanerkennung.at</a:t>
            </a:r>
            <a:r>
              <a:rPr lang="de-AT" sz="1800" dirty="0" smtClean="0">
                <a:hlinkClick r:id="rId3"/>
              </a:rPr>
              <a:t>/</a:t>
            </a:r>
            <a:r>
              <a:rPr lang="de-AT" sz="1800" dirty="0" smtClean="0"/>
              <a:t> </a:t>
            </a:r>
            <a:endParaRPr lang="de-AT" sz="1800" dirty="0"/>
          </a:p>
          <a:p>
            <a:pPr marL="273050" indent="-273050"/>
            <a:r>
              <a:rPr lang="de-AT" sz="1800" dirty="0" smtClean="0"/>
              <a:t>Bewertung der Schulabschlüsse online auf der Webseite des Bundesministeriums für Bildung möglich</a:t>
            </a:r>
            <a:r>
              <a:rPr lang="de-AT" sz="1800" dirty="0"/>
              <a:t>: </a:t>
            </a:r>
            <a:r>
              <a:rPr lang="de-AT" sz="1800" dirty="0">
                <a:hlinkClick r:id="rId4"/>
              </a:rPr>
              <a:t>https://www.asbb.at</a:t>
            </a:r>
            <a:r>
              <a:rPr lang="de-AT" sz="1800" dirty="0" smtClean="0">
                <a:hlinkClick r:id="rId4"/>
              </a:rPr>
              <a:t>/</a:t>
            </a:r>
            <a:r>
              <a:rPr lang="de-AT" sz="1800" dirty="0" smtClean="0"/>
              <a:t> </a:t>
            </a:r>
          </a:p>
          <a:p>
            <a:pPr marL="273050" indent="-273050"/>
            <a:r>
              <a:rPr lang="de-AT" sz="1800" dirty="0" smtClean="0"/>
              <a:t>Zuständige Stellen: </a:t>
            </a:r>
          </a:p>
          <a:p>
            <a:pPr marL="723900" lvl="1" indent="-273050"/>
            <a:r>
              <a:rPr lang="de-AT" sz="1600" dirty="0" smtClean="0"/>
              <a:t>Bundesministerium für Bildung, Wissenschaft und Forschung</a:t>
            </a:r>
          </a:p>
          <a:p>
            <a:pPr marL="723900" lvl="1" indent="-273050"/>
            <a:r>
              <a:rPr lang="de-AT" sz="1600" dirty="0" smtClean="0"/>
              <a:t>Bundesministerium für Digitalisierung und Wirtschaftsstandort</a:t>
            </a:r>
          </a:p>
          <a:p>
            <a:pPr marL="723900" lvl="1" indent="-273050"/>
            <a:r>
              <a:rPr lang="de-AT" sz="1600" dirty="0" smtClean="0"/>
              <a:t>Sozialministerium (Gesundheits- und Pflegeberufe)</a:t>
            </a:r>
            <a:endParaRPr lang="de-DE" sz="1600" dirty="0"/>
          </a:p>
        </p:txBody>
      </p:sp>
    </p:spTree>
    <p:extLst>
      <p:ext uri="{BB962C8B-B14F-4D97-AF65-F5344CB8AC3E}">
        <p14:creationId xmlns:p14="http://schemas.microsoft.com/office/powerpoint/2010/main" val="3469760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Arbeitsmarktservice </a:t>
            </a:r>
            <a:br>
              <a:rPr lang="de-DE" dirty="0" smtClean="0"/>
            </a:br>
            <a:r>
              <a:rPr lang="de-DE" dirty="0" smtClean="0"/>
              <a:t>in Österreich</a:t>
            </a:r>
            <a:endParaRPr lang="de-DE" dirty="0"/>
          </a:p>
        </p:txBody>
      </p:sp>
      <p:sp>
        <p:nvSpPr>
          <p:cNvPr id="3" name="Textplatzhalter 2"/>
          <p:cNvSpPr>
            <a:spLocks noGrp="1"/>
          </p:cNvSpPr>
          <p:nvPr>
            <p:ph type="body" idx="1"/>
          </p:nvPr>
        </p:nvSpPr>
        <p:spPr/>
        <p:txBody>
          <a:bodyPr/>
          <a:lstStyle/>
          <a:p>
            <a:endParaRPr lang="de-DE" dirty="0"/>
          </a:p>
        </p:txBody>
      </p:sp>
      <p:pic>
        <p:nvPicPr>
          <p:cNvPr id="6146" name="Picture 2" descr="MäNner, Angestellte, Anzug, Arbeit, BegrüSs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24" y="1745860"/>
            <a:ext cx="2545967" cy="16973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lektriker, Elektro, Strom, Arbeitnehmer, Professiona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25" y="4524702"/>
            <a:ext cx="2557571" cy="169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bäude, Freude, Planung, Pläne, Professiona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292" y="2606675"/>
            <a:ext cx="3721328" cy="24720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ände, Lehm, Potter, Töpferei, Töpferscheibe, Schmutzi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9649" y="5078763"/>
            <a:ext cx="2718614" cy="15753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Mädchen, Auto-Service, Mechanike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9620" y="1678731"/>
            <a:ext cx="2734380" cy="409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07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Arbeitsmarktservice </a:t>
            </a:r>
            <a:br>
              <a:rPr lang="de-DE" dirty="0" smtClean="0"/>
            </a:br>
            <a:r>
              <a:rPr lang="de-DE" dirty="0" smtClean="0"/>
              <a:t>in Österreich</a:t>
            </a:r>
            <a:endParaRPr lang="de-DE" dirty="0"/>
          </a:p>
        </p:txBody>
      </p:sp>
      <p:sp>
        <p:nvSpPr>
          <p:cNvPr id="3" name="Textplatzhalter 2"/>
          <p:cNvSpPr>
            <a:spLocks noGrp="1"/>
          </p:cNvSpPr>
          <p:nvPr>
            <p:ph type="body" idx="1"/>
          </p:nvPr>
        </p:nvSpPr>
        <p:spPr/>
        <p:txBody>
          <a:bodyPr/>
          <a:lstStyle/>
          <a:p>
            <a:r>
              <a:rPr lang="de-DE" sz="2000" dirty="0" smtClean="0"/>
              <a:t> AMS-Berufsinformationssystem gegliedert nach Klassifikation: </a:t>
            </a:r>
            <a:endParaRPr lang="de-DE" sz="2000" dirty="0"/>
          </a:p>
        </p:txBody>
      </p:sp>
      <p:sp>
        <p:nvSpPr>
          <p:cNvPr id="4" name="Textfeld 3"/>
          <p:cNvSpPr txBox="1"/>
          <p:nvPr/>
        </p:nvSpPr>
        <p:spPr>
          <a:xfrm>
            <a:off x="391885" y="6092043"/>
            <a:ext cx="6115793" cy="461665"/>
          </a:xfrm>
          <a:prstGeom prst="rect">
            <a:avLst/>
          </a:prstGeom>
          <a:noFill/>
        </p:spPr>
        <p:txBody>
          <a:bodyPr wrap="square" rtlCol="0">
            <a:spAutoFit/>
          </a:bodyPr>
          <a:lstStyle/>
          <a:p>
            <a:r>
              <a:rPr lang="de-DE" sz="800" dirty="0">
                <a:latin typeface="Calibri" panose="020F0502020204030204" pitchFamily="34" charset="0"/>
                <a:cs typeface="Calibri" panose="020F0502020204030204" pitchFamily="34" charset="0"/>
              </a:rPr>
              <a:t>Arbeitsmarktservice Österreich: https://www.ams.at/</a:t>
            </a:r>
          </a:p>
          <a:p>
            <a:r>
              <a:rPr lang="de-DE" sz="800" dirty="0" smtClean="0">
                <a:latin typeface="Calibri" panose="020F0502020204030204" pitchFamily="34" charset="0"/>
                <a:cs typeface="Calibri" panose="020F0502020204030204" pitchFamily="34" charset="0"/>
              </a:rPr>
              <a:t>AMS-Berufsinformationssystem </a:t>
            </a:r>
            <a:r>
              <a:rPr lang="de-DE" sz="800" dirty="0">
                <a:latin typeface="Calibri" panose="020F0502020204030204" pitchFamily="34" charset="0"/>
                <a:cs typeface="Calibri" panose="020F0502020204030204" pitchFamily="34" charset="0"/>
              </a:rPr>
              <a:t>nach Berufen: https://</a:t>
            </a:r>
            <a:r>
              <a:rPr lang="de-DE" sz="800" dirty="0" smtClean="0">
                <a:latin typeface="Calibri" panose="020F0502020204030204" pitchFamily="34" charset="0"/>
                <a:cs typeface="Calibri" panose="020F0502020204030204" pitchFamily="34" charset="0"/>
              </a:rPr>
              <a:t>www.ams.at/bis/bis/BerufsstrukturBaum.php </a:t>
            </a:r>
          </a:p>
          <a:p>
            <a:r>
              <a:rPr lang="de-DE" sz="800" dirty="0" smtClean="0">
                <a:latin typeface="Calibri" panose="020F0502020204030204" pitchFamily="34" charset="0"/>
                <a:cs typeface="Calibri" panose="020F0502020204030204" pitchFamily="34" charset="0"/>
              </a:rPr>
              <a:t>AMS-Berufsinformationssystem </a:t>
            </a:r>
            <a:r>
              <a:rPr lang="de-DE" sz="800" dirty="0">
                <a:latin typeface="Calibri" panose="020F0502020204030204" pitchFamily="34" charset="0"/>
                <a:cs typeface="Calibri" panose="020F0502020204030204" pitchFamily="34" charset="0"/>
              </a:rPr>
              <a:t>nach Kompetenz: https://</a:t>
            </a:r>
            <a:r>
              <a:rPr lang="de-DE" sz="800" dirty="0" smtClean="0">
                <a:latin typeface="Calibri" panose="020F0502020204030204" pitchFamily="34" charset="0"/>
                <a:cs typeface="Calibri" panose="020F0502020204030204" pitchFamily="34" charset="0"/>
              </a:rPr>
              <a:t>www.ams.at/bis/bis/KompetenzstrukturBaum.php </a:t>
            </a:r>
            <a:endParaRPr lang="de-DE" sz="800" dirty="0">
              <a:latin typeface="Calibri" panose="020F0502020204030204" pitchFamily="34" charset="0"/>
              <a:cs typeface="Calibri" panose="020F0502020204030204" pitchFamily="34" charset="0"/>
            </a:endParaRPr>
          </a:p>
        </p:txBody>
      </p:sp>
      <p:graphicFrame>
        <p:nvGraphicFramePr>
          <p:cNvPr id="5" name="Diagramm 4"/>
          <p:cNvGraphicFramePr/>
          <p:nvPr>
            <p:extLst>
              <p:ext uri="{D42A27DB-BD31-4B8C-83A1-F6EECF244321}">
                <p14:modId xmlns:p14="http://schemas.microsoft.com/office/powerpoint/2010/main" val="2661440346"/>
              </p:ext>
            </p:extLst>
          </p:nvPr>
        </p:nvGraphicFramePr>
        <p:xfrm>
          <a:off x="238258" y="3082571"/>
          <a:ext cx="87796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072055" y="2711655"/>
            <a:ext cx="3358055"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b="1" dirty="0" smtClean="0"/>
              <a:t>Berufssystematik:</a:t>
            </a:r>
          </a:p>
          <a:p>
            <a:pPr algn="ctr"/>
            <a:endParaRPr lang="de-DE" b="1" dirty="0" smtClean="0"/>
          </a:p>
          <a:p>
            <a:pPr algn="ctr"/>
            <a:r>
              <a:rPr lang="de-DE" b="1" dirty="0" smtClean="0"/>
              <a:t>15 Berufsbereiche</a:t>
            </a:r>
          </a:p>
          <a:p>
            <a:pPr algn="ctr"/>
            <a:r>
              <a:rPr lang="de-DE" b="1" dirty="0" smtClean="0"/>
              <a:t>ca. 500 Berufsgruppen</a:t>
            </a:r>
          </a:p>
          <a:p>
            <a:pPr algn="ctr"/>
            <a:r>
              <a:rPr lang="de-DE" b="1" dirty="0" smtClean="0"/>
              <a:t>ca. 17.500 Berufsbezeichnungen</a:t>
            </a:r>
          </a:p>
          <a:p>
            <a:pPr algn="ctr"/>
            <a:r>
              <a:rPr lang="de-DE" b="1" dirty="0" smtClean="0"/>
              <a:t>alle Lehrberufe (ca. 330)</a:t>
            </a:r>
            <a:endParaRPr lang="de-DE" b="1" dirty="0"/>
          </a:p>
        </p:txBody>
      </p:sp>
      <p:sp>
        <p:nvSpPr>
          <p:cNvPr id="7" name="Textfeld 6"/>
          <p:cNvSpPr txBox="1"/>
          <p:nvPr/>
        </p:nvSpPr>
        <p:spPr>
          <a:xfrm>
            <a:off x="4828650" y="2706398"/>
            <a:ext cx="3358055"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de-DE" b="1" dirty="0" smtClean="0"/>
              <a:t>Systematik</a:t>
            </a:r>
            <a:r>
              <a:rPr lang="de-DE" b="1" dirty="0"/>
              <a:t> </a:t>
            </a:r>
            <a:r>
              <a:rPr lang="de-DE" b="1" dirty="0" smtClean="0"/>
              <a:t>beruflicher Kompetenzen:</a:t>
            </a:r>
          </a:p>
          <a:p>
            <a:pPr algn="ctr"/>
            <a:endParaRPr lang="de-DE" b="1" dirty="0" smtClean="0"/>
          </a:p>
          <a:p>
            <a:pPr algn="ctr"/>
            <a:r>
              <a:rPr lang="de-AT" b="1" dirty="0" smtClean="0"/>
              <a:t>24 </a:t>
            </a:r>
            <a:r>
              <a:rPr lang="de-AT" b="1" dirty="0"/>
              <a:t>Kompetenzbereiche </a:t>
            </a:r>
            <a:endParaRPr lang="de-AT" b="1" dirty="0" smtClean="0"/>
          </a:p>
          <a:p>
            <a:pPr algn="ctr"/>
            <a:r>
              <a:rPr lang="de-AT" b="1" dirty="0"/>
              <a:t>&gt;</a:t>
            </a:r>
            <a:r>
              <a:rPr lang="de-AT" b="1" dirty="0" smtClean="0"/>
              <a:t> </a:t>
            </a:r>
            <a:r>
              <a:rPr lang="de-AT" b="1" dirty="0"/>
              <a:t>25.000 Kompetenzbezeichnungen</a:t>
            </a:r>
          </a:p>
          <a:p>
            <a:pPr algn="ctr"/>
            <a:r>
              <a:rPr lang="de-AT" b="1" dirty="0"/>
              <a:t>Erklärungen zu </a:t>
            </a:r>
            <a:r>
              <a:rPr lang="de-AT" b="1" dirty="0" smtClean="0"/>
              <a:t>Kompetenzen</a:t>
            </a:r>
            <a:endParaRPr lang="de-AT" b="1" dirty="0"/>
          </a:p>
          <a:p>
            <a:pPr algn="ctr"/>
            <a:r>
              <a:rPr lang="de-AT" b="1" dirty="0" smtClean="0"/>
              <a:t>Verbindung mit Berufssystematik</a:t>
            </a:r>
            <a:endParaRPr lang="de-DE" b="1" dirty="0"/>
          </a:p>
        </p:txBody>
      </p:sp>
    </p:spTree>
    <p:extLst>
      <p:ext uri="{BB962C8B-B14F-4D97-AF65-F5344CB8AC3E}">
        <p14:creationId xmlns:p14="http://schemas.microsoft.com/office/powerpoint/2010/main" val="394699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de-DE" dirty="0" smtClean="0"/>
              <a:t>W</a:t>
            </a:r>
            <a:r>
              <a:rPr lang="en" dirty="0" smtClean="0"/>
              <a:t>eibliches Unternehmertum </a:t>
            </a:r>
            <a:br>
              <a:rPr lang="en" dirty="0" smtClean="0"/>
            </a:br>
            <a:r>
              <a:rPr lang="en" dirty="0" smtClean="0"/>
              <a:t>in Österreich</a:t>
            </a:r>
            <a:endParaRPr lang="en" dirty="0"/>
          </a:p>
        </p:txBody>
      </p:sp>
      <p:pic>
        <p:nvPicPr>
          <p:cNvPr id="2050" name="Picture 2" descr="Woman Holding Beige Freedom Printe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131" y="2345661"/>
            <a:ext cx="3693806" cy="2626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2"/>
          <p:cNvSpPr>
            <a:spLocks noGrp="1"/>
          </p:cNvSpPr>
          <p:nvPr>
            <p:ph type="body" idx="1"/>
          </p:nvPr>
        </p:nvSpPr>
        <p:spPr>
          <a:xfrm>
            <a:off x="691200" y="1811604"/>
            <a:ext cx="7761600" cy="4412100"/>
          </a:xfrm>
        </p:spPr>
        <p:txBody>
          <a:bodyPr/>
          <a:lstStyle/>
          <a:p>
            <a:pPr marL="177800" indent="-177800"/>
            <a:r>
              <a:rPr lang="de-DE" sz="2000" dirty="0" smtClean="0"/>
              <a:t> </a:t>
            </a:r>
            <a:r>
              <a:rPr lang="de-DE" sz="1600" dirty="0" smtClean="0"/>
              <a:t>WKÖ Frau in der Wirtschaft: </a:t>
            </a:r>
            <a:r>
              <a:rPr lang="de-DE" sz="1600" dirty="0" err="1" smtClean="0"/>
              <a:t>UnternehmerInnen</a:t>
            </a:r>
            <a:r>
              <a:rPr lang="de-DE" sz="1600" dirty="0" smtClean="0"/>
              <a:t> Award </a:t>
            </a:r>
          </a:p>
          <a:p>
            <a:pPr marL="273050" indent="-273050"/>
            <a:r>
              <a:rPr lang="de-DE" sz="1600" dirty="0" smtClean="0"/>
              <a:t>Projekt „Unternehmerin macht Schule“: Ziel – </a:t>
            </a:r>
            <a:r>
              <a:rPr lang="de-DE" sz="1600" dirty="0" err="1" smtClean="0"/>
              <a:t>SchülerInnen</a:t>
            </a:r>
            <a:r>
              <a:rPr lang="de-DE" sz="1600" dirty="0" smtClean="0"/>
              <a:t> </a:t>
            </a:r>
            <a:br>
              <a:rPr lang="de-DE" sz="1600" dirty="0" smtClean="0"/>
            </a:br>
            <a:r>
              <a:rPr lang="de-DE" sz="1600" dirty="0" smtClean="0"/>
              <a:t>für  unternehmerische Laufbahn begeistern</a:t>
            </a:r>
          </a:p>
          <a:p>
            <a:pPr marL="273050" indent="-273050"/>
            <a:r>
              <a:rPr lang="de-DE" sz="1600" dirty="0"/>
              <a:t>Gründerservice </a:t>
            </a:r>
            <a:r>
              <a:rPr lang="de-DE" sz="1600" dirty="0" smtClean="0"/>
              <a:t>Wirtschaftskammer für</a:t>
            </a:r>
            <a:br>
              <a:rPr lang="de-DE" sz="1600" dirty="0" smtClean="0"/>
            </a:br>
            <a:r>
              <a:rPr lang="de-DE" sz="1600" dirty="0" err="1" smtClean="0"/>
              <a:t>NeugründerInnen</a:t>
            </a:r>
            <a:r>
              <a:rPr lang="de-DE" sz="1600" dirty="0" smtClean="0"/>
              <a:t> und Start-ups</a:t>
            </a:r>
          </a:p>
          <a:p>
            <a:pPr marL="273050" indent="-273050"/>
            <a:r>
              <a:rPr lang="de-DE" sz="1600" dirty="0" smtClean="0"/>
              <a:t>Community </a:t>
            </a:r>
            <a:r>
              <a:rPr lang="de-DE" sz="1600" dirty="0" err="1" smtClean="0"/>
              <a:t>Female</a:t>
            </a:r>
            <a:r>
              <a:rPr lang="de-DE" sz="1600" dirty="0" smtClean="0"/>
              <a:t> </a:t>
            </a:r>
            <a:r>
              <a:rPr lang="de-DE" sz="1600" dirty="0" err="1" smtClean="0"/>
              <a:t>Founders</a:t>
            </a:r>
            <a:endParaRPr lang="de-DE" sz="1600" dirty="0" smtClean="0"/>
          </a:p>
          <a:p>
            <a:pPr marL="273050" indent="-273050"/>
            <a:endParaRPr lang="de-DE" sz="1000" dirty="0" smtClean="0"/>
          </a:p>
          <a:p>
            <a:pPr marL="273050" indent="-273050"/>
            <a:r>
              <a:rPr lang="de-DE" sz="1600" dirty="0" smtClean="0"/>
              <a:t>Förderungen: Austria Wirtschaftsservice</a:t>
            </a:r>
          </a:p>
          <a:p>
            <a:pPr marL="627063" lvl="1" indent="-273050"/>
            <a:r>
              <a:rPr lang="de-DE" sz="1200" dirty="0" smtClean="0"/>
              <a:t>40.894 Projekte (80% Innovationsprojekte)</a:t>
            </a:r>
          </a:p>
          <a:p>
            <a:pPr marL="627063" lvl="1" indent="-273050"/>
            <a:r>
              <a:rPr lang="de-DE" sz="1200" dirty="0" smtClean="0"/>
              <a:t>€ 3,8 Mio. (2018)</a:t>
            </a:r>
          </a:p>
          <a:p>
            <a:pPr>
              <a:buNone/>
            </a:pPr>
            <a:r>
              <a:rPr lang="de-DE" sz="1600" dirty="0" smtClean="0"/>
              <a:t> </a:t>
            </a:r>
            <a:endParaRPr lang="de-DE" sz="1000" dirty="0"/>
          </a:p>
          <a:p>
            <a:pPr marL="273050" indent="-273050"/>
            <a:r>
              <a:rPr lang="de-DE" sz="1600" dirty="0" smtClean="0"/>
              <a:t>Statistiken (2016): </a:t>
            </a:r>
          </a:p>
          <a:p>
            <a:pPr marL="627063" lvl="1" indent="-273050"/>
            <a:r>
              <a:rPr lang="de-DE" sz="1200" dirty="0" smtClean="0"/>
              <a:t>Frauenerwerbsquote: 70,9%</a:t>
            </a:r>
          </a:p>
          <a:p>
            <a:pPr marL="627063" lvl="1" indent="-273050"/>
            <a:r>
              <a:rPr lang="de-DE" sz="1200" dirty="0" smtClean="0"/>
              <a:t>Unternehmensgründung: 44% Frauenanteil</a:t>
            </a:r>
          </a:p>
          <a:p>
            <a:pPr marL="627063" lvl="1" indent="-273050"/>
            <a:r>
              <a:rPr lang="de-DE" sz="1200" dirty="0" smtClean="0"/>
              <a:t>Gewerberechtliche Geschäftsführung: 15,9% Frauenanteil</a:t>
            </a:r>
          </a:p>
          <a:p>
            <a:pPr marL="627063" lvl="1" indent="-273050"/>
            <a:r>
              <a:rPr lang="de-DE" sz="1200" dirty="0" smtClean="0"/>
              <a:t>Handelsrechtliche Geschäftsführung: 14% Frauenanteil</a:t>
            </a:r>
          </a:p>
          <a:p>
            <a:pPr marL="627063" lvl="1" indent="-273050"/>
            <a:r>
              <a:rPr lang="de-DE" sz="1200" dirty="0" smtClean="0"/>
              <a:t>Aufsichtsrat: 16,5% Frauenanteil</a:t>
            </a:r>
          </a:p>
          <a:p>
            <a:pPr marL="627063" lvl="1" indent="-273050"/>
            <a:r>
              <a:rPr lang="de-DE" sz="1200" dirty="0" smtClean="0"/>
              <a:t>37% der Einzelunternehmen von Frauen geleitet (114.184)</a:t>
            </a:r>
          </a:p>
        </p:txBody>
      </p:sp>
      <p:sp>
        <p:nvSpPr>
          <p:cNvPr id="3" name="Rechteck 2"/>
          <p:cNvSpPr/>
          <p:nvPr/>
        </p:nvSpPr>
        <p:spPr>
          <a:xfrm>
            <a:off x="443552" y="5964392"/>
            <a:ext cx="6325737" cy="954107"/>
          </a:xfrm>
          <a:prstGeom prst="rect">
            <a:avLst/>
          </a:prstGeom>
        </p:spPr>
        <p:txBody>
          <a:bodyPr wrap="square">
            <a:spAutoFit/>
          </a:bodyPr>
          <a:lstStyle/>
          <a:p>
            <a:r>
              <a:rPr lang="de-DE" sz="800" dirty="0" smtClean="0">
                <a:latin typeface="Calibri" panose="020F0502020204030204" pitchFamily="34" charset="0"/>
                <a:cs typeface="Calibri" panose="020F0502020204030204" pitchFamily="34" charset="0"/>
              </a:rPr>
              <a:t>Frauenstatistik </a:t>
            </a:r>
            <a:r>
              <a:rPr lang="de-DE" sz="800" dirty="0">
                <a:latin typeface="Calibri" panose="020F0502020204030204" pitchFamily="34" charset="0"/>
                <a:cs typeface="Calibri" panose="020F0502020204030204" pitchFamily="34" charset="0"/>
              </a:rPr>
              <a:t>Wirtschaftskammer Österreich: https://www.wko.at/site/FIW/Wir--ber-uns/Zahlen--Daten--Fakten/frauen-fakten2017.pdf</a:t>
            </a:r>
          </a:p>
          <a:p>
            <a:r>
              <a:rPr lang="de-DE" sz="800" dirty="0" smtClean="0">
                <a:latin typeface="Calibri" panose="020F0502020204030204" pitchFamily="34" charset="0"/>
                <a:cs typeface="Calibri" panose="020F0502020204030204" pitchFamily="34" charset="0"/>
              </a:rPr>
              <a:t>Projekt Unternehmerin macht </a:t>
            </a:r>
            <a:r>
              <a:rPr lang="de-DE" sz="800" dirty="0" err="1" smtClean="0">
                <a:latin typeface="Calibri" panose="020F0502020204030204" pitchFamily="34" charset="0"/>
                <a:cs typeface="Calibri" panose="020F0502020204030204" pitchFamily="34" charset="0"/>
              </a:rPr>
              <a:t>Schuel</a:t>
            </a:r>
            <a:r>
              <a:rPr lang="de-DE" sz="800" dirty="0" smtClean="0">
                <a:latin typeface="Calibri" panose="020F0502020204030204" pitchFamily="34" charset="0"/>
                <a:cs typeface="Calibri" panose="020F0502020204030204" pitchFamily="34" charset="0"/>
              </a:rPr>
              <a:t>: https</a:t>
            </a:r>
            <a:r>
              <a:rPr lang="de-DE" sz="800" dirty="0">
                <a:latin typeface="Calibri" panose="020F0502020204030204" pitchFamily="34" charset="0"/>
                <a:cs typeface="Calibri" panose="020F0502020204030204" pitchFamily="34" charset="0"/>
              </a:rPr>
              <a:t>://</a:t>
            </a:r>
            <a:r>
              <a:rPr lang="de-DE" sz="800" dirty="0" smtClean="0">
                <a:latin typeface="Calibri" panose="020F0502020204030204" pitchFamily="34" charset="0"/>
                <a:cs typeface="Calibri" panose="020F0502020204030204" pitchFamily="34" charset="0"/>
              </a:rPr>
              <a:t>www.wko.at/site/fiw/Infoblatt_Unternehmerin-macht-Schule_neu.pdf </a:t>
            </a:r>
          </a:p>
          <a:p>
            <a:r>
              <a:rPr lang="de-DE" sz="800" dirty="0" smtClean="0">
                <a:latin typeface="Calibri" panose="020F0502020204030204" pitchFamily="34" charset="0"/>
                <a:cs typeface="Calibri" panose="020F0502020204030204" pitchFamily="34" charset="0"/>
              </a:rPr>
              <a:t>Gründerservice </a:t>
            </a:r>
            <a:r>
              <a:rPr lang="de-DE" sz="800" dirty="0">
                <a:latin typeface="Calibri" panose="020F0502020204030204" pitchFamily="34" charset="0"/>
                <a:cs typeface="Calibri" panose="020F0502020204030204" pitchFamily="34" charset="0"/>
              </a:rPr>
              <a:t>der Wirtschaftskammer: https://www.gruenderservice.at</a:t>
            </a:r>
            <a:r>
              <a:rPr lang="de-DE" sz="800" dirty="0" smtClean="0">
                <a:latin typeface="Calibri" panose="020F0502020204030204" pitchFamily="34" charset="0"/>
                <a:cs typeface="Calibri" panose="020F0502020204030204" pitchFamily="34" charset="0"/>
              </a:rPr>
              <a:t>/</a:t>
            </a:r>
          </a:p>
          <a:p>
            <a:r>
              <a:rPr lang="de-DE" sz="800" dirty="0" smtClean="0">
                <a:latin typeface="Calibri" panose="020F0502020204030204" pitchFamily="34" charset="0"/>
                <a:cs typeface="Calibri" panose="020F0502020204030204" pitchFamily="34" charset="0"/>
              </a:rPr>
              <a:t>Publikationen für </a:t>
            </a:r>
            <a:r>
              <a:rPr lang="de-DE" sz="800" dirty="0" err="1" smtClean="0">
                <a:latin typeface="Calibri" panose="020F0502020204030204" pitchFamily="34" charset="0"/>
                <a:cs typeface="Calibri" panose="020F0502020204030204" pitchFamily="34" charset="0"/>
              </a:rPr>
              <a:t>GründerInnen</a:t>
            </a:r>
            <a:r>
              <a:rPr lang="de-DE" sz="800" dirty="0">
                <a:latin typeface="Calibri" panose="020F0502020204030204" pitchFamily="34" charset="0"/>
                <a:cs typeface="Calibri" panose="020F0502020204030204" pitchFamily="34" charset="0"/>
              </a:rPr>
              <a:t>: https://</a:t>
            </a:r>
            <a:r>
              <a:rPr lang="de-DE" sz="800" dirty="0" smtClean="0">
                <a:latin typeface="Calibri" panose="020F0502020204030204" pitchFamily="34" charset="0"/>
                <a:cs typeface="Calibri" panose="020F0502020204030204" pitchFamily="34" charset="0"/>
              </a:rPr>
              <a:t>www.gruenderservice.at/site/gruenderservice/publikationen/publikationen.html </a:t>
            </a:r>
          </a:p>
          <a:p>
            <a:r>
              <a:rPr lang="de-DE" sz="800" dirty="0" smtClean="0">
                <a:latin typeface="Calibri" panose="020F0502020204030204" pitchFamily="34" charset="0"/>
                <a:cs typeface="Calibri" panose="020F0502020204030204" pitchFamily="34" charset="0"/>
              </a:rPr>
              <a:t>Leitfaden für </a:t>
            </a:r>
            <a:r>
              <a:rPr lang="de-DE" sz="800" dirty="0" err="1" smtClean="0">
                <a:latin typeface="Calibri" panose="020F0502020204030204" pitchFamily="34" charset="0"/>
                <a:cs typeface="Calibri" panose="020F0502020204030204" pitchFamily="34" charset="0"/>
              </a:rPr>
              <a:t>GründerInnen</a:t>
            </a:r>
            <a:r>
              <a:rPr lang="de-DE" sz="800" dirty="0">
                <a:latin typeface="Calibri" panose="020F0502020204030204" pitchFamily="34" charset="0"/>
                <a:cs typeface="Calibri" panose="020F0502020204030204" pitchFamily="34" charset="0"/>
              </a:rPr>
              <a:t>: https://</a:t>
            </a:r>
            <a:r>
              <a:rPr lang="de-DE" sz="800" dirty="0" smtClean="0">
                <a:latin typeface="Calibri" panose="020F0502020204030204" pitchFamily="34" charset="0"/>
                <a:cs typeface="Calibri" panose="020F0502020204030204" pitchFamily="34" charset="0"/>
              </a:rPr>
              <a:t>www.gruenderservice.at/site/gruenderservice/publikationen/lf_gruender_2018.pdf</a:t>
            </a:r>
          </a:p>
          <a:p>
            <a:r>
              <a:rPr lang="de-DE" sz="800" dirty="0" err="1" smtClean="0">
                <a:latin typeface="Calibri" panose="020F0502020204030204" pitchFamily="34" charset="0"/>
                <a:cs typeface="Calibri" panose="020F0502020204030204" pitchFamily="34" charset="0"/>
              </a:rPr>
              <a:t>Female</a:t>
            </a:r>
            <a:r>
              <a:rPr lang="de-DE" sz="800" dirty="0" smtClean="0">
                <a:latin typeface="Calibri" panose="020F0502020204030204" pitchFamily="34" charset="0"/>
                <a:cs typeface="Calibri" panose="020F0502020204030204" pitchFamily="34" charset="0"/>
              </a:rPr>
              <a:t> </a:t>
            </a:r>
            <a:r>
              <a:rPr lang="de-DE" sz="800" dirty="0" err="1" smtClean="0">
                <a:latin typeface="Calibri" panose="020F0502020204030204" pitchFamily="34" charset="0"/>
                <a:cs typeface="Calibri" panose="020F0502020204030204" pitchFamily="34" charset="0"/>
              </a:rPr>
              <a:t>Founders</a:t>
            </a:r>
            <a:r>
              <a:rPr lang="de-DE" sz="800" dirty="0">
                <a:latin typeface="Calibri" panose="020F0502020204030204" pitchFamily="34" charset="0"/>
                <a:cs typeface="Calibri" panose="020F0502020204030204" pitchFamily="34" charset="0"/>
              </a:rPr>
              <a:t>: https://</a:t>
            </a:r>
            <a:r>
              <a:rPr lang="de-DE" sz="800" dirty="0" smtClean="0">
                <a:latin typeface="Calibri" panose="020F0502020204030204" pitchFamily="34" charset="0"/>
                <a:cs typeface="Calibri" panose="020F0502020204030204" pitchFamily="34" charset="0"/>
              </a:rPr>
              <a:t>www.femalefounders.global/ff-south</a:t>
            </a:r>
          </a:p>
          <a:p>
            <a:r>
              <a:rPr lang="de-DE" sz="800" dirty="0">
                <a:latin typeface="Calibri" panose="020F0502020204030204" pitchFamily="34" charset="0"/>
                <a:cs typeface="Calibri" panose="020F0502020204030204" pitchFamily="34" charset="0"/>
              </a:rPr>
              <a:t>Austria Wirtschaftsservice: https://www.aws.at</a:t>
            </a:r>
            <a:r>
              <a:rPr lang="de-DE" sz="800" dirty="0" smtClean="0">
                <a:latin typeface="Calibri" panose="020F0502020204030204" pitchFamily="34" charset="0"/>
                <a:cs typeface="Calibri" panose="020F0502020204030204" pitchFamily="34" charset="0"/>
              </a:rPr>
              <a:t>/ </a:t>
            </a:r>
            <a:endParaRPr lang="de-DE" sz="800" dirty="0">
              <a:latin typeface="Calibri" panose="020F0502020204030204" pitchFamily="34" charset="0"/>
              <a:cs typeface="Calibri" panose="020F0502020204030204" pitchFamily="34" charset="0"/>
            </a:endParaRPr>
          </a:p>
        </p:txBody>
      </p:sp>
      <p:graphicFrame>
        <p:nvGraphicFramePr>
          <p:cNvPr id="4" name="Diagramm 3"/>
          <p:cNvGraphicFramePr/>
          <p:nvPr>
            <p:extLst>
              <p:ext uri="{D42A27DB-BD31-4B8C-83A1-F6EECF244321}">
                <p14:modId xmlns:p14="http://schemas.microsoft.com/office/powerpoint/2010/main" val="2672188906"/>
              </p:ext>
            </p:extLst>
          </p:nvPr>
        </p:nvGraphicFramePr>
        <p:xfrm>
          <a:off x="3966954" y="18116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idx="1"/>
          </p:nvPr>
        </p:nvSpPr>
        <p:spPr/>
        <p:txBody>
          <a:bodyPr/>
          <a:lstStyle/>
          <a:p>
            <a:endParaRPr lang="de-DE"/>
          </a:p>
        </p:txBody>
      </p:sp>
      <p:pic>
        <p:nvPicPr>
          <p:cNvPr id="2050" name="Picture 2" descr="Analytik, Computer, Mieten, Datenbank, Design, Netzwer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96" y="1223860"/>
            <a:ext cx="7761600" cy="487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41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Evaluierungsschema </a:t>
            </a:r>
            <a:br>
              <a:rPr lang="en" dirty="0" smtClean="0"/>
            </a:br>
            <a:r>
              <a:rPr lang="en" dirty="0" smtClean="0"/>
              <a:t>Weg eines Lebensprojektes</a:t>
            </a:r>
            <a:endParaRPr lang="en" dirty="0"/>
          </a:p>
        </p:txBody>
      </p:sp>
      <p:graphicFrame>
        <p:nvGraphicFramePr>
          <p:cNvPr id="2" name="Tabella 1"/>
          <p:cNvGraphicFramePr>
            <a:graphicFrameLocks noGrp="1"/>
          </p:cNvGraphicFramePr>
          <p:nvPr>
            <p:extLst>
              <p:ext uri="{D42A27DB-BD31-4B8C-83A1-F6EECF244321}">
                <p14:modId xmlns:p14="http://schemas.microsoft.com/office/powerpoint/2010/main" val="2754227547"/>
              </p:ext>
            </p:extLst>
          </p:nvPr>
        </p:nvGraphicFramePr>
        <p:xfrm>
          <a:off x="776988" y="1713890"/>
          <a:ext cx="4905549" cy="4606559"/>
        </p:xfrm>
        <a:graphic>
          <a:graphicData uri="http://schemas.openxmlformats.org/drawingml/2006/table">
            <a:tbl>
              <a:tblPr firstRow="1" firstCol="1" bandRow="1">
                <a:tableStyleId>{7257817E-EC5C-4880-A810-ED7F254FEA46}</a:tableStyleId>
              </a:tblPr>
              <a:tblGrid>
                <a:gridCol w="1204420"/>
                <a:gridCol w="419148"/>
                <a:gridCol w="420158"/>
                <a:gridCol w="419653"/>
                <a:gridCol w="420158"/>
                <a:gridCol w="488838"/>
                <a:gridCol w="1533174"/>
              </a:tblGrid>
              <a:tr h="339359">
                <a:tc>
                  <a:txBody>
                    <a:bodyPr/>
                    <a:lstStyle/>
                    <a:p>
                      <a:pPr algn="ctr">
                        <a:spcAft>
                          <a:spcPts val="0"/>
                        </a:spcAft>
                      </a:pPr>
                      <a:r>
                        <a:rPr lang="de-DE" sz="1100" noProof="0" dirty="0" smtClean="0">
                          <a:effectLst/>
                        </a:rPr>
                        <a:t>Dienstleistung</a:t>
                      </a:r>
                    </a:p>
                    <a:p>
                      <a:pPr algn="ctr">
                        <a:spcAft>
                          <a:spcPts val="0"/>
                        </a:spcAft>
                      </a:pPr>
                      <a:r>
                        <a:rPr lang="en-GB" sz="1100" dirty="0" smtClean="0">
                          <a:effectLst/>
                        </a:rPr>
                        <a:t>Institution</a:t>
                      </a:r>
                      <a:endParaRPr lang="en-GB" sz="1000" dirty="0">
                        <a:solidFill>
                          <a:srgbClr val="000000"/>
                        </a:solidFill>
                        <a:effectLst/>
                        <a:latin typeface="Calibri"/>
                        <a:ea typeface="Calibri"/>
                        <a:cs typeface="Times New Roman"/>
                      </a:endParaRPr>
                    </a:p>
                  </a:txBody>
                  <a:tcPr marL="54540" marR="54540" marT="0" marB="0" anchor="ctr">
                    <a:solidFill>
                      <a:srgbClr val="CCECFF"/>
                    </a:solidFill>
                  </a:tcPr>
                </a:tc>
                <a:tc>
                  <a:txBody>
                    <a:bodyPr/>
                    <a:lstStyle/>
                    <a:p>
                      <a:pPr algn="ctr">
                        <a:spcAft>
                          <a:spcPts val="0"/>
                        </a:spcAft>
                      </a:pPr>
                      <a:r>
                        <a:rPr lang="en-GB" sz="1100" dirty="0">
                          <a:effectLst/>
                        </a:rPr>
                        <a:t>1</a:t>
                      </a:r>
                      <a:endParaRPr lang="en-GB" sz="1000" dirty="0">
                        <a:solidFill>
                          <a:srgbClr val="000000"/>
                        </a:solidFill>
                        <a:effectLst/>
                        <a:latin typeface="Calibri"/>
                        <a:ea typeface="Calibri"/>
                        <a:cs typeface="Times New Roman"/>
                      </a:endParaRPr>
                    </a:p>
                  </a:txBody>
                  <a:tcPr marL="54540" marR="54540" marT="0" marB="0" anchor="ctr">
                    <a:solidFill>
                      <a:srgbClr val="99CCFF"/>
                    </a:solidFill>
                  </a:tcPr>
                </a:tc>
                <a:tc>
                  <a:txBody>
                    <a:bodyPr/>
                    <a:lstStyle/>
                    <a:p>
                      <a:pPr algn="ctr">
                        <a:spcAft>
                          <a:spcPts val="0"/>
                        </a:spcAft>
                      </a:pPr>
                      <a:r>
                        <a:rPr lang="en-GB" sz="1100" dirty="0">
                          <a:effectLst/>
                        </a:rPr>
                        <a:t>2</a:t>
                      </a:r>
                      <a:endParaRPr lang="en-GB" sz="1000" dirty="0">
                        <a:solidFill>
                          <a:srgbClr val="000000"/>
                        </a:solidFill>
                        <a:effectLst/>
                        <a:latin typeface="Calibri"/>
                        <a:ea typeface="Calibri"/>
                        <a:cs typeface="Times New Roman"/>
                      </a:endParaRPr>
                    </a:p>
                  </a:txBody>
                  <a:tcPr marL="54540" marR="54540" marT="0" marB="0" anchor="ctr">
                    <a:solidFill>
                      <a:srgbClr val="66CCFF"/>
                    </a:solidFill>
                  </a:tcPr>
                </a:tc>
                <a:tc>
                  <a:txBody>
                    <a:bodyPr/>
                    <a:lstStyle/>
                    <a:p>
                      <a:pPr algn="ctr">
                        <a:spcAft>
                          <a:spcPts val="0"/>
                        </a:spcAft>
                      </a:pPr>
                      <a:r>
                        <a:rPr lang="en-GB" sz="1100" dirty="0">
                          <a:effectLst/>
                        </a:rPr>
                        <a:t>3</a:t>
                      </a:r>
                      <a:endParaRPr lang="en-GB" sz="1000" dirty="0">
                        <a:solidFill>
                          <a:srgbClr val="000000"/>
                        </a:solidFill>
                        <a:effectLst/>
                        <a:latin typeface="Calibri"/>
                        <a:ea typeface="Calibri"/>
                        <a:cs typeface="Times New Roman"/>
                      </a:endParaRPr>
                    </a:p>
                  </a:txBody>
                  <a:tcPr marL="54540" marR="54540" marT="0" marB="0" anchor="ctr">
                    <a:solidFill>
                      <a:srgbClr val="3399FF"/>
                    </a:solidFill>
                  </a:tcPr>
                </a:tc>
                <a:tc>
                  <a:txBody>
                    <a:bodyPr/>
                    <a:lstStyle/>
                    <a:p>
                      <a:pPr algn="ctr">
                        <a:spcAft>
                          <a:spcPts val="0"/>
                        </a:spcAft>
                      </a:pPr>
                      <a:r>
                        <a:rPr lang="en-GB" sz="1100" dirty="0">
                          <a:effectLst/>
                        </a:rPr>
                        <a:t>4</a:t>
                      </a:r>
                      <a:endParaRPr lang="en-GB" sz="1000" dirty="0">
                        <a:solidFill>
                          <a:srgbClr val="000000"/>
                        </a:solidFill>
                        <a:effectLst/>
                        <a:latin typeface="Calibri"/>
                        <a:ea typeface="Calibri"/>
                        <a:cs typeface="Times New Roman"/>
                      </a:endParaRPr>
                    </a:p>
                  </a:txBody>
                  <a:tcPr marL="54540" marR="54540" marT="0" marB="0" anchor="ctr">
                    <a:solidFill>
                      <a:srgbClr val="0066FF"/>
                    </a:solidFill>
                  </a:tcPr>
                </a:tc>
                <a:tc>
                  <a:txBody>
                    <a:bodyPr/>
                    <a:lstStyle/>
                    <a:p>
                      <a:pPr algn="ctr">
                        <a:spcAft>
                          <a:spcPts val="0"/>
                        </a:spcAft>
                      </a:pPr>
                      <a:r>
                        <a:rPr lang="en-GB" sz="1100" dirty="0">
                          <a:effectLst/>
                        </a:rPr>
                        <a:t>5</a:t>
                      </a:r>
                      <a:endParaRPr lang="en-GB" sz="1000" dirty="0">
                        <a:solidFill>
                          <a:srgbClr val="000000"/>
                        </a:solidFill>
                        <a:effectLst/>
                        <a:latin typeface="Calibri"/>
                        <a:ea typeface="Calibri"/>
                        <a:cs typeface="Times New Roman"/>
                      </a:endParaRPr>
                    </a:p>
                  </a:txBody>
                  <a:tcPr marL="54540" marR="54540" marT="0" marB="0" anchor="ctr">
                    <a:solidFill>
                      <a:srgbClr val="3333FF"/>
                    </a:solidFill>
                  </a:tcPr>
                </a:tc>
                <a:tc>
                  <a:txBody>
                    <a:bodyPr/>
                    <a:lstStyle/>
                    <a:p>
                      <a:pPr algn="ctr">
                        <a:spcAft>
                          <a:spcPts val="0"/>
                        </a:spcAft>
                      </a:pPr>
                      <a:r>
                        <a:rPr lang="de-DE" sz="1100" noProof="0" dirty="0" smtClean="0">
                          <a:effectLst/>
                        </a:rPr>
                        <a:t>Verbesserungs-vorschläge</a:t>
                      </a:r>
                      <a:endParaRPr lang="de-DE" sz="1000" noProof="0" dirty="0">
                        <a:solidFill>
                          <a:srgbClr val="000000"/>
                        </a:solidFill>
                        <a:effectLst/>
                        <a:latin typeface="Calibri"/>
                        <a:ea typeface="Calibri"/>
                        <a:cs typeface="Times New Roman"/>
                      </a:endParaRPr>
                    </a:p>
                  </a:txBody>
                  <a:tcPr marL="54540" marR="54540" marT="0" marB="0" anchor="ctr">
                    <a:solidFill>
                      <a:srgbClr val="CCECFF"/>
                    </a:solidFill>
                  </a:tcPr>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bl>
          </a:graphicData>
        </a:graphic>
      </p:graphicFrame>
      <p:sp>
        <p:nvSpPr>
          <p:cNvPr id="3" name="Rettangolo 2"/>
          <p:cNvSpPr/>
          <p:nvPr/>
        </p:nvSpPr>
        <p:spPr>
          <a:xfrm>
            <a:off x="5893266" y="1716394"/>
            <a:ext cx="2475644" cy="1384995"/>
          </a:xfrm>
          <a:prstGeom prst="rect">
            <a:avLst/>
          </a:prstGeom>
        </p:spPr>
        <p:txBody>
          <a:bodyPr wrap="square">
            <a:spAutoFit/>
          </a:bodyPr>
          <a:lstStyle/>
          <a:p>
            <a:r>
              <a:rPr lang="de-DE" b="1" i="1" dirty="0" smtClean="0"/>
              <a:t>Legende</a:t>
            </a:r>
          </a:p>
          <a:p>
            <a:r>
              <a:rPr lang="de-DE" dirty="0" smtClean="0"/>
              <a:t>1 = völlig unzureichend</a:t>
            </a:r>
          </a:p>
          <a:p>
            <a:r>
              <a:rPr lang="de-DE" dirty="0" smtClean="0"/>
              <a:t>2 = unzureichend</a:t>
            </a:r>
          </a:p>
          <a:p>
            <a:r>
              <a:rPr lang="de-DE" dirty="0" smtClean="0"/>
              <a:t>3 = akzeptabel (Standard)</a:t>
            </a:r>
          </a:p>
          <a:p>
            <a:r>
              <a:rPr lang="de-DE" dirty="0" smtClean="0"/>
              <a:t>4 = gut und zweckdienlich</a:t>
            </a:r>
          </a:p>
          <a:p>
            <a:r>
              <a:rPr lang="de-DE" dirty="0" smtClean="0"/>
              <a:t>5 = sehr gut - exzellent</a:t>
            </a:r>
            <a:endParaRPr lang="de-DE" dirty="0"/>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6" name="Shape 263"/>
          <p:cNvSpPr txBox="1">
            <a:spLocks/>
          </p:cNvSpPr>
          <p:nvPr/>
        </p:nvSpPr>
        <p:spPr>
          <a:xfrm>
            <a:off x="751322" y="18372"/>
            <a:ext cx="7761600" cy="12921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 dirty="0" smtClean="0"/>
              <a:t>SUMMATIVE </a:t>
            </a:r>
          </a:p>
          <a:p>
            <a:r>
              <a:rPr lang="en" dirty="0" smtClean="0"/>
              <a:t>EVALUATIONSMATRIX</a:t>
            </a:r>
            <a:endParaRPr lang="en" dirty="0"/>
          </a:p>
        </p:txBody>
      </p:sp>
      <p:graphicFrame>
        <p:nvGraphicFramePr>
          <p:cNvPr id="7" name="Diagramma 6"/>
          <p:cNvGraphicFramePr/>
          <p:nvPr>
            <p:extLst>
              <p:ext uri="{D42A27DB-BD31-4B8C-83A1-F6EECF244321}">
                <p14:modId xmlns:p14="http://schemas.microsoft.com/office/powerpoint/2010/main" val="2209142563"/>
              </p:ext>
            </p:extLst>
          </p:nvPr>
        </p:nvGraphicFramePr>
        <p:xfrm>
          <a:off x="154714" y="1702674"/>
          <a:ext cx="5376041" cy="509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val="3493859697"/>
              </p:ext>
            </p:extLst>
          </p:nvPr>
        </p:nvGraphicFramePr>
        <p:xfrm>
          <a:off x="4493173" y="1515430"/>
          <a:ext cx="4581312" cy="1634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2936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und Links I</a:t>
            </a:r>
            <a:endParaRPr lang="de-DE" dirty="0"/>
          </a:p>
        </p:txBody>
      </p:sp>
      <p:sp>
        <p:nvSpPr>
          <p:cNvPr id="3" name="Textplatzhalter 2"/>
          <p:cNvSpPr>
            <a:spLocks noGrp="1"/>
          </p:cNvSpPr>
          <p:nvPr>
            <p:ph type="body" idx="1"/>
          </p:nvPr>
        </p:nvSpPr>
        <p:spPr>
          <a:xfrm>
            <a:off x="691199" y="1585979"/>
            <a:ext cx="8452801" cy="4412100"/>
          </a:xfrm>
        </p:spPr>
        <p:txBody>
          <a:bodyPr/>
          <a:lstStyle/>
          <a:p>
            <a:r>
              <a:rPr lang="de-DE" sz="1100" dirty="0" smtClean="0"/>
              <a:t> </a:t>
            </a:r>
            <a:r>
              <a:rPr lang="de-DE" sz="1050" dirty="0"/>
              <a:t>Österreichischer Integrationsfonds: </a:t>
            </a:r>
            <a:r>
              <a:rPr lang="de-DE" sz="1050" dirty="0">
                <a:hlinkClick r:id="rId3"/>
              </a:rPr>
              <a:t>https://</a:t>
            </a:r>
            <a:r>
              <a:rPr lang="de-DE" sz="1050" dirty="0" smtClean="0">
                <a:hlinkClick r:id="rId3"/>
              </a:rPr>
              <a:t>www.integrationsfonds.at/</a:t>
            </a:r>
            <a:endParaRPr lang="de-DE" sz="1050" dirty="0" smtClean="0"/>
          </a:p>
          <a:p>
            <a:r>
              <a:rPr lang="de-DE" sz="1050" dirty="0"/>
              <a:t> Video Integrationsbericht 2018: </a:t>
            </a:r>
            <a:r>
              <a:rPr lang="de-DE" sz="1050" dirty="0">
                <a:hlinkClick r:id="rId4"/>
              </a:rPr>
              <a:t>https://</a:t>
            </a:r>
            <a:r>
              <a:rPr lang="de-DE" sz="1050" dirty="0" smtClean="0">
                <a:hlinkClick r:id="rId4"/>
              </a:rPr>
              <a:t>www.youtube.com/watch?time_continue=108&amp;v=fBNOKOwZmRs</a:t>
            </a:r>
            <a:r>
              <a:rPr lang="de-DE" sz="1050" dirty="0" smtClean="0"/>
              <a:t> </a:t>
            </a:r>
          </a:p>
          <a:p>
            <a:r>
              <a:rPr lang="de-DE" sz="1050" dirty="0"/>
              <a:t> </a:t>
            </a:r>
            <a:r>
              <a:rPr lang="de-DE" sz="1050" dirty="0" smtClean="0"/>
              <a:t>Studie zur Integration in Österreich (</a:t>
            </a:r>
            <a:r>
              <a:rPr lang="de-DE" sz="1050" dirty="0" err="1" smtClean="0"/>
              <a:t>Gfk</a:t>
            </a:r>
            <a:r>
              <a:rPr lang="de-DE" sz="1050" dirty="0"/>
              <a:t>, 2011): </a:t>
            </a:r>
            <a:r>
              <a:rPr lang="de-DE" sz="1050" dirty="0">
                <a:hlinkClick r:id="rId5"/>
              </a:rPr>
              <a:t>http://</a:t>
            </a:r>
            <a:r>
              <a:rPr lang="de-DE" sz="1050" dirty="0" smtClean="0">
                <a:hlinkClick r:id="rId5"/>
              </a:rPr>
              <a:t>medienservicestelle.at/</a:t>
            </a:r>
            <a:r>
              <a:rPr lang="de-DE" sz="1050" dirty="0" err="1" smtClean="0">
                <a:hlinkClick r:id="rId5"/>
              </a:rPr>
              <a:t>migration_bewegt</a:t>
            </a:r>
            <a:r>
              <a:rPr lang="de-DE" sz="1050" dirty="0" smtClean="0">
                <a:hlinkClick r:id="rId5"/>
              </a:rPr>
              <a:t>/</a:t>
            </a:r>
            <a:r>
              <a:rPr lang="de-DE" sz="1050" dirty="0" err="1" smtClean="0">
                <a:hlinkClick r:id="rId5"/>
              </a:rPr>
              <a:t>wp</a:t>
            </a:r>
            <a:r>
              <a:rPr lang="de-DE" sz="1050" dirty="0" smtClean="0">
                <a:hlinkClick r:id="rId5"/>
              </a:rPr>
              <a:t>-content/</a:t>
            </a:r>
            <a:r>
              <a:rPr lang="de-DE" sz="1050" dirty="0" err="1" smtClean="0">
                <a:hlinkClick r:id="rId5"/>
              </a:rPr>
              <a:t>uploads</a:t>
            </a:r>
            <a:r>
              <a:rPr lang="de-DE" sz="1050" dirty="0" smtClean="0">
                <a:hlinkClick r:id="rId5"/>
              </a:rPr>
              <a:t>/2011/05/GfK-Integration-in-Ö.pdf</a:t>
            </a:r>
            <a:r>
              <a:rPr lang="de-DE" sz="1050" dirty="0" smtClean="0"/>
              <a:t> </a:t>
            </a:r>
          </a:p>
          <a:p>
            <a:r>
              <a:rPr lang="de-DE" sz="1050" dirty="0"/>
              <a:t> Integrationsvereinbarungsverordnung: </a:t>
            </a:r>
            <a:r>
              <a:rPr lang="de-DE" sz="1050" dirty="0">
                <a:hlinkClick r:id="rId6"/>
              </a:rPr>
              <a:t>https://</a:t>
            </a:r>
            <a:r>
              <a:rPr lang="de-DE" sz="1050" dirty="0" smtClean="0">
                <a:hlinkClick r:id="rId6"/>
              </a:rPr>
              <a:t>www.bmeia.gv.at/fileadmin/user_upload/Zentrale/Integration/Integrationsvereinbarung/BGBLA_2017_II_242.pdf</a:t>
            </a:r>
            <a:r>
              <a:rPr lang="de-DE" sz="1050" dirty="0" smtClean="0"/>
              <a:t> </a:t>
            </a:r>
          </a:p>
          <a:p>
            <a:r>
              <a:rPr lang="de-DE" sz="1050" dirty="0"/>
              <a:t> </a:t>
            </a:r>
            <a:r>
              <a:rPr lang="de-DE" sz="1050" dirty="0" smtClean="0"/>
              <a:t>Berufsanerkennungs- und Bewertungsgesetz </a:t>
            </a:r>
            <a:r>
              <a:rPr lang="de-DE" sz="1050" dirty="0" err="1" smtClean="0"/>
              <a:t>idF</a:t>
            </a:r>
            <a:r>
              <a:rPr lang="de-DE" sz="1050" dirty="0"/>
              <a:t> 2018: </a:t>
            </a:r>
            <a:r>
              <a:rPr lang="de-DE" sz="1050" dirty="0">
                <a:hlinkClick r:id="rId7"/>
              </a:rPr>
              <a:t>https://www.bmeia.gv.at/fileadmin/user_upload/Zentrale/Integration/Berufsanerkennung/Kundmachung_BGBl._I_Nr._</a:t>
            </a:r>
            <a:r>
              <a:rPr lang="de-DE" sz="1050" dirty="0" smtClean="0">
                <a:hlinkClick r:id="rId7"/>
              </a:rPr>
              <a:t>55_2016.pdf</a:t>
            </a:r>
            <a:r>
              <a:rPr lang="de-DE" sz="1050" dirty="0" smtClean="0"/>
              <a:t> </a:t>
            </a:r>
          </a:p>
          <a:p>
            <a:r>
              <a:rPr lang="de-DE" sz="1050" dirty="0"/>
              <a:t> </a:t>
            </a:r>
            <a:r>
              <a:rPr lang="de-DE" sz="1050" dirty="0" smtClean="0"/>
              <a:t>Diverse Publikationen zum </a:t>
            </a:r>
            <a:r>
              <a:rPr lang="de-DE" sz="1050" dirty="0"/>
              <a:t>Thema Integration des BMEIA: </a:t>
            </a:r>
            <a:r>
              <a:rPr lang="de-DE" sz="1050" dirty="0">
                <a:hlinkClick r:id="rId8"/>
              </a:rPr>
              <a:t>https://www.bmeia.gv.at/integration/download/publikationen</a:t>
            </a:r>
            <a:r>
              <a:rPr lang="de-DE" sz="1050" dirty="0" smtClean="0">
                <a:hlinkClick r:id="rId8"/>
              </a:rPr>
              <a:t>/</a:t>
            </a:r>
            <a:r>
              <a:rPr lang="de-DE" sz="1050" dirty="0" smtClean="0"/>
              <a:t> </a:t>
            </a:r>
          </a:p>
          <a:p>
            <a:r>
              <a:rPr lang="de-DE" sz="1050" dirty="0"/>
              <a:t> Lehrmaterial des ÖIF: </a:t>
            </a:r>
            <a:r>
              <a:rPr lang="de-DE" sz="1050" dirty="0">
                <a:hlinkClick r:id="rId9"/>
              </a:rPr>
              <a:t>http://sprachportal.integrationsfonds.at</a:t>
            </a:r>
            <a:r>
              <a:rPr lang="de-DE" sz="1050" dirty="0" smtClean="0">
                <a:hlinkClick r:id="rId9"/>
              </a:rPr>
              <a:t>/</a:t>
            </a:r>
            <a:r>
              <a:rPr lang="de-DE" sz="1050" dirty="0" smtClean="0"/>
              <a:t> </a:t>
            </a:r>
          </a:p>
          <a:p>
            <a:r>
              <a:rPr lang="de-DE" sz="1050" dirty="0"/>
              <a:t> </a:t>
            </a:r>
            <a:r>
              <a:rPr lang="de-DE" sz="1050" dirty="0" smtClean="0"/>
              <a:t>Integrationsförderung </a:t>
            </a:r>
            <a:r>
              <a:rPr lang="de-DE" sz="1050" dirty="0"/>
              <a:t>in Österreich: </a:t>
            </a:r>
            <a:r>
              <a:rPr lang="de-DE" sz="1050" dirty="0">
                <a:hlinkClick r:id="rId10"/>
              </a:rPr>
              <a:t>https://www.bmeia.gv.at/integration/projektfoerderung</a:t>
            </a:r>
            <a:r>
              <a:rPr lang="de-DE" sz="1050" dirty="0" smtClean="0">
                <a:hlinkClick r:id="rId10"/>
              </a:rPr>
              <a:t>/</a:t>
            </a:r>
            <a:r>
              <a:rPr lang="de-DE" sz="1050" dirty="0" smtClean="0"/>
              <a:t> </a:t>
            </a:r>
          </a:p>
          <a:p>
            <a:r>
              <a:rPr lang="de-DE" sz="1050" dirty="0"/>
              <a:t> </a:t>
            </a:r>
            <a:r>
              <a:rPr lang="de-DE" sz="1050" dirty="0" smtClean="0"/>
              <a:t>Integration von Asylberechtigten und subsidiär schutzberechtigten </a:t>
            </a:r>
            <a:r>
              <a:rPr lang="de-DE" sz="1050" dirty="0"/>
              <a:t>in Österreich: </a:t>
            </a:r>
            <a:r>
              <a:rPr lang="de-DE" sz="1050" dirty="0">
                <a:hlinkClick r:id="rId11"/>
              </a:rPr>
              <a:t>https://www.bmeia.gv.at/integration/integration-von-asylberechtigten-und-subsidiaer-schutzberechtigten</a:t>
            </a:r>
            <a:r>
              <a:rPr lang="de-DE" sz="1050" dirty="0" smtClean="0">
                <a:hlinkClick r:id="rId11"/>
              </a:rPr>
              <a:t>/</a:t>
            </a:r>
            <a:endParaRPr lang="de-DE" sz="1050" dirty="0" smtClean="0"/>
          </a:p>
          <a:p>
            <a:r>
              <a:rPr lang="de-DE" sz="1050" dirty="0"/>
              <a:t> </a:t>
            </a:r>
            <a:r>
              <a:rPr lang="de-DE" sz="1050" dirty="0" smtClean="0"/>
              <a:t>Videos: </a:t>
            </a:r>
            <a:r>
              <a:rPr lang="de-DE" sz="1050" dirty="0">
                <a:hlinkClick r:id="rId12"/>
              </a:rPr>
              <a:t>https://www.bmeia.gv.at/integration/download/videos</a:t>
            </a:r>
            <a:r>
              <a:rPr lang="de-DE" sz="1050" dirty="0" smtClean="0">
                <a:hlinkClick r:id="rId12"/>
              </a:rPr>
              <a:t>/</a:t>
            </a:r>
            <a:r>
              <a:rPr lang="de-DE" sz="1050" dirty="0" smtClean="0"/>
              <a:t>  </a:t>
            </a:r>
          </a:p>
          <a:p>
            <a:r>
              <a:rPr lang="de-DE" sz="1050" dirty="0" smtClean="0"/>
              <a:t> </a:t>
            </a:r>
            <a:r>
              <a:rPr lang="de-AT" sz="1050" dirty="0"/>
              <a:t>LLL-Strategie: </a:t>
            </a:r>
            <a:r>
              <a:rPr lang="de-AT" sz="1050" dirty="0">
                <a:hlinkClick r:id="rId13"/>
              </a:rPr>
              <a:t>https://</a:t>
            </a:r>
            <a:r>
              <a:rPr lang="de-AT" sz="1050" dirty="0" smtClean="0">
                <a:hlinkClick r:id="rId13"/>
              </a:rPr>
              <a:t>erwachsenenbildung.at/themen/lebenslanges_lernen/oesterreichische_strategie/aktuell.php</a:t>
            </a:r>
            <a:r>
              <a:rPr lang="de-AT" sz="1050" dirty="0" smtClean="0"/>
              <a:t>  </a:t>
            </a:r>
            <a:endParaRPr lang="de-AT" sz="1050" dirty="0"/>
          </a:p>
          <a:p>
            <a:r>
              <a:rPr lang="de-AT" sz="1050" dirty="0" smtClean="0"/>
              <a:t> </a:t>
            </a:r>
            <a:r>
              <a:rPr lang="de-AT" sz="1050" dirty="0" err="1" smtClean="0"/>
              <a:t>Lifelong</a:t>
            </a:r>
            <a:r>
              <a:rPr lang="de-AT" sz="1050" dirty="0" smtClean="0"/>
              <a:t> </a:t>
            </a:r>
            <a:r>
              <a:rPr lang="de-AT" sz="1050" dirty="0" err="1"/>
              <a:t>Guidance</a:t>
            </a:r>
            <a:r>
              <a:rPr lang="de-AT" sz="1050" dirty="0"/>
              <a:t>: </a:t>
            </a:r>
            <a:r>
              <a:rPr lang="de-AT" sz="1050" dirty="0">
                <a:hlinkClick r:id="rId14"/>
              </a:rPr>
              <a:t>http://</a:t>
            </a:r>
            <a:r>
              <a:rPr lang="de-AT" sz="1050" dirty="0" smtClean="0">
                <a:hlinkClick r:id="rId14"/>
              </a:rPr>
              <a:t>www.lifelongguidance.at/qip/mm.nsf</a:t>
            </a:r>
            <a:r>
              <a:rPr lang="de-AT" sz="1050" dirty="0" smtClean="0"/>
              <a:t>  </a:t>
            </a:r>
            <a:endParaRPr lang="de-AT" sz="1050" dirty="0"/>
          </a:p>
          <a:p>
            <a:r>
              <a:rPr lang="de-AT" sz="1050" dirty="0" smtClean="0"/>
              <a:t> Förderungen </a:t>
            </a:r>
            <a:r>
              <a:rPr lang="de-AT" sz="1050" dirty="0"/>
              <a:t>Erwachsenenbildung: </a:t>
            </a:r>
            <a:r>
              <a:rPr lang="de-AT" sz="1050" dirty="0">
                <a:hlinkClick r:id="rId15"/>
              </a:rPr>
              <a:t>https://</a:t>
            </a:r>
            <a:r>
              <a:rPr lang="de-AT" sz="1050" dirty="0" smtClean="0">
                <a:hlinkClick r:id="rId15"/>
              </a:rPr>
              <a:t>erwachsenenbildung.at/service/foerderungen/foerderungen_ueberblick.php</a:t>
            </a:r>
            <a:r>
              <a:rPr lang="de-AT" sz="1050" dirty="0" smtClean="0"/>
              <a:t> und </a:t>
            </a:r>
            <a:r>
              <a:rPr lang="de-AT" sz="1050" dirty="0" smtClean="0">
                <a:hlinkClick r:id="rId16"/>
              </a:rPr>
              <a:t>https</a:t>
            </a:r>
            <a:r>
              <a:rPr lang="de-AT" sz="1050" dirty="0">
                <a:hlinkClick r:id="rId16"/>
              </a:rPr>
              <a:t>://www.foerderportal.at/lebenslanges-lernen</a:t>
            </a:r>
            <a:r>
              <a:rPr lang="de-AT" sz="1050" dirty="0" smtClean="0">
                <a:hlinkClick r:id="rId16"/>
              </a:rPr>
              <a:t>/</a:t>
            </a:r>
            <a:r>
              <a:rPr lang="de-AT" sz="1050" dirty="0" smtClean="0"/>
              <a:t> </a:t>
            </a:r>
            <a:endParaRPr lang="de-AT" sz="1050" dirty="0"/>
          </a:p>
          <a:p>
            <a:r>
              <a:rPr lang="de-AT" sz="1050" dirty="0" smtClean="0"/>
              <a:t> Lebenslanges </a:t>
            </a:r>
            <a:r>
              <a:rPr lang="de-AT" sz="1050" dirty="0"/>
              <a:t>Lernen und Bildung im Alter: </a:t>
            </a:r>
            <a:r>
              <a:rPr lang="de-AT" sz="1050" dirty="0">
                <a:hlinkClick r:id="rId17"/>
              </a:rPr>
              <a:t>https://www.sozialministerium.at/site/Soziales_und_KonsumentInnen/Soziale_Themen/SeniorInnenpolitik/Lebenslanges_Lernen_und_Bildung</a:t>
            </a:r>
            <a:r>
              <a:rPr lang="de-AT" sz="1050" dirty="0" smtClean="0">
                <a:hlinkClick r:id="rId17"/>
              </a:rPr>
              <a:t>/</a:t>
            </a:r>
            <a:r>
              <a:rPr lang="de-AT" sz="1050" dirty="0" smtClean="0"/>
              <a:t> </a:t>
            </a:r>
            <a:endParaRPr lang="de-DE" sz="1050" dirty="0"/>
          </a:p>
          <a:p>
            <a:r>
              <a:rPr lang="de-DE" sz="1050" dirty="0" smtClean="0"/>
              <a:t> Gemeinsamer Europäischer Referenzrahmen </a:t>
            </a:r>
            <a:r>
              <a:rPr lang="de-DE" sz="1050" dirty="0"/>
              <a:t>für Sprachen: </a:t>
            </a:r>
            <a:r>
              <a:rPr lang="de-DE" sz="1050" dirty="0">
                <a:hlinkClick r:id="rId18" action="ppaction://hlinkfile"/>
              </a:rPr>
              <a:t>file:///I:/</a:t>
            </a:r>
            <a:r>
              <a:rPr lang="de-DE" sz="1050" dirty="0" smtClean="0">
                <a:hlinkClick r:id="rId18" action="ppaction://hlinkfile"/>
              </a:rPr>
              <a:t>Für%20Elisabeth/ENGAGE/Path%20to%20a%20Life_IT_200718/Gemeinsamer%20Europäischer%20Referenzrahmen%20für%20Sprachen_DE.pdf</a:t>
            </a:r>
            <a:r>
              <a:rPr lang="de-DE" sz="1050" dirty="0" smtClean="0"/>
              <a:t> </a:t>
            </a:r>
            <a:endParaRPr lang="de-DE" sz="1050" dirty="0"/>
          </a:p>
          <a:p>
            <a:r>
              <a:rPr lang="de-DE" sz="1050" dirty="0" smtClean="0"/>
              <a:t> </a:t>
            </a:r>
            <a:r>
              <a:rPr lang="de-AT" sz="1050" dirty="0" smtClean="0"/>
              <a:t>Anerkennungswegweiser</a:t>
            </a:r>
            <a:r>
              <a:rPr lang="de-AT" sz="1050" dirty="0"/>
              <a:t>: </a:t>
            </a:r>
            <a:r>
              <a:rPr lang="de-AT" sz="1050" dirty="0">
                <a:hlinkClick r:id="rId19"/>
              </a:rPr>
              <a:t>https://www.berufsanerkennung.at/</a:t>
            </a:r>
            <a:r>
              <a:rPr lang="de-AT" sz="1050" dirty="0"/>
              <a:t> </a:t>
            </a:r>
            <a:endParaRPr lang="de-AT" sz="1050" dirty="0" smtClean="0"/>
          </a:p>
          <a:p>
            <a:r>
              <a:rPr lang="de-AT" sz="1050" dirty="0"/>
              <a:t> </a:t>
            </a:r>
            <a:r>
              <a:rPr lang="de-AT" sz="1050" dirty="0" smtClean="0"/>
              <a:t>Bewertung </a:t>
            </a:r>
            <a:r>
              <a:rPr lang="de-AT" sz="1050" dirty="0"/>
              <a:t>der Schulabschlüsse </a:t>
            </a:r>
            <a:r>
              <a:rPr lang="de-AT" sz="1050" dirty="0" smtClean="0"/>
              <a:t>auf </a:t>
            </a:r>
            <a:r>
              <a:rPr lang="de-AT" sz="1050" dirty="0"/>
              <a:t>der Webseite des Bundesministeriums für </a:t>
            </a:r>
            <a:r>
              <a:rPr lang="de-AT" sz="1050" dirty="0" smtClean="0"/>
              <a:t>Bildung: </a:t>
            </a:r>
            <a:r>
              <a:rPr lang="de-AT" sz="1050" dirty="0">
                <a:hlinkClick r:id="rId20"/>
              </a:rPr>
              <a:t>https://www.asbb.at/</a:t>
            </a:r>
            <a:r>
              <a:rPr lang="de-AT" sz="1050" dirty="0"/>
              <a:t> </a:t>
            </a:r>
          </a:p>
          <a:p>
            <a:endParaRPr lang="de-AT" sz="1050" dirty="0"/>
          </a:p>
        </p:txBody>
      </p:sp>
    </p:spTree>
    <p:extLst>
      <p:ext uri="{BB962C8B-B14F-4D97-AF65-F5344CB8AC3E}">
        <p14:creationId xmlns:p14="http://schemas.microsoft.com/office/powerpoint/2010/main" val="1755173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 </a:t>
            </a:r>
            <a:r>
              <a:rPr lang="de-DE" dirty="0" smtClean="0"/>
              <a:t>und </a:t>
            </a:r>
            <a:r>
              <a:rPr lang="de-DE" dirty="0"/>
              <a:t>Links </a:t>
            </a:r>
            <a:r>
              <a:rPr lang="de-DE" dirty="0" smtClean="0"/>
              <a:t>II</a:t>
            </a:r>
            <a:endParaRPr lang="de-DE" dirty="0"/>
          </a:p>
        </p:txBody>
      </p:sp>
      <p:sp>
        <p:nvSpPr>
          <p:cNvPr id="3" name="Textplatzhalter 2"/>
          <p:cNvSpPr>
            <a:spLocks noGrp="1"/>
          </p:cNvSpPr>
          <p:nvPr>
            <p:ph type="body" idx="1"/>
          </p:nvPr>
        </p:nvSpPr>
        <p:spPr>
          <a:xfrm>
            <a:off x="691199" y="1574104"/>
            <a:ext cx="8322171" cy="4577314"/>
          </a:xfrm>
        </p:spPr>
        <p:txBody>
          <a:bodyPr/>
          <a:lstStyle/>
          <a:p>
            <a:r>
              <a:rPr lang="de-DE" sz="1050" dirty="0" smtClean="0"/>
              <a:t> </a:t>
            </a:r>
            <a:r>
              <a:rPr lang="de-DE" sz="1050" dirty="0"/>
              <a:t>NAP.I </a:t>
            </a:r>
            <a:r>
              <a:rPr lang="de-DE" sz="1050" dirty="0" smtClean="0"/>
              <a:t>Maßnahmenkatalog, Integrationsindikatoren und Bericht: </a:t>
            </a:r>
            <a:r>
              <a:rPr lang="de-DE" sz="1050" dirty="0" smtClean="0">
                <a:hlinkClick r:id="rId3"/>
              </a:rPr>
              <a:t>https</a:t>
            </a:r>
            <a:r>
              <a:rPr lang="de-DE" sz="1050" dirty="0">
                <a:hlinkClick r:id="rId3"/>
              </a:rPr>
              <a:t>://</a:t>
            </a:r>
            <a:r>
              <a:rPr lang="de-DE" sz="1050" dirty="0" smtClean="0">
                <a:hlinkClick r:id="rId3"/>
              </a:rPr>
              <a:t>www.bmeia.gv.at/fileadmin/user_upload/Zentrale/Integration/NAP/NAP_Massnahmenkatalog.pdf</a:t>
            </a:r>
            <a:r>
              <a:rPr lang="de-DE" sz="1050" dirty="0" smtClean="0"/>
              <a:t> </a:t>
            </a:r>
          </a:p>
          <a:p>
            <a:pPr>
              <a:buNone/>
            </a:pPr>
            <a:r>
              <a:rPr lang="de-DE" sz="1050" dirty="0" smtClean="0">
                <a:hlinkClick r:id="rId4"/>
              </a:rPr>
              <a:t>https</a:t>
            </a:r>
            <a:r>
              <a:rPr lang="de-DE" sz="1050" dirty="0">
                <a:hlinkClick r:id="rId4"/>
              </a:rPr>
              <a:t>://</a:t>
            </a:r>
            <a:r>
              <a:rPr lang="de-DE" sz="1050" dirty="0" smtClean="0">
                <a:hlinkClick r:id="rId4"/>
              </a:rPr>
              <a:t>www.bmeia.gv.at/fileadmin/ZZZ_Medien_alt/bmeia/media/Integration/NAP/NAP_Indikatoren.pdf</a:t>
            </a:r>
            <a:r>
              <a:rPr lang="de-DE" sz="1050" dirty="0" smtClean="0"/>
              <a:t> </a:t>
            </a:r>
          </a:p>
          <a:p>
            <a:pPr>
              <a:buNone/>
            </a:pPr>
            <a:r>
              <a:rPr lang="de-DE" sz="1050" dirty="0" smtClean="0">
                <a:hlinkClick r:id="rId5"/>
              </a:rPr>
              <a:t>https</a:t>
            </a:r>
            <a:r>
              <a:rPr lang="de-DE" sz="1050" dirty="0">
                <a:hlinkClick r:id="rId5"/>
              </a:rPr>
              <a:t>://</a:t>
            </a:r>
            <a:r>
              <a:rPr lang="de-DE" sz="1050" dirty="0" smtClean="0">
                <a:hlinkClick r:id="rId5"/>
              </a:rPr>
              <a:t>www.bmeia.gv.at/fileadmin/user_upload/Zentrale/Integration/NAP/Bericht_zum_Nationalen_Aktionsplan.pdf</a:t>
            </a:r>
            <a:r>
              <a:rPr lang="de-DE" sz="1050" dirty="0" smtClean="0"/>
              <a:t> </a:t>
            </a:r>
          </a:p>
          <a:p>
            <a:r>
              <a:rPr lang="de-DE" sz="1050" dirty="0"/>
              <a:t> Integrationsgesetz: </a:t>
            </a:r>
            <a:r>
              <a:rPr lang="de-DE" sz="1050" dirty="0">
                <a:hlinkClick r:id="rId6"/>
              </a:rPr>
              <a:t>https://</a:t>
            </a:r>
            <a:r>
              <a:rPr lang="de-DE" sz="1050" dirty="0" smtClean="0">
                <a:hlinkClick r:id="rId6"/>
              </a:rPr>
              <a:t>www.bmeia.gv.at/fileadmin/user_upload/Zentrale/Integration/Integrationsgesetz/Integrationsgesetz_2017.pdf</a:t>
            </a:r>
            <a:r>
              <a:rPr lang="de-DE" sz="1050" dirty="0" smtClean="0"/>
              <a:t> </a:t>
            </a:r>
            <a:endParaRPr lang="de-DE" sz="1050" dirty="0"/>
          </a:p>
          <a:p>
            <a:r>
              <a:rPr lang="de-DE" sz="1050" dirty="0" smtClean="0"/>
              <a:t> Integrationsbericht </a:t>
            </a:r>
            <a:r>
              <a:rPr lang="de-DE" sz="1050" dirty="0"/>
              <a:t>2018: </a:t>
            </a:r>
            <a:r>
              <a:rPr lang="de-DE" sz="1050" dirty="0">
                <a:hlinkClick r:id="rId7"/>
              </a:rPr>
              <a:t>https://</a:t>
            </a:r>
            <a:r>
              <a:rPr lang="de-DE" sz="1050" dirty="0" smtClean="0">
                <a:hlinkClick r:id="rId7"/>
              </a:rPr>
              <a:t>www.bmeia.gv.at/fileadmin/user_upload/Zentrale/Integration/Integrationsbericht_2018/Integrationsbericht_2018.pdf</a:t>
            </a:r>
            <a:r>
              <a:rPr lang="de-DE" sz="1050" dirty="0" smtClean="0"/>
              <a:t>   </a:t>
            </a:r>
            <a:endParaRPr lang="de-DE" sz="1050" dirty="0"/>
          </a:p>
          <a:p>
            <a:r>
              <a:rPr lang="de-DE" sz="1050" dirty="0" smtClean="0"/>
              <a:t> Statistisches </a:t>
            </a:r>
            <a:r>
              <a:rPr lang="de-DE" sz="1050" dirty="0"/>
              <a:t>Jahrbuch Migration &amp; Integration 2018: </a:t>
            </a:r>
            <a:r>
              <a:rPr lang="de-DE" sz="1050" dirty="0">
                <a:hlinkClick r:id="rId8"/>
              </a:rPr>
              <a:t>https://</a:t>
            </a:r>
            <a:r>
              <a:rPr lang="de-DE" sz="1050" dirty="0" smtClean="0">
                <a:hlinkClick r:id="rId8"/>
              </a:rPr>
              <a:t>www.bmeia.gv.at/fileadmin/user_upload/Zentrale/Integration/Integrationsbericht_2018/Statistisches_Jahrbuch_2018.pdf</a:t>
            </a:r>
            <a:r>
              <a:rPr lang="de-DE" sz="1050" dirty="0" smtClean="0"/>
              <a:t> </a:t>
            </a:r>
            <a:endParaRPr lang="de-DE" sz="1050" dirty="0"/>
          </a:p>
          <a:p>
            <a:r>
              <a:rPr lang="de-DE" sz="1050" dirty="0" smtClean="0"/>
              <a:t> Förderungen</a:t>
            </a:r>
            <a:r>
              <a:rPr lang="de-DE" sz="1050" dirty="0"/>
              <a:t>: </a:t>
            </a:r>
            <a:r>
              <a:rPr lang="de-DE" sz="1050" dirty="0">
                <a:hlinkClick r:id="rId9"/>
              </a:rPr>
              <a:t>https://www.bmeia.gv.at/integration/projektfoerderung/foerderschwerpunkte</a:t>
            </a:r>
            <a:r>
              <a:rPr lang="de-DE" sz="1050" dirty="0" smtClean="0">
                <a:hlinkClick r:id="rId9"/>
              </a:rPr>
              <a:t>/</a:t>
            </a:r>
            <a:r>
              <a:rPr lang="de-DE" sz="1050" dirty="0" smtClean="0"/>
              <a:t> </a:t>
            </a:r>
            <a:endParaRPr lang="de-DE" sz="1050" dirty="0"/>
          </a:p>
          <a:p>
            <a:r>
              <a:rPr lang="de-DE" sz="1050" dirty="0" smtClean="0"/>
              <a:t> Datenbank </a:t>
            </a:r>
            <a:r>
              <a:rPr lang="de-DE" sz="1050" dirty="0"/>
              <a:t>Integrationsprojekte: </a:t>
            </a:r>
            <a:r>
              <a:rPr lang="de-DE" sz="1050" dirty="0">
                <a:hlinkClick r:id="rId10"/>
              </a:rPr>
              <a:t>https://www.bmeia.gv.at/integration/datenbank-integrationsprojekte</a:t>
            </a:r>
            <a:r>
              <a:rPr lang="de-DE" sz="1050" dirty="0" smtClean="0">
                <a:hlinkClick r:id="rId10"/>
              </a:rPr>
              <a:t>/</a:t>
            </a:r>
            <a:r>
              <a:rPr lang="de-DE" sz="1050" dirty="0" smtClean="0"/>
              <a:t> </a:t>
            </a:r>
            <a:endParaRPr lang="de-DE" sz="1050" dirty="0"/>
          </a:p>
          <a:p>
            <a:r>
              <a:rPr lang="de-DE" sz="1050" dirty="0" smtClean="0"/>
              <a:t> Österreichischer </a:t>
            </a:r>
            <a:r>
              <a:rPr lang="de-DE" sz="1050" dirty="0"/>
              <a:t>Integrationsfonds: </a:t>
            </a:r>
            <a:r>
              <a:rPr lang="de-DE" sz="1050" dirty="0">
                <a:hlinkClick r:id="rId11"/>
              </a:rPr>
              <a:t>https://www.integrationsfonds.at/der-oeif/ueber-den-oeif/integrationsgesetz-2017</a:t>
            </a:r>
            <a:r>
              <a:rPr lang="de-DE" sz="1050" dirty="0" smtClean="0">
                <a:hlinkClick r:id="rId11"/>
              </a:rPr>
              <a:t>/</a:t>
            </a:r>
            <a:r>
              <a:rPr lang="de-DE" sz="1050" dirty="0" smtClean="0"/>
              <a:t>  </a:t>
            </a:r>
            <a:endParaRPr lang="de-DE" sz="1050" dirty="0"/>
          </a:p>
          <a:p>
            <a:r>
              <a:rPr lang="de-DE" sz="1050" dirty="0" smtClean="0"/>
              <a:t> Berufsanerkennung: </a:t>
            </a:r>
            <a:r>
              <a:rPr lang="de-DE" sz="1050" dirty="0" smtClean="0">
                <a:hlinkClick r:id="rId12"/>
              </a:rPr>
              <a:t>www.berufsanerkennung.at</a:t>
            </a:r>
            <a:r>
              <a:rPr lang="de-DE" sz="1050" dirty="0" smtClean="0"/>
              <a:t> und </a:t>
            </a:r>
            <a:r>
              <a:rPr lang="de-DE" sz="1050" dirty="0" smtClean="0">
                <a:hlinkClick r:id="rId13"/>
              </a:rPr>
              <a:t>www.nostrifizierung.at</a:t>
            </a:r>
            <a:r>
              <a:rPr lang="de-DE" sz="1050" dirty="0" smtClean="0"/>
              <a:t>   </a:t>
            </a:r>
          </a:p>
          <a:p>
            <a:r>
              <a:rPr lang="de-DE" sz="1050" dirty="0"/>
              <a:t> </a:t>
            </a:r>
            <a:r>
              <a:rPr lang="de-DE" sz="1050" dirty="0" smtClean="0"/>
              <a:t>Strategie </a:t>
            </a:r>
            <a:r>
              <a:rPr lang="de-DE" sz="1050" dirty="0"/>
              <a:t>zur </a:t>
            </a:r>
            <a:r>
              <a:rPr lang="de-DE" sz="1050" dirty="0" smtClean="0"/>
              <a:t>Validierung nicht-formalen </a:t>
            </a:r>
            <a:r>
              <a:rPr lang="de-DE" sz="1050" dirty="0"/>
              <a:t>und </a:t>
            </a:r>
            <a:r>
              <a:rPr lang="de-DE" sz="1050" dirty="0" smtClean="0"/>
              <a:t>informellen Lernens in Österreich:  </a:t>
            </a:r>
            <a:r>
              <a:rPr lang="de-DE" sz="1050" dirty="0">
                <a:hlinkClick r:id="rId14"/>
              </a:rPr>
              <a:t>https://</a:t>
            </a:r>
            <a:r>
              <a:rPr lang="de-DE" sz="1050" dirty="0" smtClean="0">
                <a:hlinkClick r:id="rId14"/>
              </a:rPr>
              <a:t>bildung.bmbwf.gv.at/euint/eubildung/vnfil.pdf?6fa5oh</a:t>
            </a:r>
            <a:r>
              <a:rPr lang="de-DE" sz="1050" dirty="0" smtClean="0"/>
              <a:t> </a:t>
            </a:r>
          </a:p>
          <a:p>
            <a:r>
              <a:rPr lang="de-DE" sz="1050" dirty="0"/>
              <a:t> </a:t>
            </a:r>
            <a:r>
              <a:rPr lang="de-DE" sz="1050" dirty="0" smtClean="0"/>
              <a:t>Broschüre Bildungswege </a:t>
            </a:r>
            <a:r>
              <a:rPr lang="de-DE" sz="1050" dirty="0"/>
              <a:t>in Österreich: </a:t>
            </a:r>
            <a:r>
              <a:rPr lang="de-DE" sz="1050" dirty="0">
                <a:hlinkClick r:id="rId15"/>
              </a:rPr>
              <a:t>https://</a:t>
            </a:r>
            <a:r>
              <a:rPr lang="de-DE" sz="1050" dirty="0" smtClean="0">
                <a:hlinkClick r:id="rId15"/>
              </a:rPr>
              <a:t>bildung.bmbwf.gv.at/schulen/bw/ueberblick/bildungswege2016.pdf?6kdmd9</a:t>
            </a:r>
            <a:r>
              <a:rPr lang="de-DE" sz="1050" dirty="0" smtClean="0"/>
              <a:t> </a:t>
            </a:r>
          </a:p>
          <a:p>
            <a:r>
              <a:rPr lang="de-DE" sz="1050" dirty="0"/>
              <a:t> </a:t>
            </a:r>
            <a:r>
              <a:rPr lang="de-DE" sz="1050" dirty="0" smtClean="0"/>
              <a:t>Österreichisches Bildungssystem </a:t>
            </a:r>
            <a:r>
              <a:rPr lang="de-DE" sz="1050" dirty="0"/>
              <a:t>Zahlenspiegel 2017: </a:t>
            </a:r>
            <a:r>
              <a:rPr lang="de-DE" sz="1050" dirty="0">
                <a:hlinkClick r:id="rId16"/>
              </a:rPr>
              <a:t>https://</a:t>
            </a:r>
            <a:r>
              <a:rPr lang="de-DE" sz="1050" dirty="0" smtClean="0">
                <a:hlinkClick r:id="rId16"/>
              </a:rPr>
              <a:t>bildung.bmbwf.gv.at/schulen/bw/ueberblick/zahlenspiegel_2017.pdf?6mfso8</a:t>
            </a:r>
            <a:r>
              <a:rPr lang="de-DE" sz="1050" dirty="0" smtClean="0"/>
              <a:t> </a:t>
            </a:r>
          </a:p>
          <a:p>
            <a:r>
              <a:rPr lang="de-DE" sz="1050" dirty="0"/>
              <a:t> </a:t>
            </a:r>
            <a:r>
              <a:rPr lang="de-DE" sz="1050" dirty="0" smtClean="0"/>
              <a:t>Sprachliche Bildung </a:t>
            </a:r>
            <a:r>
              <a:rPr lang="de-DE" sz="1050" dirty="0"/>
              <a:t>in Österreich: </a:t>
            </a:r>
            <a:r>
              <a:rPr lang="de-DE" sz="1050" dirty="0">
                <a:hlinkClick r:id="rId17"/>
              </a:rPr>
              <a:t>https://</a:t>
            </a:r>
            <a:r>
              <a:rPr lang="de-DE" sz="1050" dirty="0" smtClean="0">
                <a:hlinkClick r:id="rId17"/>
              </a:rPr>
              <a:t>bildung.bmbwf.gv.at/schulen/unterricht/ba/sprachenpolitik.html</a:t>
            </a:r>
            <a:r>
              <a:rPr lang="de-DE" sz="1050" dirty="0" smtClean="0"/>
              <a:t> </a:t>
            </a:r>
          </a:p>
          <a:p>
            <a:r>
              <a:rPr lang="de-DE" sz="1050" dirty="0"/>
              <a:t> </a:t>
            </a:r>
            <a:r>
              <a:rPr lang="de-DE" sz="1050" dirty="0">
                <a:latin typeface="Calibri" panose="020F0502020204030204" pitchFamily="34" charset="0"/>
                <a:cs typeface="Calibri" panose="020F0502020204030204" pitchFamily="34" charset="0"/>
              </a:rPr>
              <a:t>Bericht des Migrationsrats: </a:t>
            </a:r>
            <a:r>
              <a:rPr lang="de-DE" sz="1050" dirty="0">
                <a:latin typeface="Calibri" panose="020F0502020204030204" pitchFamily="34" charset="0"/>
                <a:cs typeface="Calibri" panose="020F0502020204030204" pitchFamily="34" charset="0"/>
                <a:hlinkClick r:id="rId18"/>
              </a:rPr>
              <a:t>http://</a:t>
            </a:r>
            <a:r>
              <a:rPr lang="de-DE" sz="1050" dirty="0" smtClean="0">
                <a:latin typeface="Calibri" panose="020F0502020204030204" pitchFamily="34" charset="0"/>
                <a:cs typeface="Calibri" panose="020F0502020204030204" pitchFamily="34" charset="0"/>
                <a:hlinkClick r:id="rId18"/>
              </a:rPr>
              <a:t>www.infografiken.com/bmi-at/Flipbook/de/2018.html#p=1</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Sozioökonomische </a:t>
            </a:r>
            <a:r>
              <a:rPr lang="de-DE" sz="1050" dirty="0">
                <a:latin typeface="Calibri" panose="020F0502020204030204" pitchFamily="34" charset="0"/>
                <a:cs typeface="Calibri" panose="020F0502020204030204" pitchFamily="34" charset="0"/>
              </a:rPr>
              <a:t>Indikatoren zu Migration: </a:t>
            </a:r>
            <a:r>
              <a:rPr lang="de-DE" sz="1050" dirty="0">
                <a:latin typeface="Calibri" panose="020F0502020204030204" pitchFamily="34" charset="0"/>
                <a:cs typeface="Calibri" panose="020F0502020204030204" pitchFamily="34" charset="0"/>
                <a:hlinkClick r:id="rId19"/>
              </a:rPr>
              <a:t>https://</a:t>
            </a:r>
            <a:r>
              <a:rPr lang="de-DE" sz="1050" dirty="0" smtClean="0">
                <a:latin typeface="Calibri" panose="020F0502020204030204" pitchFamily="34" charset="0"/>
                <a:cs typeface="Calibri" panose="020F0502020204030204" pitchFamily="34" charset="0"/>
                <a:hlinkClick r:id="rId19"/>
              </a:rPr>
              <a:t>www.bmi.gv.at/Downloads/files/migrationoesterreichv2.pdf</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Migrationsstatistiken</a:t>
            </a:r>
            <a:r>
              <a:rPr lang="de-DE" sz="1050" dirty="0">
                <a:latin typeface="Calibri" panose="020F0502020204030204" pitchFamily="34" charset="0"/>
                <a:cs typeface="Calibri" panose="020F0502020204030204" pitchFamily="34" charset="0"/>
              </a:rPr>
              <a:t>: </a:t>
            </a:r>
            <a:r>
              <a:rPr lang="de-DE" sz="1050" dirty="0">
                <a:latin typeface="Calibri" panose="020F0502020204030204" pitchFamily="34" charset="0"/>
                <a:cs typeface="Calibri" panose="020F0502020204030204" pitchFamily="34" charset="0"/>
                <a:hlinkClick r:id="rId20"/>
              </a:rPr>
              <a:t>https://</a:t>
            </a:r>
            <a:r>
              <a:rPr lang="de-DE" sz="1050" dirty="0" smtClean="0">
                <a:latin typeface="Calibri" panose="020F0502020204030204" pitchFamily="34" charset="0"/>
                <a:cs typeface="Calibri" panose="020F0502020204030204" pitchFamily="34" charset="0"/>
                <a:hlinkClick r:id="rId20"/>
              </a:rPr>
              <a:t>www.bmi.gv.at/Downloads/files/MIGRATION/bmiPosterAnsicht.pdf</a:t>
            </a:r>
            <a:r>
              <a:rPr lang="de-DE" sz="1050" dirty="0" smtClean="0">
                <a:latin typeface="Calibri" panose="020F0502020204030204" pitchFamily="34" charset="0"/>
                <a:cs typeface="Calibri" panose="020F0502020204030204" pitchFamily="34" charset="0"/>
              </a:rPr>
              <a:t> </a:t>
            </a:r>
          </a:p>
          <a:p>
            <a:r>
              <a:rPr lang="de-DE" sz="1050" dirty="0">
                <a:latin typeface="Calibri" panose="020F0502020204030204" pitchFamily="34" charset="0"/>
                <a:cs typeface="Calibri" panose="020F0502020204030204" pitchFamily="34" charset="0"/>
              </a:rPr>
              <a:t> Frauenstatistik Wirtschaftskammer Österreich: </a:t>
            </a:r>
            <a:r>
              <a:rPr lang="de-DE" sz="1050" dirty="0">
                <a:latin typeface="Calibri" panose="020F0502020204030204" pitchFamily="34" charset="0"/>
                <a:cs typeface="Calibri" panose="020F0502020204030204" pitchFamily="34" charset="0"/>
                <a:hlinkClick r:id="rId21"/>
              </a:rPr>
              <a:t>https://www.wko.at/site/FIW/Wir--ber-uns/Zahlen--Daten--</a:t>
            </a:r>
            <a:r>
              <a:rPr lang="de-DE" sz="1050" dirty="0" smtClean="0">
                <a:latin typeface="Calibri" panose="020F0502020204030204" pitchFamily="34" charset="0"/>
                <a:cs typeface="Calibri" panose="020F0502020204030204" pitchFamily="34" charset="0"/>
                <a:hlinkClick r:id="rId21"/>
              </a:rPr>
              <a:t>Fakten/frauen-fakten2017.pdf</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Projekt </a:t>
            </a:r>
            <a:r>
              <a:rPr lang="de-DE" sz="1050" dirty="0">
                <a:latin typeface="Calibri" panose="020F0502020204030204" pitchFamily="34" charset="0"/>
                <a:cs typeface="Calibri" panose="020F0502020204030204" pitchFamily="34" charset="0"/>
              </a:rPr>
              <a:t>Unternehmerin macht </a:t>
            </a:r>
            <a:r>
              <a:rPr lang="de-DE" sz="1050" dirty="0" smtClean="0">
                <a:latin typeface="Calibri" panose="020F0502020204030204" pitchFamily="34" charset="0"/>
                <a:cs typeface="Calibri" panose="020F0502020204030204" pitchFamily="34" charset="0"/>
              </a:rPr>
              <a:t>Schule: </a:t>
            </a:r>
            <a:r>
              <a:rPr lang="de-DE" sz="1050" dirty="0">
                <a:latin typeface="Calibri" panose="020F0502020204030204" pitchFamily="34" charset="0"/>
                <a:cs typeface="Calibri" panose="020F0502020204030204" pitchFamily="34" charset="0"/>
                <a:hlinkClick r:id="rId22"/>
              </a:rPr>
              <a:t>https://</a:t>
            </a:r>
            <a:r>
              <a:rPr lang="de-DE" sz="1050" dirty="0" smtClean="0">
                <a:latin typeface="Calibri" panose="020F0502020204030204" pitchFamily="34" charset="0"/>
                <a:cs typeface="Calibri" panose="020F0502020204030204" pitchFamily="34" charset="0"/>
                <a:hlinkClick r:id="rId22"/>
              </a:rPr>
              <a:t>www.wko.at/site/fiw/Infoblatt_Unternehmerin-macht-Schule_neu.pdf</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Gründerservice </a:t>
            </a:r>
            <a:r>
              <a:rPr lang="de-DE" sz="1050" dirty="0">
                <a:latin typeface="Calibri" panose="020F0502020204030204" pitchFamily="34" charset="0"/>
                <a:cs typeface="Calibri" panose="020F0502020204030204" pitchFamily="34" charset="0"/>
              </a:rPr>
              <a:t>der Wirtschaftskammer: </a:t>
            </a:r>
            <a:r>
              <a:rPr lang="de-DE" sz="1050" dirty="0">
                <a:latin typeface="Calibri" panose="020F0502020204030204" pitchFamily="34" charset="0"/>
                <a:cs typeface="Calibri" panose="020F0502020204030204" pitchFamily="34" charset="0"/>
                <a:hlinkClick r:id="rId23"/>
              </a:rPr>
              <a:t>https://www.gruenderservice.at</a:t>
            </a:r>
            <a:r>
              <a:rPr lang="de-DE" sz="1050" dirty="0" smtClean="0">
                <a:latin typeface="Calibri" panose="020F0502020204030204" pitchFamily="34" charset="0"/>
                <a:cs typeface="Calibri" panose="020F0502020204030204" pitchFamily="34" charset="0"/>
                <a:hlinkClick r:id="rId23"/>
              </a:rPr>
              <a:t>/</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Publikationen </a:t>
            </a:r>
            <a:r>
              <a:rPr lang="de-DE" sz="1050" dirty="0">
                <a:latin typeface="Calibri" panose="020F0502020204030204" pitchFamily="34" charset="0"/>
                <a:cs typeface="Calibri" panose="020F0502020204030204" pitchFamily="34" charset="0"/>
              </a:rPr>
              <a:t>für </a:t>
            </a:r>
            <a:r>
              <a:rPr lang="de-DE" sz="1050" dirty="0" err="1">
                <a:latin typeface="Calibri" panose="020F0502020204030204" pitchFamily="34" charset="0"/>
                <a:cs typeface="Calibri" panose="020F0502020204030204" pitchFamily="34" charset="0"/>
              </a:rPr>
              <a:t>GründerInnen</a:t>
            </a:r>
            <a:r>
              <a:rPr lang="de-DE" sz="1050" dirty="0">
                <a:latin typeface="Calibri" panose="020F0502020204030204" pitchFamily="34" charset="0"/>
                <a:cs typeface="Calibri" panose="020F0502020204030204" pitchFamily="34" charset="0"/>
              </a:rPr>
              <a:t>: </a:t>
            </a:r>
            <a:r>
              <a:rPr lang="de-DE" sz="1050" dirty="0">
                <a:latin typeface="Calibri" panose="020F0502020204030204" pitchFamily="34" charset="0"/>
                <a:cs typeface="Calibri" panose="020F0502020204030204" pitchFamily="34" charset="0"/>
                <a:hlinkClick r:id="rId24"/>
              </a:rPr>
              <a:t>https://</a:t>
            </a:r>
            <a:r>
              <a:rPr lang="de-DE" sz="1050" dirty="0" smtClean="0">
                <a:latin typeface="Calibri" panose="020F0502020204030204" pitchFamily="34" charset="0"/>
                <a:cs typeface="Calibri" panose="020F0502020204030204" pitchFamily="34" charset="0"/>
                <a:hlinkClick r:id="rId24"/>
              </a:rPr>
              <a:t>www.gruenderservice.at/site/gruenderservice/publikationen/publikationen.html</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Leitfaden </a:t>
            </a:r>
            <a:r>
              <a:rPr lang="de-DE" sz="1050" dirty="0">
                <a:latin typeface="Calibri" panose="020F0502020204030204" pitchFamily="34" charset="0"/>
                <a:cs typeface="Calibri" panose="020F0502020204030204" pitchFamily="34" charset="0"/>
              </a:rPr>
              <a:t>für </a:t>
            </a:r>
            <a:r>
              <a:rPr lang="de-DE" sz="1050" dirty="0" err="1">
                <a:latin typeface="Calibri" panose="020F0502020204030204" pitchFamily="34" charset="0"/>
                <a:cs typeface="Calibri" panose="020F0502020204030204" pitchFamily="34" charset="0"/>
              </a:rPr>
              <a:t>GründerInnen</a:t>
            </a:r>
            <a:r>
              <a:rPr lang="de-DE" sz="1050" dirty="0">
                <a:latin typeface="Calibri" panose="020F0502020204030204" pitchFamily="34" charset="0"/>
                <a:cs typeface="Calibri" panose="020F0502020204030204" pitchFamily="34" charset="0"/>
              </a:rPr>
              <a:t>: </a:t>
            </a:r>
            <a:r>
              <a:rPr lang="de-DE" sz="1050" dirty="0">
                <a:latin typeface="Calibri" panose="020F0502020204030204" pitchFamily="34" charset="0"/>
                <a:cs typeface="Calibri" panose="020F0502020204030204" pitchFamily="34" charset="0"/>
                <a:hlinkClick r:id="rId25"/>
              </a:rPr>
              <a:t>https://</a:t>
            </a:r>
            <a:r>
              <a:rPr lang="de-DE" sz="1050" dirty="0" smtClean="0">
                <a:latin typeface="Calibri" panose="020F0502020204030204" pitchFamily="34" charset="0"/>
                <a:cs typeface="Calibri" panose="020F0502020204030204" pitchFamily="34" charset="0"/>
                <a:hlinkClick r:id="rId25"/>
              </a:rPr>
              <a:t>www.gruenderservice.at/site/gruenderservice/publikationen/lf_gruender_2018.pdf</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a:t>
            </a:r>
            <a:r>
              <a:rPr lang="de-DE" sz="1050" dirty="0" err="1" smtClean="0">
                <a:latin typeface="Calibri" panose="020F0502020204030204" pitchFamily="34" charset="0"/>
                <a:cs typeface="Calibri" panose="020F0502020204030204" pitchFamily="34" charset="0"/>
              </a:rPr>
              <a:t>Female</a:t>
            </a:r>
            <a:r>
              <a:rPr lang="de-DE" sz="1050" dirty="0" smtClean="0">
                <a:latin typeface="Calibri" panose="020F0502020204030204" pitchFamily="34" charset="0"/>
                <a:cs typeface="Calibri" panose="020F0502020204030204" pitchFamily="34" charset="0"/>
              </a:rPr>
              <a:t> </a:t>
            </a:r>
            <a:r>
              <a:rPr lang="de-DE" sz="1050" dirty="0" err="1">
                <a:latin typeface="Calibri" panose="020F0502020204030204" pitchFamily="34" charset="0"/>
                <a:cs typeface="Calibri" panose="020F0502020204030204" pitchFamily="34" charset="0"/>
              </a:rPr>
              <a:t>Founders</a:t>
            </a:r>
            <a:r>
              <a:rPr lang="de-DE" sz="1050" dirty="0">
                <a:latin typeface="Calibri" panose="020F0502020204030204" pitchFamily="34" charset="0"/>
                <a:cs typeface="Calibri" panose="020F0502020204030204" pitchFamily="34" charset="0"/>
              </a:rPr>
              <a:t>: </a:t>
            </a:r>
            <a:r>
              <a:rPr lang="de-DE" sz="1050" dirty="0">
                <a:latin typeface="Calibri" panose="020F0502020204030204" pitchFamily="34" charset="0"/>
                <a:cs typeface="Calibri" panose="020F0502020204030204" pitchFamily="34" charset="0"/>
                <a:hlinkClick r:id="rId26"/>
              </a:rPr>
              <a:t>https://</a:t>
            </a:r>
            <a:r>
              <a:rPr lang="de-DE" sz="1050" dirty="0" smtClean="0">
                <a:latin typeface="Calibri" panose="020F0502020204030204" pitchFamily="34" charset="0"/>
                <a:cs typeface="Calibri" panose="020F0502020204030204" pitchFamily="34" charset="0"/>
                <a:hlinkClick r:id="rId26"/>
              </a:rPr>
              <a:t>www.femalefounders.global/ff-south</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r>
              <a:rPr lang="de-DE" sz="1050" dirty="0" smtClean="0">
                <a:latin typeface="Calibri" panose="020F0502020204030204" pitchFamily="34" charset="0"/>
                <a:cs typeface="Calibri" panose="020F0502020204030204" pitchFamily="34" charset="0"/>
              </a:rPr>
              <a:t> Austria </a:t>
            </a:r>
            <a:r>
              <a:rPr lang="de-DE" sz="1050" dirty="0">
                <a:latin typeface="Calibri" panose="020F0502020204030204" pitchFamily="34" charset="0"/>
                <a:cs typeface="Calibri" panose="020F0502020204030204" pitchFamily="34" charset="0"/>
              </a:rPr>
              <a:t>Wirtschaftsservice: </a:t>
            </a:r>
            <a:r>
              <a:rPr lang="de-DE" sz="1050" dirty="0">
                <a:latin typeface="Calibri" panose="020F0502020204030204" pitchFamily="34" charset="0"/>
                <a:cs typeface="Calibri" panose="020F0502020204030204" pitchFamily="34" charset="0"/>
                <a:hlinkClick r:id="rId27"/>
              </a:rPr>
              <a:t>https://www.aws.at</a:t>
            </a:r>
            <a:r>
              <a:rPr lang="de-DE" sz="1050" dirty="0" smtClean="0">
                <a:latin typeface="Calibri" panose="020F0502020204030204" pitchFamily="34" charset="0"/>
                <a:cs typeface="Calibri" panose="020F0502020204030204" pitchFamily="34" charset="0"/>
                <a:hlinkClick r:id="rId27"/>
              </a:rPr>
              <a:t>/</a:t>
            </a:r>
            <a:r>
              <a:rPr lang="de-DE" sz="1050" dirty="0" smtClean="0">
                <a:latin typeface="Calibri" panose="020F0502020204030204" pitchFamily="34" charset="0"/>
                <a:cs typeface="Calibri" panose="020F0502020204030204" pitchFamily="34" charset="0"/>
              </a:rPr>
              <a:t>  </a:t>
            </a:r>
            <a:endParaRPr lang="de-DE" sz="1050" dirty="0">
              <a:latin typeface="Calibri" panose="020F0502020204030204" pitchFamily="34" charset="0"/>
              <a:cs typeface="Calibri" panose="020F0502020204030204" pitchFamily="34" charset="0"/>
            </a:endParaRPr>
          </a:p>
          <a:p>
            <a:endParaRPr lang="de-DE" sz="1050" dirty="0"/>
          </a:p>
          <a:p>
            <a:endParaRPr lang="de-DE" sz="1100" dirty="0"/>
          </a:p>
        </p:txBody>
      </p:sp>
    </p:spTree>
    <p:extLst>
      <p:ext uri="{BB962C8B-B14F-4D97-AF65-F5344CB8AC3E}">
        <p14:creationId xmlns:p14="http://schemas.microsoft.com/office/powerpoint/2010/main" val="3228902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Übergangsprozesse und Phasen der Veränderung</a:t>
            </a:r>
            <a:endParaRPr lang="en" dirty="0"/>
          </a:p>
        </p:txBody>
      </p:sp>
      <p:grpSp>
        <p:nvGrpSpPr>
          <p:cNvPr id="117" name="Shape 117"/>
          <p:cNvGrpSpPr/>
          <p:nvPr/>
        </p:nvGrpSpPr>
        <p:grpSpPr>
          <a:xfrm>
            <a:off x="5433020" y="1872641"/>
            <a:ext cx="3098584" cy="3034151"/>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1026" name="Picture 2" descr="Risultati immagini per free images about life tran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18" y="1608004"/>
            <a:ext cx="5345135" cy="35634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dee, Welt, Stift, Radiergummi, Papier, Glühbir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747" y="2563428"/>
            <a:ext cx="2393129" cy="16525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ände, Welt, Karte, Global, Erde, Globus, B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66" y="1872641"/>
            <a:ext cx="4548757" cy="3034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8000" dirty="0" smtClean="0">
                <a:solidFill>
                  <a:srgbClr val="FFFFFF"/>
                </a:solidFill>
              </a:rPr>
              <a:t>Vielen Dank!</a:t>
            </a:r>
            <a:endParaRPr lang="en" sz="8000" dirty="0">
              <a:solidFill>
                <a:srgbClr val="FFFFFF"/>
              </a:solidFill>
            </a:endParaRPr>
          </a:p>
        </p:txBody>
      </p:sp>
      <p:sp>
        <p:nvSpPr>
          <p:cNvPr id="257" name="Shape 257"/>
          <p:cNvSpPr txBox="1">
            <a:spLocks noGrp="1"/>
          </p:cNvSpPr>
          <p:nvPr>
            <p:ph type="body" idx="4294967295"/>
          </p:nvPr>
        </p:nvSpPr>
        <p:spPr>
          <a:xfrm>
            <a:off x="701975" y="4598650"/>
            <a:ext cx="6665100" cy="1893000"/>
          </a:xfrm>
          <a:prstGeom prst="rect">
            <a:avLst/>
          </a:prstGeom>
        </p:spPr>
        <p:txBody>
          <a:bodyPr wrap="square" lIns="91425" tIns="91425" rIns="91425" bIns="91425" anchor="t" anchorCtr="0">
            <a:noAutofit/>
          </a:bodyPr>
          <a:lstStyle/>
          <a:p>
            <a:pPr lvl="0" rtl="0">
              <a:spcBef>
                <a:spcPts val="0"/>
              </a:spcBef>
              <a:buNone/>
            </a:pPr>
            <a:r>
              <a:rPr lang="en" sz="2000" i="1" dirty="0" smtClean="0">
                <a:solidFill>
                  <a:srgbClr val="454F5B"/>
                </a:solidFill>
              </a:rPr>
              <a:t>Entwickelt von BEST (AT)</a:t>
            </a:r>
          </a:p>
          <a:p>
            <a:pPr lvl="0" rtl="0">
              <a:spcBef>
                <a:spcPts val="0"/>
              </a:spcBef>
              <a:buNone/>
            </a:pPr>
            <a:endParaRPr lang="en" sz="2000" i="1" dirty="0"/>
          </a:p>
          <a:p>
            <a:pPr lvl="0" rtl="0">
              <a:spcBef>
                <a:spcPts val="0"/>
              </a:spcBef>
              <a:buNone/>
            </a:pPr>
            <a:endParaRPr lang="en" sz="2000" i="1" dirty="0" smtClean="0">
              <a:solidFill>
                <a:srgbClr val="454F5B"/>
              </a:solidFill>
            </a:endParaRPr>
          </a:p>
          <a:p>
            <a:pPr lvl="0" rtl="0">
              <a:spcBef>
                <a:spcPts val="0"/>
              </a:spcBef>
              <a:buNone/>
            </a:pPr>
            <a:endParaRPr lang="en" sz="2000" i="1" dirty="0"/>
          </a:p>
          <a:p>
            <a:pPr lvl="0" rtl="0">
              <a:spcBef>
                <a:spcPts val="0"/>
              </a:spcBef>
              <a:buNone/>
            </a:pPr>
            <a:endParaRPr lang="en" sz="2000" i="1" dirty="0" smtClean="0">
              <a:solidFill>
                <a:srgbClr val="454F5B"/>
              </a:solidFill>
            </a:endParaRPr>
          </a:p>
          <a:p>
            <a:pPr lvl="0" rtl="0">
              <a:spcBef>
                <a:spcPts val="0"/>
              </a:spcBef>
              <a:buNone/>
            </a:pPr>
            <a:r>
              <a:rPr lang="en" sz="1100" i="1" dirty="0" smtClean="0"/>
              <a:t>Alle in dieser Präsentation verwendeten Bilder stammen von Pixabay.com</a:t>
            </a:r>
            <a:endParaRPr lang="en" sz="2000" i="1" dirty="0">
              <a:solidFill>
                <a:srgbClr val="454F5B"/>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Integration in Österreich</a:t>
            </a:r>
            <a:endParaRPr lang="en" dirty="0"/>
          </a:p>
        </p:txBody>
      </p:sp>
      <p:sp>
        <p:nvSpPr>
          <p:cNvPr id="2" name="TextBox 1"/>
          <p:cNvSpPr txBox="1"/>
          <p:nvPr/>
        </p:nvSpPr>
        <p:spPr>
          <a:xfrm>
            <a:off x="880844" y="2099943"/>
            <a:ext cx="7485234" cy="3939540"/>
          </a:xfrm>
          <a:prstGeom prst="rect">
            <a:avLst/>
          </a:prstGeom>
          <a:noFill/>
        </p:spPr>
        <p:txBody>
          <a:bodyPr wrap="square" rtlCol="0" anchor="ctr">
            <a:spAutoFit/>
          </a:bodyPr>
          <a:lstStyle/>
          <a:p>
            <a:pPr algn="ctr"/>
            <a:r>
              <a:rPr lang="de-DE" sz="1600" dirty="0" smtClean="0"/>
              <a:t>[..] Neben allgemeinen integrationspolitischen Leitlinien werden im NAP.I </a:t>
            </a:r>
            <a:r>
              <a:rPr lang="de-DE" sz="1800" b="1" i="1" dirty="0" smtClean="0"/>
              <a:t>Herausforderungen, Grundsätze </a:t>
            </a:r>
            <a:r>
              <a:rPr lang="de-DE" sz="1800" dirty="0" smtClean="0"/>
              <a:t>und</a:t>
            </a:r>
            <a:r>
              <a:rPr lang="de-DE" sz="1800" b="1" i="1" dirty="0" smtClean="0"/>
              <a:t> Ziele </a:t>
            </a:r>
            <a:r>
              <a:rPr lang="de-DE" sz="1600" dirty="0" smtClean="0"/>
              <a:t>in folgenden </a:t>
            </a:r>
            <a:r>
              <a:rPr lang="de-DE" sz="1800" b="1" i="1" dirty="0" smtClean="0"/>
              <a:t>Handlungsfeldern</a:t>
            </a:r>
            <a:r>
              <a:rPr lang="de-DE" sz="1800" dirty="0" smtClean="0"/>
              <a:t> </a:t>
            </a:r>
            <a:r>
              <a:rPr lang="de-DE" sz="1600" dirty="0" smtClean="0"/>
              <a:t>vertiefend behandelt: Sprache &amp; Bildung, Arbeit &amp; Beruf, Rechtsstaat &amp; Werte, Gesundheit &amp; Soziales, Interkultureller Dialog, Sport &amp; Freizeit sowie Wohnen und die regionale Dimension der Integration. […]</a:t>
            </a:r>
          </a:p>
          <a:p>
            <a:pPr algn="ctr"/>
            <a:endParaRPr lang="de-DE" sz="1600" dirty="0" smtClean="0"/>
          </a:p>
          <a:p>
            <a:pPr algn="ctr"/>
            <a:r>
              <a:rPr lang="de-DE" sz="1600" dirty="0" smtClean="0"/>
              <a:t>[..] All diese Integrationsmaßnahmen werden von dem Grundsatz getragen, dass Integration keine Einbahnstraße sondern ein wechselseitiger Prozess ist, der Anstrengungen sowohl der </a:t>
            </a:r>
            <a:r>
              <a:rPr lang="de-DE" sz="1600" dirty="0" err="1" smtClean="0"/>
              <a:t>ZuwanderInnen</a:t>
            </a:r>
            <a:r>
              <a:rPr lang="de-DE" sz="1600" dirty="0" smtClean="0"/>
              <a:t> als auch der Aufnahmegesellschaft erfordert. Denn Integration betrifft uns alle und ist daher eine </a:t>
            </a:r>
            <a:r>
              <a:rPr lang="de-DE" sz="1800" b="1" dirty="0" smtClean="0"/>
              <a:t>gesamtgesellschaftliche Aufgabe</a:t>
            </a:r>
            <a:r>
              <a:rPr lang="de-DE" sz="1600" dirty="0" smtClean="0"/>
              <a:t>, die ein friedliches                 </a:t>
            </a:r>
            <a:r>
              <a:rPr lang="de-DE" sz="1800" b="1" dirty="0" smtClean="0"/>
              <a:t>Zusammenleben in Vielfalt</a:t>
            </a:r>
            <a:r>
              <a:rPr lang="de-DE" sz="1600" dirty="0" smtClean="0"/>
              <a:t> ermöglicht.</a:t>
            </a:r>
            <a:endParaRPr lang="de-DE" sz="1600" i="1" dirty="0" smtClean="0"/>
          </a:p>
          <a:p>
            <a:pPr algn="ctr"/>
            <a:endParaRPr lang="de-DE" sz="1600" i="1" dirty="0" smtClean="0"/>
          </a:p>
          <a:p>
            <a:pPr algn="ctr"/>
            <a:r>
              <a:rPr lang="de-DE" sz="1600" i="1" dirty="0" smtClean="0"/>
              <a:t>z.B. </a:t>
            </a:r>
            <a:r>
              <a:rPr lang="de-DE" sz="1800" b="1" i="1" dirty="0" smtClean="0"/>
              <a:t>Teilhabe an der Gesellschaft </a:t>
            </a:r>
            <a:r>
              <a:rPr lang="de-DE" sz="1600" i="1" dirty="0" smtClean="0"/>
              <a:t>durch Bildung, Beschäftigung, Unternehmertum, Kultur sowie in unterschiedlichsten Lebensbereichen.</a:t>
            </a:r>
            <a:r>
              <a:rPr lang="de-DE" sz="1600" dirty="0" smtClean="0"/>
              <a:t> […]</a:t>
            </a:r>
          </a:p>
        </p:txBody>
      </p:sp>
      <p:sp>
        <p:nvSpPr>
          <p:cNvPr id="3" name="CasellaDiTesto 2"/>
          <p:cNvSpPr txBox="1"/>
          <p:nvPr/>
        </p:nvSpPr>
        <p:spPr>
          <a:xfrm>
            <a:off x="805342" y="1715020"/>
            <a:ext cx="8338657" cy="369332"/>
          </a:xfrm>
          <a:prstGeom prst="rect">
            <a:avLst/>
          </a:prstGeom>
          <a:noFill/>
        </p:spPr>
        <p:txBody>
          <a:bodyPr wrap="square" rtlCol="0">
            <a:spAutoFit/>
          </a:bodyPr>
          <a:lstStyle/>
          <a:p>
            <a:r>
              <a:rPr lang="de-DE" sz="1800" dirty="0" smtClean="0"/>
              <a:t>Schlüsselprioritäten </a:t>
            </a:r>
            <a:r>
              <a:rPr lang="de-DE" sz="1800" b="1" i="1" dirty="0" smtClean="0"/>
              <a:t>Nationaler Aktionsplan für Integration</a:t>
            </a:r>
            <a:r>
              <a:rPr lang="de-DE" dirty="0" smtClean="0"/>
              <a:t>, Wien (2009 - heute)</a:t>
            </a:r>
            <a:endParaRPr lang="de-DE" dirty="0"/>
          </a:p>
        </p:txBody>
      </p:sp>
      <p:sp>
        <p:nvSpPr>
          <p:cNvPr id="4" name="Textfeld 3"/>
          <p:cNvSpPr txBox="1"/>
          <p:nvPr/>
        </p:nvSpPr>
        <p:spPr>
          <a:xfrm>
            <a:off x="321282" y="6076720"/>
            <a:ext cx="7171336" cy="461665"/>
          </a:xfrm>
          <a:prstGeom prst="rect">
            <a:avLst/>
          </a:prstGeom>
          <a:noFill/>
        </p:spPr>
        <p:txBody>
          <a:bodyPr wrap="square" rtlCol="0">
            <a:spAutoFit/>
          </a:bodyPr>
          <a:lstStyle/>
          <a:p>
            <a:r>
              <a:rPr lang="de-DE" sz="800" dirty="0"/>
              <a:t>NAP.I </a:t>
            </a:r>
            <a:r>
              <a:rPr lang="de-DE" sz="800" dirty="0" smtClean="0"/>
              <a:t>Maßnahmenkatalog: </a:t>
            </a:r>
            <a:r>
              <a:rPr lang="de-DE" sz="800" dirty="0"/>
              <a:t>https://www.bmeia.gv.at/fileadmin/user_upload/Zentrale/Integration/NAP/NAP_Massnahmenkatalog.pdf </a:t>
            </a:r>
            <a:br>
              <a:rPr lang="de-DE" sz="800" dirty="0"/>
            </a:br>
            <a:r>
              <a:rPr lang="de-DE" sz="800" dirty="0"/>
              <a:t>NAP.I </a:t>
            </a:r>
            <a:r>
              <a:rPr lang="de-DE" sz="800" dirty="0" smtClean="0"/>
              <a:t>Integrationsindikatoren: </a:t>
            </a:r>
            <a:r>
              <a:rPr lang="de-DE" sz="800" dirty="0"/>
              <a:t>https://www.bmeia.gv.at/fileadmin/ZZZ_Medien_alt/bmeia/media/Integration/NAP/NAP_Indikatoren.pdf </a:t>
            </a:r>
            <a:br>
              <a:rPr lang="de-DE" sz="800" dirty="0"/>
            </a:br>
            <a:r>
              <a:rPr lang="de-DE" sz="800" dirty="0"/>
              <a:t>NAP.I </a:t>
            </a:r>
            <a:r>
              <a:rPr lang="de-DE" sz="800" dirty="0" smtClean="0"/>
              <a:t>Bericht: </a:t>
            </a:r>
            <a:r>
              <a:rPr lang="de-DE" sz="800" dirty="0"/>
              <a:t>https://www.bmeia.gv.at/fileadmin/user_upload/Zentrale/Integration/NAP/Bericht_zum_Nationalen_Aktionsplan.pdf </a:t>
            </a:r>
          </a:p>
        </p:txBody>
      </p:sp>
    </p:spTree>
    <p:extLst>
      <p:ext uri="{BB962C8B-B14F-4D97-AF65-F5344CB8AC3E}">
        <p14:creationId xmlns:p14="http://schemas.microsoft.com/office/powerpoint/2010/main" val="396427331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641" y="0"/>
            <a:ext cx="7761600" cy="1292100"/>
          </a:xfrm>
        </p:spPr>
        <p:txBody>
          <a:bodyPr/>
          <a:lstStyle/>
          <a:p>
            <a:r>
              <a:rPr lang="de-DE" dirty="0" smtClean="0"/>
              <a:t>Integration in Österreich</a:t>
            </a:r>
            <a:r>
              <a:rPr lang="de-DE" sz="1200" dirty="0" smtClean="0"/>
              <a:t> </a:t>
            </a:r>
            <a:r>
              <a:rPr lang="de-DE" dirty="0" smtClean="0"/>
              <a:t>|</a:t>
            </a:r>
            <a:r>
              <a:rPr lang="de-DE" sz="1200" dirty="0" smtClean="0"/>
              <a:t> </a:t>
            </a:r>
            <a:r>
              <a:rPr lang="de-DE" sz="2000" dirty="0" smtClean="0"/>
              <a:t>Status quo</a:t>
            </a:r>
            <a:endParaRPr lang="de-DE" sz="2000" dirty="0"/>
          </a:p>
        </p:txBody>
      </p:sp>
      <p:sp>
        <p:nvSpPr>
          <p:cNvPr id="3" name="Textplatzhalter 2"/>
          <p:cNvSpPr>
            <a:spLocks noGrp="1"/>
          </p:cNvSpPr>
          <p:nvPr>
            <p:ph type="body" idx="1"/>
          </p:nvPr>
        </p:nvSpPr>
        <p:spPr>
          <a:xfrm>
            <a:off x="691199" y="1621604"/>
            <a:ext cx="8215295" cy="4412100"/>
          </a:xfrm>
        </p:spPr>
        <p:txBody>
          <a:bodyPr/>
          <a:lstStyle/>
          <a:p>
            <a:r>
              <a:rPr lang="de-DE" dirty="0"/>
              <a:t> </a:t>
            </a:r>
            <a:r>
              <a:rPr lang="de-DE" sz="2000" b="1" dirty="0" smtClean="0"/>
              <a:t>Integrationsgesetz 2017 </a:t>
            </a:r>
            <a:r>
              <a:rPr lang="de-DE" sz="2000" dirty="0" smtClean="0"/>
              <a:t>regelt </a:t>
            </a:r>
            <a:r>
              <a:rPr lang="de-AT" sz="2000" dirty="0" smtClean="0"/>
              <a:t>zentrale Rahmenbedingungen </a:t>
            </a:r>
            <a:r>
              <a:rPr lang="de-AT" sz="2000" dirty="0"/>
              <a:t>für die Integration von Menschen, die sich langfristig in Österreich </a:t>
            </a:r>
            <a:r>
              <a:rPr lang="de-AT" sz="2000" dirty="0" smtClean="0"/>
              <a:t>niederlassen</a:t>
            </a:r>
          </a:p>
          <a:p>
            <a:pPr marL="628650" lvl="2" indent="-273050"/>
            <a:r>
              <a:rPr lang="de-AT" sz="1800" dirty="0" smtClean="0"/>
              <a:t>Grundsatz: </a:t>
            </a:r>
            <a:r>
              <a:rPr lang="de-AT" sz="1800" dirty="0"/>
              <a:t>„Integration durch </a:t>
            </a:r>
            <a:r>
              <a:rPr lang="de-AT" sz="1800" dirty="0" smtClean="0"/>
              <a:t>Leistung“</a:t>
            </a:r>
          </a:p>
          <a:p>
            <a:pPr marL="628650" lvl="2" indent="-273050"/>
            <a:r>
              <a:rPr lang="de-AT" sz="1800" dirty="0" smtClean="0"/>
              <a:t>Hauptziel </a:t>
            </a:r>
            <a:r>
              <a:rPr lang="de-AT" sz="1800" dirty="0"/>
              <a:t>des Gesetzes ist, Integration zu fördern und zu </a:t>
            </a:r>
            <a:r>
              <a:rPr lang="de-AT" sz="1800" dirty="0" smtClean="0"/>
              <a:t>fordern, z.B. durch Integrationsangebote, Mitwirkungspflicht, Deutsch- und Werte-kurse, verpflichtender Integrationserklärung und bundesweit einheitlicher Integrationsprüfung. </a:t>
            </a:r>
          </a:p>
          <a:p>
            <a:pPr marL="179388" indent="-179388"/>
            <a:r>
              <a:rPr lang="de-AT" dirty="0" smtClean="0"/>
              <a:t> </a:t>
            </a:r>
            <a:r>
              <a:rPr lang="de-AT" sz="2000" dirty="0" smtClean="0"/>
              <a:t>Zuständigkeit: </a:t>
            </a:r>
            <a:r>
              <a:rPr lang="de-AT" sz="1900" dirty="0" smtClean="0"/>
              <a:t>Bundesministerium für Europa, Integration und Äußeres </a:t>
            </a:r>
          </a:p>
          <a:p>
            <a:pPr marL="179388" indent="-179388"/>
            <a:r>
              <a:rPr lang="de-AT" sz="2000" dirty="0"/>
              <a:t> </a:t>
            </a:r>
            <a:r>
              <a:rPr lang="de-AT" sz="2000" dirty="0" smtClean="0"/>
              <a:t>Laufendes </a:t>
            </a:r>
            <a:r>
              <a:rPr lang="de-AT" sz="2000" dirty="0" err="1" smtClean="0"/>
              <a:t>Integrationsmonitoring</a:t>
            </a:r>
            <a:endParaRPr lang="de-AT" sz="2000" dirty="0" smtClean="0"/>
          </a:p>
          <a:p>
            <a:pPr marL="179388" indent="-179388"/>
            <a:r>
              <a:rPr lang="de-AT" sz="2000" dirty="0" smtClean="0"/>
              <a:t> Forschungskoordinationsstelle für Migration</a:t>
            </a:r>
          </a:p>
          <a:p>
            <a:pPr marL="179388" indent="-179388"/>
            <a:r>
              <a:rPr lang="de-AT" sz="2000" dirty="0" smtClean="0"/>
              <a:t> Jährlicher Integrationsbericht</a:t>
            </a:r>
          </a:p>
          <a:p>
            <a:pPr marL="179388" indent="-179388"/>
            <a:r>
              <a:rPr lang="de-AT" sz="2000" dirty="0"/>
              <a:t> </a:t>
            </a:r>
            <a:r>
              <a:rPr lang="de-AT" sz="2000" dirty="0" smtClean="0"/>
              <a:t>Förderungen: </a:t>
            </a:r>
            <a:r>
              <a:rPr lang="de-AT" sz="1900" dirty="0" smtClean="0"/>
              <a:t>140 Projektförderungen, Fördervolumen € 13,80 Mio. </a:t>
            </a:r>
            <a:endParaRPr lang="de-DE" sz="1900" dirty="0"/>
          </a:p>
        </p:txBody>
      </p:sp>
      <p:sp>
        <p:nvSpPr>
          <p:cNvPr id="4" name="Textfeld 3"/>
          <p:cNvSpPr txBox="1"/>
          <p:nvPr/>
        </p:nvSpPr>
        <p:spPr>
          <a:xfrm>
            <a:off x="333156" y="5661095"/>
            <a:ext cx="8407083" cy="830997"/>
          </a:xfrm>
          <a:prstGeom prst="rect">
            <a:avLst/>
          </a:prstGeom>
          <a:noFill/>
        </p:spPr>
        <p:txBody>
          <a:bodyPr wrap="square" rtlCol="0">
            <a:spAutoFit/>
          </a:bodyPr>
          <a:lstStyle/>
          <a:p>
            <a:r>
              <a:rPr lang="de-DE" sz="800" dirty="0" smtClean="0"/>
              <a:t>Integrationsgesetz</a:t>
            </a:r>
            <a:r>
              <a:rPr lang="de-DE" sz="800" dirty="0"/>
              <a:t>: https://www.bmeia.gv.at/fileadmin/user_upload/Zentrale/Integration/Integrationsgesetz/Integrationsgesetz_2017.pdf</a:t>
            </a:r>
            <a:endParaRPr lang="de-DE" sz="800" dirty="0" smtClean="0"/>
          </a:p>
          <a:p>
            <a:r>
              <a:rPr lang="de-DE" sz="800" dirty="0" smtClean="0"/>
              <a:t>Integrationsbericht </a:t>
            </a:r>
            <a:r>
              <a:rPr lang="de-DE" sz="800" dirty="0"/>
              <a:t>2018: https://</a:t>
            </a:r>
            <a:r>
              <a:rPr lang="de-DE" sz="800" dirty="0" smtClean="0"/>
              <a:t>www.bmeia.gv.at/fileadmin/user_upload/Zentrale/Integration/Integrationsbericht_2018/Integrationsbericht_2018.pdf </a:t>
            </a:r>
          </a:p>
          <a:p>
            <a:r>
              <a:rPr lang="de-DE" sz="800" dirty="0" smtClean="0"/>
              <a:t>Statistisches Jahrbuch Migration </a:t>
            </a:r>
            <a:r>
              <a:rPr lang="de-DE" sz="800" dirty="0"/>
              <a:t>&amp; Integration 2018: https://www.bmeia.gv.at/fileadmin/user_upload/Zentrale/Integration/Integrationsbericht_2018/Statistisches_Jahrbuch_2018.pdf</a:t>
            </a:r>
          </a:p>
          <a:p>
            <a:r>
              <a:rPr lang="de-DE" sz="800" dirty="0" smtClean="0"/>
              <a:t>Förderungen</a:t>
            </a:r>
            <a:r>
              <a:rPr lang="de-DE" sz="800" dirty="0"/>
              <a:t>: https://www.bmeia.gv.at/integration/projektfoerderung/foerderschwerpunkte/</a:t>
            </a:r>
            <a:endParaRPr lang="de-DE" sz="800" dirty="0" smtClean="0"/>
          </a:p>
          <a:p>
            <a:r>
              <a:rPr lang="de-DE" sz="800" dirty="0" smtClean="0"/>
              <a:t>Datenbank Integrationsprojekte</a:t>
            </a:r>
            <a:r>
              <a:rPr lang="de-DE" sz="800" dirty="0"/>
              <a:t>: https://www.bmeia.gv.at/integration/datenbank-integrationsprojekte/</a:t>
            </a:r>
            <a:endParaRPr lang="de-DE" sz="800" dirty="0" smtClean="0"/>
          </a:p>
          <a:p>
            <a:r>
              <a:rPr lang="de-DE" sz="800" dirty="0"/>
              <a:t>Österreichischer Integrationsfonds: https://www.integrationsfonds.at/der-oeif/ueber-den-oeif/integrationsgesetz-2017</a:t>
            </a:r>
            <a:r>
              <a:rPr lang="de-DE" sz="800" dirty="0" smtClean="0"/>
              <a:t>/ </a:t>
            </a:r>
          </a:p>
        </p:txBody>
      </p:sp>
    </p:spTree>
    <p:extLst>
      <p:ext uri="{BB962C8B-B14F-4D97-AF65-F5344CB8AC3E}">
        <p14:creationId xmlns:p14="http://schemas.microsoft.com/office/powerpoint/2010/main" val="3226688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Migration | Statistik</a:t>
            </a:r>
            <a:endParaRPr lang="de-DE" dirty="0"/>
          </a:p>
        </p:txBody>
      </p:sp>
      <p:sp>
        <p:nvSpPr>
          <p:cNvPr id="3" name="Textplatzhalter 2"/>
          <p:cNvSpPr>
            <a:spLocks noGrp="1"/>
          </p:cNvSpPr>
          <p:nvPr>
            <p:ph type="body" idx="1"/>
          </p:nvPr>
        </p:nvSpPr>
        <p:spPr>
          <a:xfrm>
            <a:off x="768926" y="1811604"/>
            <a:ext cx="7683873" cy="4412100"/>
          </a:xfrm>
        </p:spPr>
        <p:txBody>
          <a:bodyPr/>
          <a:lstStyle/>
          <a:p>
            <a:r>
              <a:rPr lang="de-DE" dirty="0" smtClean="0"/>
              <a:t> </a:t>
            </a:r>
            <a:r>
              <a:rPr lang="de-DE" b="1" dirty="0" smtClean="0"/>
              <a:t>2017</a:t>
            </a:r>
            <a:r>
              <a:rPr lang="de-DE" dirty="0" smtClean="0"/>
              <a:t> </a:t>
            </a:r>
          </a:p>
          <a:p>
            <a:pPr>
              <a:buNone/>
            </a:pPr>
            <a:endParaRPr lang="de-DE" sz="1000" dirty="0" smtClean="0"/>
          </a:p>
          <a:p>
            <a:pPr marL="177800" lvl="1" indent="-177800"/>
            <a:r>
              <a:rPr lang="de-DE" sz="1600" dirty="0" smtClean="0"/>
              <a:t>154.749 Zuzüge </a:t>
            </a:r>
          </a:p>
          <a:p>
            <a:pPr marL="177800" lvl="1" indent="-177800"/>
            <a:r>
              <a:rPr lang="de-DE" sz="1600" dirty="0" smtClean="0"/>
              <a:t>24.735 </a:t>
            </a:r>
            <a:r>
              <a:rPr lang="de-DE" sz="1600" dirty="0" err="1" smtClean="0"/>
              <a:t>Asylan</a:t>
            </a:r>
            <a:r>
              <a:rPr lang="de-DE" sz="1600" dirty="0" smtClean="0"/>
              <a:t>-</a:t>
            </a:r>
            <a:br>
              <a:rPr lang="de-DE" sz="1600" dirty="0" smtClean="0"/>
            </a:br>
            <a:r>
              <a:rPr lang="de-DE" sz="1600" dirty="0" smtClean="0"/>
              <a:t>träge</a:t>
            </a:r>
          </a:p>
          <a:p>
            <a:pPr marL="177800" lvl="1" indent="-177800"/>
            <a:r>
              <a:rPr lang="de-DE" sz="1600" dirty="0" err="1" smtClean="0"/>
              <a:t>AsylwerberInnen</a:t>
            </a:r>
            <a:r>
              <a:rPr lang="de-DE" sz="1600" dirty="0" smtClean="0"/>
              <a:t/>
            </a:r>
            <a:br>
              <a:rPr lang="de-DE" sz="1600" dirty="0" smtClean="0"/>
            </a:br>
            <a:r>
              <a:rPr lang="de-DE" sz="1600" dirty="0" smtClean="0"/>
              <a:t>nach Geschlecht:</a:t>
            </a:r>
          </a:p>
          <a:p>
            <a:pPr marL="355600" lvl="2" indent="-177800"/>
            <a:r>
              <a:rPr lang="de-DE" sz="1400" dirty="0"/>
              <a:t> </a:t>
            </a:r>
            <a:r>
              <a:rPr lang="de-DE" sz="1400" dirty="0" smtClean="0"/>
              <a:t>61% Männer</a:t>
            </a:r>
          </a:p>
          <a:p>
            <a:pPr marL="355600" lvl="2" indent="-177800"/>
            <a:r>
              <a:rPr lang="de-DE" sz="1400" dirty="0"/>
              <a:t> </a:t>
            </a:r>
            <a:r>
              <a:rPr lang="de-DE" sz="1400" dirty="0" smtClean="0"/>
              <a:t>39% Frauen</a:t>
            </a:r>
          </a:p>
          <a:p>
            <a:pPr marL="177800" lvl="1" indent="-177800"/>
            <a:r>
              <a:rPr lang="de-DE" sz="1600" dirty="0"/>
              <a:t> </a:t>
            </a:r>
            <a:r>
              <a:rPr lang="de-DE" sz="1600" dirty="0" smtClean="0"/>
              <a:t>TOP 5 Nationen:</a:t>
            </a:r>
          </a:p>
          <a:p>
            <a:pPr marL="354013" lvl="2" indent="-80963">
              <a:buAutoNum type="arabicPeriod"/>
            </a:pPr>
            <a:r>
              <a:rPr lang="de-DE" sz="1200" dirty="0" smtClean="0"/>
              <a:t>Deutschland:186.841</a:t>
            </a:r>
          </a:p>
          <a:p>
            <a:pPr marL="354013" lvl="2" indent="-80963">
              <a:buFont typeface="Montserrat"/>
              <a:buAutoNum type="arabicPeriod"/>
            </a:pPr>
            <a:r>
              <a:rPr lang="de-DE" sz="1200" dirty="0" smtClean="0"/>
              <a:t>Serbien: 120.174</a:t>
            </a:r>
            <a:endParaRPr lang="de-DE" sz="1200" dirty="0"/>
          </a:p>
          <a:p>
            <a:pPr marL="354013" lvl="2" indent="-80963">
              <a:buFont typeface="Montserrat"/>
              <a:buAutoNum type="arabicPeriod"/>
            </a:pPr>
            <a:r>
              <a:rPr lang="de-DE" sz="1200" dirty="0" smtClean="0"/>
              <a:t>Türkei: </a:t>
            </a:r>
            <a:r>
              <a:rPr lang="de-DE" sz="1200" dirty="0"/>
              <a:t>117.297</a:t>
            </a:r>
          </a:p>
          <a:p>
            <a:pPr marL="354013" lvl="2" indent="-80963">
              <a:buAutoNum type="arabicPeriod"/>
            </a:pPr>
            <a:r>
              <a:rPr lang="de-DE" sz="1200" dirty="0" smtClean="0"/>
              <a:t>Rumänien:</a:t>
            </a:r>
            <a:r>
              <a:rPr lang="de-DE" sz="1000" dirty="0" smtClean="0"/>
              <a:t> </a:t>
            </a:r>
            <a:r>
              <a:rPr lang="de-DE" sz="1200" dirty="0" smtClean="0"/>
              <a:t>102.270</a:t>
            </a:r>
          </a:p>
          <a:p>
            <a:pPr marL="354013" lvl="2" indent="-80963">
              <a:buAutoNum type="arabicPeriod"/>
            </a:pPr>
            <a:r>
              <a:rPr lang="de-DE" sz="1200" dirty="0" smtClean="0"/>
              <a:t>Bosnien &amp; </a:t>
            </a:r>
            <a:r>
              <a:rPr lang="de-DE" sz="1200" dirty="0" err="1" smtClean="0"/>
              <a:t>Herzego</a:t>
            </a:r>
            <a:r>
              <a:rPr lang="de-DE" sz="1200" dirty="0" smtClean="0"/>
              <a:t>	</a:t>
            </a:r>
            <a:br>
              <a:rPr lang="de-DE" sz="1200" dirty="0" smtClean="0"/>
            </a:br>
            <a:r>
              <a:rPr lang="de-DE" sz="1200" dirty="0" smtClean="0"/>
              <a:t> </a:t>
            </a:r>
            <a:r>
              <a:rPr lang="de-DE" sz="1200" dirty="0" err="1" smtClean="0"/>
              <a:t>wina</a:t>
            </a:r>
            <a:r>
              <a:rPr lang="de-DE" sz="1200" dirty="0" smtClean="0"/>
              <a:t>: 95.189</a:t>
            </a:r>
          </a:p>
          <a:p>
            <a:pPr lvl="1">
              <a:buNone/>
            </a:pPr>
            <a:r>
              <a:rPr lang="de-DE" sz="1600" dirty="0" smtClean="0"/>
              <a:t/>
            </a:r>
            <a:br>
              <a:rPr lang="de-DE" sz="1600" dirty="0" smtClean="0"/>
            </a:br>
            <a:r>
              <a:rPr lang="de-DE" sz="1800" dirty="0" smtClean="0"/>
              <a:t/>
            </a:r>
            <a:br>
              <a:rPr lang="de-DE" sz="1800" dirty="0" smtClean="0"/>
            </a:br>
            <a:endParaRPr lang="de-DE" sz="1800" dirty="0"/>
          </a:p>
        </p:txBody>
      </p:sp>
      <p:sp>
        <p:nvSpPr>
          <p:cNvPr id="4" name="Textfeld 3"/>
          <p:cNvSpPr txBox="1"/>
          <p:nvPr/>
        </p:nvSpPr>
        <p:spPr>
          <a:xfrm>
            <a:off x="391655" y="6070193"/>
            <a:ext cx="6576703" cy="707886"/>
          </a:xfrm>
          <a:prstGeom prst="rect">
            <a:avLst/>
          </a:prstGeom>
          <a:noFill/>
        </p:spPr>
        <p:txBody>
          <a:bodyPr wrap="square" rtlCol="0">
            <a:spAutoFit/>
          </a:bodyPr>
          <a:lstStyle/>
          <a:p>
            <a:r>
              <a:rPr lang="de-DE" sz="800" dirty="0" smtClean="0">
                <a:latin typeface="Calibri" panose="020F0502020204030204" pitchFamily="34" charset="0"/>
                <a:cs typeface="Calibri" panose="020F0502020204030204" pitchFamily="34" charset="0"/>
              </a:rPr>
              <a:t>Bericht des Migrationsrats</a:t>
            </a:r>
            <a:r>
              <a:rPr lang="de-DE" sz="800" dirty="0">
                <a:latin typeface="Calibri" panose="020F0502020204030204" pitchFamily="34" charset="0"/>
                <a:cs typeface="Calibri" panose="020F0502020204030204" pitchFamily="34" charset="0"/>
              </a:rPr>
              <a:t>: http://</a:t>
            </a:r>
            <a:r>
              <a:rPr lang="de-DE" sz="800" dirty="0" smtClean="0">
                <a:latin typeface="Calibri" panose="020F0502020204030204" pitchFamily="34" charset="0"/>
                <a:cs typeface="Calibri" panose="020F0502020204030204" pitchFamily="34" charset="0"/>
              </a:rPr>
              <a:t>www.infografiken.com/bmi-at/Flipbook/de/2018.html#p=1 </a:t>
            </a:r>
          </a:p>
          <a:p>
            <a:r>
              <a:rPr lang="de-DE" sz="800" dirty="0" smtClean="0">
                <a:latin typeface="Calibri" panose="020F0502020204030204" pitchFamily="34" charset="0"/>
                <a:cs typeface="Calibri" panose="020F0502020204030204" pitchFamily="34" charset="0"/>
              </a:rPr>
              <a:t>Sozioökonomische Indikatoren </a:t>
            </a:r>
            <a:r>
              <a:rPr lang="de-DE" sz="800" dirty="0">
                <a:latin typeface="Calibri" panose="020F0502020204030204" pitchFamily="34" charset="0"/>
                <a:cs typeface="Calibri" panose="020F0502020204030204" pitchFamily="34" charset="0"/>
              </a:rPr>
              <a:t>zu Migration: https://</a:t>
            </a:r>
            <a:r>
              <a:rPr lang="de-DE" sz="800" dirty="0" smtClean="0">
                <a:latin typeface="Calibri" panose="020F0502020204030204" pitchFamily="34" charset="0"/>
                <a:cs typeface="Calibri" panose="020F0502020204030204" pitchFamily="34" charset="0"/>
              </a:rPr>
              <a:t>www.bmi.gv.at/Downloads/files/migrationoesterreichv2.pdf</a:t>
            </a:r>
          </a:p>
          <a:p>
            <a:r>
              <a:rPr lang="de-DE" sz="800" dirty="0">
                <a:latin typeface="Calibri" panose="020F0502020204030204" pitchFamily="34" charset="0"/>
                <a:cs typeface="Calibri" panose="020F0502020204030204" pitchFamily="34" charset="0"/>
              </a:rPr>
              <a:t>Migrationsstatistiken: https://www.bmi.gv.at/Downloads/files/MIGRATION/bmiPosterAnsicht.pdf</a:t>
            </a:r>
            <a:endParaRPr lang="de-DE" sz="800" dirty="0" smtClean="0">
              <a:latin typeface="Calibri" panose="020F0502020204030204" pitchFamily="34" charset="0"/>
              <a:cs typeface="Calibri" panose="020F0502020204030204" pitchFamily="34" charset="0"/>
            </a:endParaRPr>
          </a:p>
          <a:p>
            <a:endParaRPr lang="de-DE" sz="800" dirty="0">
              <a:latin typeface="Calibri" panose="020F0502020204030204" pitchFamily="34" charset="0"/>
              <a:cs typeface="Calibri" panose="020F0502020204030204" pitchFamily="34" charset="0"/>
            </a:endParaRPr>
          </a:p>
          <a:p>
            <a:endParaRPr lang="de-DE" sz="8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974" r="21225" b="6331"/>
          <a:stretch/>
        </p:blipFill>
        <p:spPr bwMode="auto">
          <a:xfrm>
            <a:off x="2749466" y="1698171"/>
            <a:ext cx="6783449" cy="437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8320" b="31290"/>
          <a:stretch/>
        </p:blipFill>
        <p:spPr bwMode="auto">
          <a:xfrm>
            <a:off x="3146961" y="5687645"/>
            <a:ext cx="5020831" cy="39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594239" y="5859598"/>
            <a:ext cx="1567543" cy="246221"/>
          </a:xfrm>
          <a:prstGeom prst="rect">
            <a:avLst/>
          </a:prstGeom>
          <a:noFill/>
        </p:spPr>
        <p:txBody>
          <a:bodyPr wrap="square" rtlCol="0">
            <a:spAutoFit/>
          </a:bodyPr>
          <a:lstStyle/>
          <a:p>
            <a:r>
              <a:rPr lang="de-DE" sz="1000" b="1" dirty="0" smtClean="0">
                <a:solidFill>
                  <a:srgbClr val="C00000"/>
                </a:solidFill>
                <a:latin typeface="Calibri" panose="020F0502020204030204" pitchFamily="34" charset="0"/>
                <a:cs typeface="Calibri" panose="020F0502020204030204" pitchFamily="34" charset="0"/>
              </a:rPr>
              <a:t>Asylanträge</a:t>
            </a:r>
            <a:endParaRPr lang="de-DE" sz="1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591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Integration | Orientierungsfilme</a:t>
            </a:r>
            <a:endParaRPr lang="de-DE" dirty="0"/>
          </a:p>
        </p:txBody>
      </p:sp>
      <p:sp>
        <p:nvSpPr>
          <p:cNvPr id="3" name="Textplatzhalter 2"/>
          <p:cNvSpPr>
            <a:spLocks noGrp="1"/>
          </p:cNvSpPr>
          <p:nvPr>
            <p:ph type="body" idx="1"/>
          </p:nvPr>
        </p:nvSpPr>
        <p:spPr/>
        <p:txBody>
          <a:bodyPr/>
          <a:lstStyle/>
          <a:p>
            <a:r>
              <a:rPr lang="de-DE" dirty="0" smtClean="0"/>
              <a:t> Orientierungsfilm „Willkommen in Österreich“ </a:t>
            </a:r>
            <a:br>
              <a:rPr lang="de-DE" dirty="0" smtClean="0"/>
            </a:br>
            <a:r>
              <a:rPr lang="de-DE" sz="1000" dirty="0" smtClean="0"/>
              <a:t>(unterstützte Sprachversionen: Deutsch, Englisch, Türkisch, Arabisch, Serbisch/Bosnisch/Kroatisch)</a:t>
            </a:r>
          </a:p>
          <a:p>
            <a:r>
              <a:rPr lang="de-DE" dirty="0"/>
              <a:t> </a:t>
            </a:r>
            <a:r>
              <a:rPr lang="de-DE" dirty="0" smtClean="0"/>
              <a:t>Orientierungsfilm „Zusammenleben in Österreich“ </a:t>
            </a:r>
            <a:r>
              <a:rPr lang="de-DE" sz="1000" dirty="0" smtClean="0"/>
              <a:t>(inklusive Untertitel in Arabisch oder Farsi) </a:t>
            </a:r>
            <a:endParaRPr lang="de-DE" sz="1000" dirty="0"/>
          </a:p>
        </p:txBody>
      </p:sp>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0" t="20780" r="36797" b="32901"/>
          <a:stretch/>
        </p:blipFill>
        <p:spPr bwMode="auto">
          <a:xfrm>
            <a:off x="807522" y="3188478"/>
            <a:ext cx="3716977" cy="210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07522" y="5498766"/>
            <a:ext cx="7884657" cy="276999"/>
          </a:xfrm>
          <a:prstGeom prst="rect">
            <a:avLst/>
          </a:prstGeom>
          <a:noFill/>
        </p:spPr>
        <p:txBody>
          <a:bodyPr wrap="square" rtlCol="0">
            <a:spAutoFit/>
          </a:bodyPr>
          <a:lstStyle/>
          <a:p>
            <a:pPr algn="ctr"/>
            <a:r>
              <a:rPr lang="de-DE" sz="1200" dirty="0" smtClean="0"/>
              <a:t>Videos in verschiedenen Sprachversionen verfügbar unter: </a:t>
            </a:r>
            <a:r>
              <a:rPr lang="de-DE" sz="1200" dirty="0"/>
              <a:t>https://www.bmeia.gv.at/integration/download/videos</a:t>
            </a:r>
            <a:r>
              <a:rPr lang="de-DE" sz="1200" dirty="0" smtClean="0"/>
              <a:t>/ </a:t>
            </a:r>
            <a:endParaRPr lang="de-DE" sz="1200" dirty="0"/>
          </a:p>
        </p:txBody>
      </p:sp>
      <p:pic>
        <p:nvPicPr>
          <p:cNvPr id="2051" name="Picture 3">
            <a:hlinkClick r:id="rId3"/>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48" t="21176" r="36688" b="32937"/>
          <a:stretch/>
        </p:blipFill>
        <p:spPr bwMode="auto">
          <a:xfrm>
            <a:off x="4940135" y="3188478"/>
            <a:ext cx="3752044" cy="210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615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9" name="Shape 89"/>
          <p:cNvGrpSpPr/>
          <p:nvPr/>
        </p:nvGrpSpPr>
        <p:grpSpPr>
          <a:xfrm>
            <a:off x="2847741" y="662731"/>
            <a:ext cx="2612772" cy="2724766"/>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2058" name="Picture 10" descr="Educazione Degli Adulti, Invia, 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872" y="2747729"/>
            <a:ext cx="2972964" cy="1562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Kopf, Menschenkopf, Halbprofil, Portrait, Seitenansi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67" y="2779569"/>
            <a:ext cx="2563502" cy="1498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auen, Geschäft, Attraktiv, Dynamische, Jung, Karri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373" y="4625843"/>
            <a:ext cx="2416218" cy="16090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nweis, Hinweisschild, Wegweiser, Richtung, Lern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5165" y="1273128"/>
            <a:ext cx="2017923" cy="1514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onnenaufgang, Absolventen, Werfen Hüte, Abenddämmeru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9068" y="4625842"/>
            <a:ext cx="2420159" cy="1609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Lebenslanges Lernen und lebensbegleitende Beratung</a:t>
            </a:r>
            <a:endParaRPr lang="en" dirty="0"/>
          </a:p>
        </p:txBody>
      </p:sp>
      <p:pic>
        <p:nvPicPr>
          <p:cNvPr id="4098" name="Picture 2" descr="Wegweiser, Verkehrszeichen, Schild, Hinw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144" y="4357519"/>
            <a:ext cx="3558474" cy="1582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973288" y="4820706"/>
            <a:ext cx="2256312" cy="276999"/>
          </a:xfrm>
          <a:prstGeom prst="rect">
            <a:avLst/>
          </a:prstGeom>
          <a:noFill/>
        </p:spPr>
        <p:txBody>
          <a:bodyPr wrap="square" rtlCol="0">
            <a:spAutoFit/>
          </a:bodyPr>
          <a:lstStyle/>
          <a:p>
            <a:pPr algn="ctr"/>
            <a:r>
              <a:rPr lang="de-DE" sz="1200" b="1" dirty="0" smtClean="0"/>
              <a:t>Lebenslanges Lernen</a:t>
            </a:r>
            <a:endParaRPr lang="de-DE" sz="1200" b="1" dirty="0"/>
          </a:p>
        </p:txBody>
      </p:sp>
      <p:sp>
        <p:nvSpPr>
          <p:cNvPr id="8" name="Textfeld 7"/>
          <p:cNvSpPr txBox="1"/>
          <p:nvPr/>
        </p:nvSpPr>
        <p:spPr>
          <a:xfrm>
            <a:off x="6232113" y="5187382"/>
            <a:ext cx="2256312" cy="461665"/>
          </a:xfrm>
          <a:prstGeom prst="rect">
            <a:avLst/>
          </a:prstGeom>
          <a:noFill/>
        </p:spPr>
        <p:txBody>
          <a:bodyPr wrap="square" rtlCol="0">
            <a:spAutoFit/>
          </a:bodyPr>
          <a:lstStyle/>
          <a:p>
            <a:pPr algn="ctr"/>
            <a:r>
              <a:rPr lang="de-DE" sz="1200" b="1" dirty="0" smtClean="0"/>
              <a:t>Lebensbegleitende Beratung</a:t>
            </a:r>
            <a:endParaRPr lang="de-DE" sz="1200" b="1" dirty="0"/>
          </a:p>
        </p:txBody>
      </p:sp>
      <p:sp>
        <p:nvSpPr>
          <p:cNvPr id="4" name="Rechteck 3"/>
          <p:cNvSpPr/>
          <p:nvPr/>
        </p:nvSpPr>
        <p:spPr>
          <a:xfrm>
            <a:off x="5348019" y="5904296"/>
            <a:ext cx="3712856" cy="215444"/>
          </a:xfrm>
          <a:prstGeom prst="rect">
            <a:avLst/>
          </a:prstGeom>
        </p:spPr>
        <p:txBody>
          <a:bodyPr wrap="square">
            <a:spAutoFit/>
          </a:bodyPr>
          <a:lstStyle/>
          <a:p>
            <a:pPr algn="ctr"/>
            <a:r>
              <a:rPr lang="de-DE" sz="800" dirty="0" smtClean="0"/>
              <a:t>Quelle: https</a:t>
            </a:r>
            <a:r>
              <a:rPr lang="de-DE" sz="800" dirty="0"/>
              <a:t>://pixabay.com/de/wegweiser-verkehrszeichen-schild-2713360/</a:t>
            </a:r>
          </a:p>
        </p:txBody>
      </p:sp>
      <p:sp>
        <p:nvSpPr>
          <p:cNvPr id="10" name="Textplatzhalter 2"/>
          <p:cNvSpPr>
            <a:spLocks noGrp="1"/>
          </p:cNvSpPr>
          <p:nvPr>
            <p:ph type="body" idx="1"/>
          </p:nvPr>
        </p:nvSpPr>
        <p:spPr>
          <a:xfrm>
            <a:off x="762448" y="1599918"/>
            <a:ext cx="8215295" cy="4412100"/>
          </a:xfrm>
        </p:spPr>
        <p:txBody>
          <a:bodyPr/>
          <a:lstStyle/>
          <a:p>
            <a:r>
              <a:rPr lang="de-DE" dirty="0"/>
              <a:t> </a:t>
            </a:r>
            <a:r>
              <a:rPr lang="de-AT" sz="2000" dirty="0"/>
              <a:t>Strategie zum lebensbegleitenden Lernen in </a:t>
            </a:r>
            <a:r>
              <a:rPr lang="de-AT" sz="2000" dirty="0" smtClean="0"/>
              <a:t>Österreich 2020 (2011)  </a:t>
            </a:r>
          </a:p>
          <a:p>
            <a:pPr marL="628650" lvl="2" indent="-273050"/>
            <a:r>
              <a:rPr lang="de-AT" sz="1800" dirty="0"/>
              <a:t>5 Leitlinien: </a:t>
            </a:r>
            <a:r>
              <a:rPr lang="de-AT" sz="1800" dirty="0" smtClean="0"/>
              <a:t>Lebensphasenorientierung - Lernende </a:t>
            </a:r>
            <a:r>
              <a:rPr lang="de-AT" sz="1800" dirty="0"/>
              <a:t>in den Mittelpunkt </a:t>
            </a:r>
            <a:r>
              <a:rPr lang="de-AT" sz="1800" dirty="0" smtClean="0"/>
              <a:t>stellen - Life </a:t>
            </a:r>
            <a:r>
              <a:rPr lang="de-AT" sz="1800" dirty="0"/>
              <a:t>Long </a:t>
            </a:r>
            <a:r>
              <a:rPr lang="de-AT" sz="1800" dirty="0" err="1" smtClean="0"/>
              <a:t>Guidance</a:t>
            </a:r>
            <a:r>
              <a:rPr lang="de-AT" sz="1800" dirty="0" smtClean="0"/>
              <a:t> – Kompetenzorientierung - Förderung </a:t>
            </a:r>
            <a:r>
              <a:rPr lang="de-AT" sz="1800" dirty="0"/>
              <a:t>der Teilnahme an LLL</a:t>
            </a:r>
          </a:p>
          <a:p>
            <a:pPr marL="628650" lvl="2" indent="-273050"/>
            <a:r>
              <a:rPr lang="de-AT" sz="1800" dirty="0" smtClean="0"/>
              <a:t>Strategie </a:t>
            </a:r>
            <a:r>
              <a:rPr lang="de-AT" sz="1800" dirty="0" err="1" smtClean="0"/>
              <a:t>Lifelong</a:t>
            </a:r>
            <a:r>
              <a:rPr lang="de-AT" sz="1800" dirty="0" smtClean="0"/>
              <a:t> </a:t>
            </a:r>
            <a:r>
              <a:rPr lang="de-AT" sz="1800" dirty="0" err="1" smtClean="0"/>
              <a:t>Guidance</a:t>
            </a:r>
            <a:r>
              <a:rPr lang="de-AT" sz="1800" dirty="0" smtClean="0"/>
              <a:t>: </a:t>
            </a:r>
          </a:p>
          <a:p>
            <a:pPr>
              <a:buNone/>
            </a:pPr>
            <a:endParaRPr lang="de-DE" sz="1900" dirty="0"/>
          </a:p>
        </p:txBody>
      </p:sp>
      <p:sp>
        <p:nvSpPr>
          <p:cNvPr id="11" name="Textfeld 10"/>
          <p:cNvSpPr txBox="1"/>
          <p:nvPr/>
        </p:nvSpPr>
        <p:spPr>
          <a:xfrm>
            <a:off x="309406" y="6092554"/>
            <a:ext cx="8407083" cy="707886"/>
          </a:xfrm>
          <a:prstGeom prst="rect">
            <a:avLst/>
          </a:prstGeom>
          <a:noFill/>
        </p:spPr>
        <p:txBody>
          <a:bodyPr wrap="square" rtlCol="0">
            <a:spAutoFit/>
          </a:bodyPr>
          <a:lstStyle/>
          <a:p>
            <a:r>
              <a:rPr lang="de-DE" sz="800" dirty="0"/>
              <a:t>LLL-Strategie: https://erwachsenenbildung.at/themen/lebenslanges_lernen/oesterreichische_strategie/aktuell.php </a:t>
            </a:r>
            <a:endParaRPr lang="de-DE" sz="800" dirty="0" smtClean="0"/>
          </a:p>
          <a:p>
            <a:r>
              <a:rPr lang="de-DE" sz="800" dirty="0" err="1" smtClean="0"/>
              <a:t>Lifelong</a:t>
            </a:r>
            <a:r>
              <a:rPr lang="de-DE" sz="800" dirty="0" smtClean="0"/>
              <a:t> </a:t>
            </a:r>
            <a:r>
              <a:rPr lang="de-DE" sz="800" dirty="0" err="1" smtClean="0"/>
              <a:t>Guidance</a:t>
            </a:r>
            <a:r>
              <a:rPr lang="de-DE" sz="800" dirty="0"/>
              <a:t>: http://</a:t>
            </a:r>
            <a:r>
              <a:rPr lang="de-DE" sz="800" dirty="0" smtClean="0"/>
              <a:t>www.lifelongguidance.at/qip/mm.nsf </a:t>
            </a:r>
          </a:p>
          <a:p>
            <a:r>
              <a:rPr lang="de-DE" sz="800" dirty="0"/>
              <a:t>Förderungen: https://</a:t>
            </a:r>
            <a:r>
              <a:rPr lang="de-DE" sz="800" dirty="0" smtClean="0"/>
              <a:t>erwachsenenbildung.at/service/foerderungen/foerderungen_ueberblick.php und https</a:t>
            </a:r>
            <a:r>
              <a:rPr lang="de-DE" sz="800" dirty="0"/>
              <a:t>://www.foerderportal.at/lebenslanges-lernen</a:t>
            </a:r>
            <a:r>
              <a:rPr lang="de-DE" sz="800" dirty="0" smtClean="0"/>
              <a:t>/</a:t>
            </a:r>
          </a:p>
          <a:p>
            <a:r>
              <a:rPr lang="de-DE" sz="800" dirty="0" smtClean="0"/>
              <a:t>Lebenslanges Lernen </a:t>
            </a:r>
            <a:r>
              <a:rPr lang="de-DE" sz="800" dirty="0"/>
              <a:t>und Bildung im Alter: https://www.sozialministerium.at/site/Soziales_und_KonsumentInnen/Soziale_Themen/SeniorInnenpolitik/Lebenslanges_Lernen_und_Bildung/</a:t>
            </a:r>
            <a:endParaRPr lang="de-DE" sz="800" dirty="0" smtClean="0"/>
          </a:p>
        </p:txBody>
      </p:sp>
      <p:graphicFrame>
        <p:nvGraphicFramePr>
          <p:cNvPr id="5" name="Diagramm 4"/>
          <p:cNvGraphicFramePr/>
          <p:nvPr>
            <p:extLst>
              <p:ext uri="{D42A27DB-BD31-4B8C-83A1-F6EECF244321}">
                <p14:modId xmlns:p14="http://schemas.microsoft.com/office/powerpoint/2010/main" val="3414601572"/>
              </p:ext>
            </p:extLst>
          </p:nvPr>
        </p:nvGraphicFramePr>
        <p:xfrm>
          <a:off x="486893" y="1752229"/>
          <a:ext cx="8288975" cy="4963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GER</a:t>
            </a:r>
            <a:r>
              <a:rPr lang="de-DE" sz="1000" dirty="0" smtClean="0"/>
              <a:t> </a:t>
            </a:r>
            <a:r>
              <a:rPr lang="de-DE" dirty="0" smtClean="0"/>
              <a:t>-</a:t>
            </a:r>
            <a:r>
              <a:rPr lang="de-DE" sz="1000" dirty="0" smtClean="0"/>
              <a:t> </a:t>
            </a:r>
            <a:r>
              <a:rPr lang="de-DE" dirty="0" smtClean="0"/>
              <a:t>Gemeinsamer Europäischer Referenzrahmen für Sprachen</a:t>
            </a:r>
            <a:endParaRPr lang="de-DE" sz="1200" dirty="0"/>
          </a:p>
        </p:txBody>
      </p:sp>
      <p:sp>
        <p:nvSpPr>
          <p:cNvPr id="3" name="Textplatzhalter 2"/>
          <p:cNvSpPr>
            <a:spLocks noGrp="1"/>
          </p:cNvSpPr>
          <p:nvPr>
            <p:ph type="body" idx="1"/>
          </p:nvPr>
        </p:nvSpPr>
        <p:spPr>
          <a:xfrm>
            <a:off x="691199" y="1716604"/>
            <a:ext cx="8332519" cy="4412100"/>
          </a:xfrm>
        </p:spPr>
        <p:txBody>
          <a:bodyPr/>
          <a:lstStyle/>
          <a:p>
            <a:r>
              <a:rPr lang="de-DE" dirty="0"/>
              <a:t> </a:t>
            </a:r>
            <a:r>
              <a:rPr lang="de-DE" sz="2000" dirty="0" smtClean="0"/>
              <a:t>Beurteilung der Fortschritte von Lernerfolgen einer Fremdsprache </a:t>
            </a:r>
          </a:p>
          <a:p>
            <a:r>
              <a:rPr lang="de-DE" sz="2000" dirty="0"/>
              <a:t> </a:t>
            </a:r>
            <a:r>
              <a:rPr lang="de-DE" sz="2000" dirty="0" smtClean="0"/>
              <a:t>Vergleichbarkeit europäischer Sprachzertifikate</a:t>
            </a:r>
          </a:p>
          <a:p>
            <a:r>
              <a:rPr lang="de-DE" sz="2000" dirty="0"/>
              <a:t> </a:t>
            </a:r>
            <a:r>
              <a:rPr lang="de-DE" sz="2000" dirty="0" smtClean="0"/>
              <a:t>3 Niveaustufen: </a:t>
            </a:r>
          </a:p>
          <a:p>
            <a:pPr marL="173038" lvl="1"/>
            <a:r>
              <a:rPr lang="de-DE" sz="1600" dirty="0" smtClean="0"/>
              <a:t> </a:t>
            </a:r>
            <a:r>
              <a:rPr lang="de-AT" sz="1600" dirty="0" smtClean="0"/>
              <a:t>A</a:t>
            </a:r>
            <a:r>
              <a:rPr lang="de-AT" sz="1600" dirty="0"/>
              <a:t>: Elementare </a:t>
            </a:r>
            <a:r>
              <a:rPr lang="de-AT" sz="1600" dirty="0" smtClean="0"/>
              <a:t>Sprachverwendung</a:t>
            </a:r>
          </a:p>
          <a:p>
            <a:pPr marL="173038" lvl="1"/>
            <a:r>
              <a:rPr lang="de-AT" sz="1600" dirty="0"/>
              <a:t> </a:t>
            </a:r>
            <a:r>
              <a:rPr lang="de-AT" sz="1600" dirty="0" smtClean="0"/>
              <a:t>B</a:t>
            </a:r>
            <a:r>
              <a:rPr lang="de-AT" sz="1600" dirty="0"/>
              <a:t>: </a:t>
            </a:r>
            <a:r>
              <a:rPr lang="de-AT" sz="1600" dirty="0" smtClean="0"/>
              <a:t>Selbständige Sprachverwendung</a:t>
            </a:r>
          </a:p>
          <a:p>
            <a:pPr marL="173038" lvl="1"/>
            <a:r>
              <a:rPr lang="de-AT" sz="1600" dirty="0" smtClean="0"/>
              <a:t> C</a:t>
            </a:r>
            <a:r>
              <a:rPr lang="de-AT" sz="1600" dirty="0"/>
              <a:t>: Kompetente </a:t>
            </a:r>
            <a:r>
              <a:rPr lang="de-AT" sz="1600" dirty="0" smtClean="0"/>
              <a:t>Sprachverwendung</a:t>
            </a:r>
          </a:p>
          <a:p>
            <a:r>
              <a:rPr lang="de-AT" sz="2000" dirty="0"/>
              <a:t> </a:t>
            </a:r>
            <a:r>
              <a:rPr lang="de-AT" sz="2000" dirty="0" smtClean="0"/>
              <a:t>6 Sprachniveaus: </a:t>
            </a:r>
            <a:endParaRPr lang="de-AT" sz="2000" dirty="0"/>
          </a:p>
          <a:p>
            <a:endParaRPr lang="de-DE" sz="2000" dirty="0"/>
          </a:p>
        </p:txBody>
      </p:sp>
      <p:sp>
        <p:nvSpPr>
          <p:cNvPr id="4" name="Textfeld 3"/>
          <p:cNvSpPr txBox="1"/>
          <p:nvPr/>
        </p:nvSpPr>
        <p:spPr>
          <a:xfrm>
            <a:off x="166255" y="6590804"/>
            <a:ext cx="8478982" cy="215444"/>
          </a:xfrm>
          <a:prstGeom prst="rect">
            <a:avLst/>
          </a:prstGeom>
          <a:noFill/>
        </p:spPr>
        <p:txBody>
          <a:bodyPr wrap="square" rtlCol="0">
            <a:spAutoFit/>
          </a:bodyPr>
          <a:lstStyle/>
          <a:p>
            <a:r>
              <a:rPr lang="de-DE" sz="800" dirty="0"/>
              <a:t>GER: file:///I:/</a:t>
            </a:r>
            <a:r>
              <a:rPr lang="de-DE" sz="800" dirty="0" smtClean="0"/>
              <a:t>Für%20Elisabeth/ENGAGE/Path%20to%20a%20Life_IT_200718/Gemeinsamer%20Europäischer%20Referenzrahmen%20für%20Sprachen_DE.pdf</a:t>
            </a:r>
            <a:endParaRPr lang="de-DE" sz="800" dirty="0"/>
          </a:p>
        </p:txBody>
      </p:sp>
      <p:graphicFrame>
        <p:nvGraphicFramePr>
          <p:cNvPr id="5" name="Diagramm 4"/>
          <p:cNvGraphicFramePr/>
          <p:nvPr>
            <p:extLst>
              <p:ext uri="{D42A27DB-BD31-4B8C-83A1-F6EECF244321}">
                <p14:modId xmlns:p14="http://schemas.microsoft.com/office/powerpoint/2010/main" val="2840720264"/>
              </p:ext>
            </p:extLst>
          </p:nvPr>
        </p:nvGraphicFramePr>
        <p:xfrm>
          <a:off x="3921288" y="1891479"/>
          <a:ext cx="5102431" cy="485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85010" y="4033112"/>
            <a:ext cx="3517527" cy="233910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b="1" i="1" kern="1200" dirty="0" smtClean="0">
                <a:solidFill>
                  <a:schemeClr val="accent4">
                    <a:lumMod val="75000"/>
                  </a:schemeClr>
                </a:solidFill>
              </a:rPr>
              <a:t>B2: </a:t>
            </a:r>
            <a:r>
              <a:rPr lang="de-AT" sz="1200" i="1" kern="1200" dirty="0" smtClean="0">
                <a:solidFill>
                  <a:schemeClr val="tx1"/>
                </a:solidFill>
              </a:rPr>
              <a:t>Lernende </a:t>
            </a:r>
            <a:r>
              <a:rPr lang="de-AT" sz="1200" i="1" kern="1200" dirty="0">
                <a:solidFill>
                  <a:schemeClr val="tx1"/>
                </a:solidFill>
              </a:rPr>
              <a:t>sind in der </a:t>
            </a:r>
            <a:r>
              <a:rPr lang="de-AT" sz="1200" i="1" kern="1200" dirty="0" smtClean="0">
                <a:solidFill>
                  <a:schemeClr val="tx1"/>
                </a:solidFill>
              </a:rPr>
              <a:t>Lage, die </a:t>
            </a:r>
            <a:r>
              <a:rPr lang="de-AT" sz="1200" i="1" kern="1200" dirty="0">
                <a:solidFill>
                  <a:schemeClr val="tx1"/>
                </a:solidFill>
              </a:rPr>
              <a:t>Hauptinhalte komplexer Texte zu konkreten und abstrakten Themen zu </a:t>
            </a:r>
            <a:r>
              <a:rPr lang="de-AT" sz="1200" i="1" kern="1200" dirty="0" smtClean="0">
                <a:solidFill>
                  <a:schemeClr val="tx1"/>
                </a:solidFill>
              </a:rPr>
              <a:t>verstehen, sie verstehen </a:t>
            </a:r>
            <a:r>
              <a:rPr lang="de-AT" sz="1200" i="1" kern="1200" dirty="0">
                <a:solidFill>
                  <a:schemeClr val="tx1"/>
                </a:solidFill>
              </a:rPr>
              <a:t>im eigenen Spezialgebiet auch Fachdiskussionen. Können sich so spontan und fließend verständigen, dass ein normales Gespräch mit </a:t>
            </a:r>
            <a:r>
              <a:rPr lang="de-AT" sz="1200" i="1" kern="1200" dirty="0" err="1" smtClean="0">
                <a:solidFill>
                  <a:schemeClr val="tx1"/>
                </a:solidFill>
              </a:rPr>
              <a:t>MuttersprachlerInnen</a:t>
            </a:r>
            <a:r>
              <a:rPr lang="de-AT" sz="1200" i="1" kern="1200" dirty="0" smtClean="0">
                <a:solidFill>
                  <a:schemeClr val="tx1"/>
                </a:solidFill>
              </a:rPr>
              <a:t> </a:t>
            </a:r>
            <a:r>
              <a:rPr lang="de-AT" sz="1200" i="1" kern="1200" dirty="0">
                <a:solidFill>
                  <a:schemeClr val="tx1"/>
                </a:solidFill>
              </a:rPr>
              <a:t>ohne größere Anstrengung auf beiden Seiten gut möglich ist. Können sich zu einem breiten Themenspektrum klar und detailliert ausdrücken, einen Standpunkt zu einer aktuellen Frage erläutern und die Vor- und Nachteile verschiedener Möglichkeiten angeben. </a:t>
            </a:r>
          </a:p>
        </p:txBody>
      </p:sp>
      <p:sp>
        <p:nvSpPr>
          <p:cNvPr id="7" name="Textfeld 6"/>
          <p:cNvSpPr txBox="1"/>
          <p:nvPr/>
        </p:nvSpPr>
        <p:spPr>
          <a:xfrm>
            <a:off x="5142013" y="4968940"/>
            <a:ext cx="463138" cy="261610"/>
          </a:xfrm>
          <a:prstGeom prst="rect">
            <a:avLst/>
          </a:prstGeom>
          <a:noFill/>
        </p:spPr>
        <p:txBody>
          <a:bodyPr wrap="square" rtlCol="0">
            <a:spAutoFit/>
          </a:bodyPr>
          <a:lstStyle/>
          <a:p>
            <a:pPr algn="ctr"/>
            <a:r>
              <a:rPr lang="de-DE" sz="1050" b="1" dirty="0" smtClean="0"/>
              <a:t>A1</a:t>
            </a:r>
            <a:endParaRPr lang="de-DE" sz="1050" b="1" dirty="0"/>
          </a:p>
        </p:txBody>
      </p:sp>
      <p:sp>
        <p:nvSpPr>
          <p:cNvPr id="8" name="Textfeld 7"/>
          <p:cNvSpPr txBox="1"/>
          <p:nvPr/>
        </p:nvSpPr>
        <p:spPr>
          <a:xfrm>
            <a:off x="4967839" y="4745512"/>
            <a:ext cx="463138" cy="261610"/>
          </a:xfrm>
          <a:prstGeom prst="rect">
            <a:avLst/>
          </a:prstGeom>
          <a:noFill/>
        </p:spPr>
        <p:txBody>
          <a:bodyPr wrap="square" rtlCol="0">
            <a:spAutoFit/>
          </a:bodyPr>
          <a:lstStyle/>
          <a:p>
            <a:pPr algn="ctr"/>
            <a:r>
              <a:rPr lang="de-DE" sz="1050" b="1" dirty="0" smtClean="0"/>
              <a:t>A2</a:t>
            </a:r>
            <a:endParaRPr lang="de-DE" sz="1050" b="1" dirty="0"/>
          </a:p>
        </p:txBody>
      </p:sp>
      <p:sp>
        <p:nvSpPr>
          <p:cNvPr id="9" name="Textfeld 8"/>
          <p:cNvSpPr txBox="1"/>
          <p:nvPr/>
        </p:nvSpPr>
        <p:spPr>
          <a:xfrm>
            <a:off x="4748145" y="4500842"/>
            <a:ext cx="463138" cy="261610"/>
          </a:xfrm>
          <a:prstGeom prst="rect">
            <a:avLst/>
          </a:prstGeom>
          <a:noFill/>
        </p:spPr>
        <p:txBody>
          <a:bodyPr wrap="square" rtlCol="0">
            <a:spAutoFit/>
          </a:bodyPr>
          <a:lstStyle/>
          <a:p>
            <a:pPr algn="ctr"/>
            <a:r>
              <a:rPr lang="de-DE" sz="1050" b="1" dirty="0" smtClean="0"/>
              <a:t>B1</a:t>
            </a:r>
            <a:endParaRPr lang="de-DE" sz="1050" b="1" dirty="0"/>
          </a:p>
        </p:txBody>
      </p:sp>
      <p:sp>
        <p:nvSpPr>
          <p:cNvPr id="10" name="Textfeld 9"/>
          <p:cNvSpPr txBox="1"/>
          <p:nvPr/>
        </p:nvSpPr>
        <p:spPr>
          <a:xfrm>
            <a:off x="4490841" y="4286984"/>
            <a:ext cx="463138" cy="261610"/>
          </a:xfrm>
          <a:prstGeom prst="rect">
            <a:avLst/>
          </a:prstGeom>
          <a:noFill/>
        </p:spPr>
        <p:txBody>
          <a:bodyPr wrap="square" rtlCol="0">
            <a:spAutoFit/>
          </a:bodyPr>
          <a:lstStyle/>
          <a:p>
            <a:pPr algn="ctr"/>
            <a:r>
              <a:rPr lang="de-DE" sz="1050" b="1" dirty="0" smtClean="0"/>
              <a:t>B2</a:t>
            </a:r>
            <a:endParaRPr lang="de-DE" sz="1050" b="1" dirty="0"/>
          </a:p>
        </p:txBody>
      </p:sp>
      <p:sp>
        <p:nvSpPr>
          <p:cNvPr id="11" name="Textfeld 10"/>
          <p:cNvSpPr txBox="1"/>
          <p:nvPr/>
        </p:nvSpPr>
        <p:spPr>
          <a:xfrm>
            <a:off x="4247397" y="4037249"/>
            <a:ext cx="463138" cy="261610"/>
          </a:xfrm>
          <a:prstGeom prst="rect">
            <a:avLst/>
          </a:prstGeom>
          <a:noFill/>
        </p:spPr>
        <p:txBody>
          <a:bodyPr wrap="square" rtlCol="0">
            <a:spAutoFit/>
          </a:bodyPr>
          <a:lstStyle/>
          <a:p>
            <a:pPr algn="ctr"/>
            <a:r>
              <a:rPr lang="de-DE" sz="1050" b="1" dirty="0" smtClean="0"/>
              <a:t>C1</a:t>
            </a:r>
            <a:endParaRPr lang="de-DE" sz="1050" b="1" dirty="0"/>
          </a:p>
        </p:txBody>
      </p:sp>
      <p:sp>
        <p:nvSpPr>
          <p:cNvPr id="13" name="Rechteck 12"/>
          <p:cNvSpPr/>
          <p:nvPr/>
        </p:nvSpPr>
        <p:spPr>
          <a:xfrm>
            <a:off x="4059831" y="3800273"/>
            <a:ext cx="357790" cy="253916"/>
          </a:xfrm>
          <a:prstGeom prst="rect">
            <a:avLst/>
          </a:prstGeom>
        </p:spPr>
        <p:txBody>
          <a:bodyPr wrap="none">
            <a:spAutoFit/>
          </a:bodyPr>
          <a:lstStyle/>
          <a:p>
            <a:r>
              <a:rPr lang="de-DE" sz="1050" b="1" dirty="0" smtClean="0"/>
              <a:t>C2</a:t>
            </a:r>
            <a:endParaRPr lang="de-DE" sz="1050" dirty="0"/>
          </a:p>
        </p:txBody>
      </p:sp>
    </p:spTree>
    <p:extLst>
      <p:ext uri="{BB962C8B-B14F-4D97-AF65-F5344CB8AC3E}">
        <p14:creationId xmlns:p14="http://schemas.microsoft.com/office/powerpoint/2010/main" val="186556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4012</Words>
  <Application>Microsoft Office PowerPoint</Application>
  <PresentationFormat>Bildschirmpräsentation (4:3)</PresentationFormat>
  <Paragraphs>396</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Times New Roman</vt:lpstr>
      <vt:lpstr>Montserrat</vt:lpstr>
      <vt:lpstr>Arial</vt:lpstr>
      <vt:lpstr>Calibri</vt:lpstr>
      <vt:lpstr>EngagePowerpoint Template</vt:lpstr>
      <vt:lpstr>Weg eines Lebensprojektes</vt:lpstr>
      <vt:lpstr>Übergangsprozesse und Phasen der Veränderung</vt:lpstr>
      <vt:lpstr>Integration in Österreich</vt:lpstr>
      <vt:lpstr>Integration in Österreich | Status quo</vt:lpstr>
      <vt:lpstr>Migration | Statistik</vt:lpstr>
      <vt:lpstr>Integration | Orientierungsfilme</vt:lpstr>
      <vt:lpstr>PowerPoint-Präsentation</vt:lpstr>
      <vt:lpstr>Lebenslanges Lernen und lebensbegleitende Beratung</vt:lpstr>
      <vt:lpstr>GER - Gemeinsamer Europäischer Referenzrahmen für Sprachen</vt:lpstr>
      <vt:lpstr>Das österreichische  Bildungssystem</vt:lpstr>
      <vt:lpstr>Berufsanerkennung  in Österreich</vt:lpstr>
      <vt:lpstr>Arbeitsmarktservice  in Österreich</vt:lpstr>
      <vt:lpstr>Arbeitsmarktservice  in Österreich</vt:lpstr>
      <vt:lpstr>Weibliches Unternehmertum  in Österreich</vt:lpstr>
      <vt:lpstr>PowerPoint-Präsentation</vt:lpstr>
      <vt:lpstr>Evaluierungsschema  Weg eines Lebensprojektes</vt:lpstr>
      <vt:lpstr>PowerPoint-Präsentation</vt:lpstr>
      <vt:lpstr>Literatur und Links I</vt:lpstr>
      <vt:lpstr>Literatur und Links II</vt:lpstr>
      <vt:lpstr>Vielen Dank!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Sabine Ottensammer</cp:lastModifiedBy>
  <cp:revision>260</cp:revision>
  <cp:lastPrinted>2018-10-17T14:39:18Z</cp:lastPrinted>
  <dcterms:created xsi:type="dcterms:W3CDTF">2017-10-27T16:23:16Z</dcterms:created>
  <dcterms:modified xsi:type="dcterms:W3CDTF">2018-10-18T08:09:20Z</dcterms:modified>
</cp:coreProperties>
</file>