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5"/>
  </p:notesMasterIdLst>
  <p:sldIdLst>
    <p:sldId id="256" r:id="rId2"/>
    <p:sldId id="264" r:id="rId3"/>
    <p:sldId id="285" r:id="rId4"/>
    <p:sldId id="261" r:id="rId5"/>
    <p:sldId id="260" r:id="rId6"/>
    <p:sldId id="290" r:id="rId7"/>
    <p:sldId id="291" r:id="rId8"/>
    <p:sldId id="275" r:id="rId9"/>
    <p:sldId id="262" r:id="rId10"/>
    <p:sldId id="287" r:id="rId11"/>
    <p:sldId id="288" r:id="rId12"/>
    <p:sldId id="289" r:id="rId13"/>
    <p:sldId id="274"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a:srgbClr val="3333FF"/>
    <a:srgbClr val="0066FF"/>
    <a:srgbClr val="3399FF"/>
    <a:srgbClr val="66CCFF"/>
    <a:srgbClr val="CCFFFF"/>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8" autoAdjust="0"/>
  </p:normalViewPr>
  <p:slideViewPr>
    <p:cSldViewPr snapToGrid="0" snapToObjects="1">
      <p:cViewPr>
        <p:scale>
          <a:sx n="114" d="100"/>
          <a:sy n="114" d="100"/>
        </p:scale>
        <p:origin x="-1470" y="7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FD282-103C-4A70-86A3-1BA59C12611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GB"/>
        </a:p>
      </dgm:t>
    </dgm:pt>
    <dgm:pt modelId="{4705F380-2B07-40DD-93BE-FD69E161FD4B}">
      <dgm:prSet phldrT="[Testo]"/>
      <dgm:spPr/>
      <dgm:t>
        <a:bodyPr/>
        <a:lstStyle/>
        <a:p>
          <a:r>
            <a:rPr lang="en-GB"/>
            <a:t>Totally insufficient</a:t>
          </a:r>
        </a:p>
      </dgm:t>
    </dgm:pt>
    <dgm:pt modelId="{F3FFC031-B796-4428-A787-F0392DCC3ED2}" type="parTrans" cxnId="{955A7C33-2A0D-46B5-8F10-44850F7CCFD1}">
      <dgm:prSet/>
      <dgm:spPr/>
      <dgm:t>
        <a:bodyPr/>
        <a:lstStyle/>
        <a:p>
          <a:endParaRPr lang="en-GB"/>
        </a:p>
      </dgm:t>
    </dgm:pt>
    <dgm:pt modelId="{182B3321-82C6-4802-8A4A-19357A6A2BC4}" type="sibTrans" cxnId="{955A7C33-2A0D-46B5-8F10-44850F7CCFD1}">
      <dgm:prSet/>
      <dgm:spPr/>
      <dgm:t>
        <a:bodyPr/>
        <a:lstStyle/>
        <a:p>
          <a:endParaRPr lang="en-GB"/>
        </a:p>
      </dgm:t>
    </dgm:pt>
    <dgm:pt modelId="{4552EE2F-82D1-4763-A08C-A6B8CD0D9CD7}">
      <dgm:prSet phldrT="[Testo]"/>
      <dgm:spPr/>
      <dgm:t>
        <a:bodyPr/>
        <a:lstStyle/>
        <a:p>
          <a:r>
            <a:rPr lang="en-GB"/>
            <a:t>Insufficient</a:t>
          </a:r>
        </a:p>
      </dgm:t>
    </dgm:pt>
    <dgm:pt modelId="{7BAD8167-EF3F-42A0-8E9A-E8040C3AC33B}" type="parTrans" cxnId="{0C0811D9-20A6-4BE8-AA9A-1AF454B718EE}">
      <dgm:prSet/>
      <dgm:spPr/>
      <dgm:t>
        <a:bodyPr/>
        <a:lstStyle/>
        <a:p>
          <a:endParaRPr lang="en-GB"/>
        </a:p>
      </dgm:t>
    </dgm:pt>
    <dgm:pt modelId="{7ECC1DA0-18AE-42CA-9F01-7C6AA6A8735A}" type="sibTrans" cxnId="{0C0811D9-20A6-4BE8-AA9A-1AF454B718EE}">
      <dgm:prSet/>
      <dgm:spPr/>
      <dgm:t>
        <a:bodyPr/>
        <a:lstStyle/>
        <a:p>
          <a:endParaRPr lang="en-GB"/>
        </a:p>
      </dgm:t>
    </dgm:pt>
    <dgm:pt modelId="{C5B64B14-6F58-405D-9B36-74759B3DAB7E}">
      <dgm:prSet phldrT="[Testo]"/>
      <dgm:spPr/>
      <dgm:t>
        <a:bodyPr/>
        <a:lstStyle/>
        <a:p>
          <a:r>
            <a:rPr lang="en-GB"/>
            <a:t>Standard</a:t>
          </a:r>
        </a:p>
      </dgm:t>
    </dgm:pt>
    <dgm:pt modelId="{DAE83527-26EF-4519-A740-9260B060E989}" type="parTrans" cxnId="{2CBCF19B-BD35-4F9A-9324-391137A089C2}">
      <dgm:prSet/>
      <dgm:spPr/>
      <dgm:t>
        <a:bodyPr/>
        <a:lstStyle/>
        <a:p>
          <a:endParaRPr lang="en-GB"/>
        </a:p>
      </dgm:t>
    </dgm:pt>
    <dgm:pt modelId="{8BE2D53C-4FD9-4148-8693-C9E73FE767BF}" type="sibTrans" cxnId="{2CBCF19B-BD35-4F9A-9324-391137A089C2}">
      <dgm:prSet/>
      <dgm:spPr/>
      <dgm:t>
        <a:bodyPr/>
        <a:lstStyle/>
        <a:p>
          <a:endParaRPr lang="en-GB"/>
        </a:p>
      </dgm:t>
    </dgm:pt>
    <dgm:pt modelId="{4D7EC756-8CA2-4511-8C91-88015143A1B6}">
      <dgm:prSet phldrT="[Testo]"/>
      <dgm:spPr/>
      <dgm:t>
        <a:bodyPr/>
        <a:lstStyle/>
        <a:p>
          <a:r>
            <a:rPr lang="en-GB"/>
            <a:t>Good and excellent services</a:t>
          </a:r>
        </a:p>
      </dgm:t>
    </dgm:pt>
    <dgm:pt modelId="{B28B1DDA-3326-4485-9A29-BC23F54EE9E0}" type="parTrans" cxnId="{EF99E690-6654-4CAB-9AB4-A3EE1EC3D77C}">
      <dgm:prSet/>
      <dgm:spPr/>
      <dgm:t>
        <a:bodyPr/>
        <a:lstStyle/>
        <a:p>
          <a:endParaRPr lang="en-GB"/>
        </a:p>
      </dgm:t>
    </dgm:pt>
    <dgm:pt modelId="{5E1D9918-B0F7-4701-8B13-BE8F388C545D}" type="sibTrans" cxnId="{EF99E690-6654-4CAB-9AB4-A3EE1EC3D77C}">
      <dgm:prSet/>
      <dgm:spPr/>
      <dgm:t>
        <a:bodyPr/>
        <a:lstStyle/>
        <a:p>
          <a:endParaRPr lang="en-GB"/>
        </a:p>
      </dgm:t>
    </dgm:pt>
    <dgm:pt modelId="{84E4F436-D987-4B7D-AD53-058DA63370C8}" type="pres">
      <dgm:prSet presAssocID="{F08FD282-103C-4A70-86A3-1BA59C126115}" presName="Name0" presStyleCnt="0">
        <dgm:presLayoutVars>
          <dgm:chMax val="7"/>
          <dgm:resizeHandles val="exact"/>
        </dgm:presLayoutVars>
      </dgm:prSet>
      <dgm:spPr/>
      <dgm:t>
        <a:bodyPr/>
        <a:lstStyle/>
        <a:p>
          <a:endParaRPr lang="en-GB"/>
        </a:p>
      </dgm:t>
    </dgm:pt>
    <dgm:pt modelId="{26FDCB6E-8854-4CAA-9463-51913C9B8B84}" type="pres">
      <dgm:prSet presAssocID="{F08FD282-103C-4A70-86A3-1BA59C126115}" presName="comp1" presStyleCnt="0"/>
      <dgm:spPr/>
    </dgm:pt>
    <dgm:pt modelId="{C94CFA0C-903F-44E4-B6F7-319F5B64378F}" type="pres">
      <dgm:prSet presAssocID="{F08FD282-103C-4A70-86A3-1BA59C126115}" presName="circle1" presStyleLbl="node1" presStyleIdx="0" presStyleCnt="4"/>
      <dgm:spPr/>
      <dgm:t>
        <a:bodyPr/>
        <a:lstStyle/>
        <a:p>
          <a:endParaRPr lang="en-GB"/>
        </a:p>
      </dgm:t>
    </dgm:pt>
    <dgm:pt modelId="{65CD2C6D-B752-4E64-837F-B233AED80641}" type="pres">
      <dgm:prSet presAssocID="{F08FD282-103C-4A70-86A3-1BA59C126115}" presName="c1text" presStyleLbl="node1" presStyleIdx="0" presStyleCnt="4">
        <dgm:presLayoutVars>
          <dgm:bulletEnabled val="1"/>
        </dgm:presLayoutVars>
      </dgm:prSet>
      <dgm:spPr/>
      <dgm:t>
        <a:bodyPr/>
        <a:lstStyle/>
        <a:p>
          <a:endParaRPr lang="en-GB"/>
        </a:p>
      </dgm:t>
    </dgm:pt>
    <dgm:pt modelId="{2751F6F7-CFBD-444F-AC1B-6CBBCEABE018}" type="pres">
      <dgm:prSet presAssocID="{F08FD282-103C-4A70-86A3-1BA59C126115}" presName="comp2" presStyleCnt="0"/>
      <dgm:spPr/>
    </dgm:pt>
    <dgm:pt modelId="{48EC12B4-A66C-445D-B02E-8C5447D9F033}" type="pres">
      <dgm:prSet presAssocID="{F08FD282-103C-4A70-86A3-1BA59C126115}" presName="circle2" presStyleLbl="node1" presStyleIdx="1" presStyleCnt="4"/>
      <dgm:spPr/>
      <dgm:t>
        <a:bodyPr/>
        <a:lstStyle/>
        <a:p>
          <a:endParaRPr lang="en-GB"/>
        </a:p>
      </dgm:t>
    </dgm:pt>
    <dgm:pt modelId="{38D485F5-E4F5-4A10-A7A1-3EE7CA0211F7}" type="pres">
      <dgm:prSet presAssocID="{F08FD282-103C-4A70-86A3-1BA59C126115}" presName="c2text" presStyleLbl="node1" presStyleIdx="1" presStyleCnt="4">
        <dgm:presLayoutVars>
          <dgm:bulletEnabled val="1"/>
        </dgm:presLayoutVars>
      </dgm:prSet>
      <dgm:spPr/>
      <dgm:t>
        <a:bodyPr/>
        <a:lstStyle/>
        <a:p>
          <a:endParaRPr lang="en-GB"/>
        </a:p>
      </dgm:t>
    </dgm:pt>
    <dgm:pt modelId="{EA75A40E-8AF5-4BC4-815C-A55F456C3093}" type="pres">
      <dgm:prSet presAssocID="{F08FD282-103C-4A70-86A3-1BA59C126115}" presName="comp3" presStyleCnt="0"/>
      <dgm:spPr/>
    </dgm:pt>
    <dgm:pt modelId="{6CD962B2-7DAF-4DE2-A8A6-CED540CD9284}" type="pres">
      <dgm:prSet presAssocID="{F08FD282-103C-4A70-86A3-1BA59C126115}" presName="circle3" presStyleLbl="node1" presStyleIdx="2" presStyleCnt="4"/>
      <dgm:spPr/>
      <dgm:t>
        <a:bodyPr/>
        <a:lstStyle/>
        <a:p>
          <a:endParaRPr lang="en-GB"/>
        </a:p>
      </dgm:t>
    </dgm:pt>
    <dgm:pt modelId="{8F1B5CB2-03F9-4673-A911-21E11079C1A6}" type="pres">
      <dgm:prSet presAssocID="{F08FD282-103C-4A70-86A3-1BA59C126115}" presName="c3text" presStyleLbl="node1" presStyleIdx="2" presStyleCnt="4">
        <dgm:presLayoutVars>
          <dgm:bulletEnabled val="1"/>
        </dgm:presLayoutVars>
      </dgm:prSet>
      <dgm:spPr/>
      <dgm:t>
        <a:bodyPr/>
        <a:lstStyle/>
        <a:p>
          <a:endParaRPr lang="en-GB"/>
        </a:p>
      </dgm:t>
    </dgm:pt>
    <dgm:pt modelId="{0F05161E-5555-41EB-9F20-7A627440F58F}" type="pres">
      <dgm:prSet presAssocID="{F08FD282-103C-4A70-86A3-1BA59C126115}" presName="comp4" presStyleCnt="0"/>
      <dgm:spPr/>
    </dgm:pt>
    <dgm:pt modelId="{3BFE6026-11C0-4364-994E-7A20E5826464}" type="pres">
      <dgm:prSet presAssocID="{F08FD282-103C-4A70-86A3-1BA59C126115}" presName="circle4" presStyleLbl="node1" presStyleIdx="3" presStyleCnt="4"/>
      <dgm:spPr/>
      <dgm:t>
        <a:bodyPr/>
        <a:lstStyle/>
        <a:p>
          <a:endParaRPr lang="en-GB"/>
        </a:p>
      </dgm:t>
    </dgm:pt>
    <dgm:pt modelId="{FE6A101A-15B9-44D4-B04C-03162998BBA2}" type="pres">
      <dgm:prSet presAssocID="{F08FD282-103C-4A70-86A3-1BA59C126115}" presName="c4text" presStyleLbl="node1" presStyleIdx="3" presStyleCnt="4">
        <dgm:presLayoutVars>
          <dgm:bulletEnabled val="1"/>
        </dgm:presLayoutVars>
      </dgm:prSet>
      <dgm:spPr/>
      <dgm:t>
        <a:bodyPr/>
        <a:lstStyle/>
        <a:p>
          <a:endParaRPr lang="en-GB"/>
        </a:p>
      </dgm:t>
    </dgm:pt>
  </dgm:ptLst>
  <dgm:cxnLst>
    <dgm:cxn modelId="{3152CB2A-9D76-43E6-9889-A6F72EDF4D10}" type="presOf" srcId="{C5B64B14-6F58-405D-9B36-74759B3DAB7E}" destId="{6CD962B2-7DAF-4DE2-A8A6-CED540CD9284}" srcOrd="0" destOrd="0" presId="urn:microsoft.com/office/officeart/2005/8/layout/venn2"/>
    <dgm:cxn modelId="{955A7C33-2A0D-46B5-8F10-44850F7CCFD1}" srcId="{F08FD282-103C-4A70-86A3-1BA59C126115}" destId="{4705F380-2B07-40DD-93BE-FD69E161FD4B}" srcOrd="0" destOrd="0" parTransId="{F3FFC031-B796-4428-A787-F0392DCC3ED2}" sibTransId="{182B3321-82C6-4802-8A4A-19357A6A2BC4}"/>
    <dgm:cxn modelId="{6CF3EE1B-FA68-4AA2-96F9-30597E124A63}" type="presOf" srcId="{F08FD282-103C-4A70-86A3-1BA59C126115}" destId="{84E4F436-D987-4B7D-AD53-058DA63370C8}" srcOrd="0" destOrd="0" presId="urn:microsoft.com/office/officeart/2005/8/layout/venn2"/>
    <dgm:cxn modelId="{3BB79354-FF85-4C71-AFA3-50E81DD61E32}" type="presOf" srcId="{4705F380-2B07-40DD-93BE-FD69E161FD4B}" destId="{65CD2C6D-B752-4E64-837F-B233AED80641}" srcOrd="1" destOrd="0" presId="urn:microsoft.com/office/officeart/2005/8/layout/venn2"/>
    <dgm:cxn modelId="{34995670-6B12-4F39-A83D-D1664187004A}" type="presOf" srcId="{4D7EC756-8CA2-4511-8C91-88015143A1B6}" destId="{FE6A101A-15B9-44D4-B04C-03162998BBA2}" srcOrd="1" destOrd="0" presId="urn:microsoft.com/office/officeart/2005/8/layout/venn2"/>
    <dgm:cxn modelId="{2FDDF852-A891-41D4-B3A9-9BCFE35D0813}" type="presOf" srcId="{4D7EC756-8CA2-4511-8C91-88015143A1B6}" destId="{3BFE6026-11C0-4364-994E-7A20E5826464}" srcOrd="0" destOrd="0" presId="urn:microsoft.com/office/officeart/2005/8/layout/venn2"/>
    <dgm:cxn modelId="{EF99E690-6654-4CAB-9AB4-A3EE1EC3D77C}" srcId="{F08FD282-103C-4A70-86A3-1BA59C126115}" destId="{4D7EC756-8CA2-4511-8C91-88015143A1B6}" srcOrd="3" destOrd="0" parTransId="{B28B1DDA-3326-4485-9A29-BC23F54EE9E0}" sibTransId="{5E1D9918-B0F7-4701-8B13-BE8F388C545D}"/>
    <dgm:cxn modelId="{0476A076-7EE2-4317-B53F-D174F0AA3C20}" type="presOf" srcId="{4552EE2F-82D1-4763-A08C-A6B8CD0D9CD7}" destId="{48EC12B4-A66C-445D-B02E-8C5447D9F033}" srcOrd="0" destOrd="0" presId="urn:microsoft.com/office/officeart/2005/8/layout/venn2"/>
    <dgm:cxn modelId="{8C2B9748-894C-4B54-B27A-2F3BB04D37B8}" type="presOf" srcId="{4552EE2F-82D1-4763-A08C-A6B8CD0D9CD7}" destId="{38D485F5-E4F5-4A10-A7A1-3EE7CA0211F7}" srcOrd="1" destOrd="0" presId="urn:microsoft.com/office/officeart/2005/8/layout/venn2"/>
    <dgm:cxn modelId="{2CBCF19B-BD35-4F9A-9324-391137A089C2}" srcId="{F08FD282-103C-4A70-86A3-1BA59C126115}" destId="{C5B64B14-6F58-405D-9B36-74759B3DAB7E}" srcOrd="2" destOrd="0" parTransId="{DAE83527-26EF-4519-A740-9260B060E989}" sibTransId="{8BE2D53C-4FD9-4148-8693-C9E73FE767BF}"/>
    <dgm:cxn modelId="{0C0811D9-20A6-4BE8-AA9A-1AF454B718EE}" srcId="{F08FD282-103C-4A70-86A3-1BA59C126115}" destId="{4552EE2F-82D1-4763-A08C-A6B8CD0D9CD7}" srcOrd="1" destOrd="0" parTransId="{7BAD8167-EF3F-42A0-8E9A-E8040C3AC33B}" sibTransId="{7ECC1DA0-18AE-42CA-9F01-7C6AA6A8735A}"/>
    <dgm:cxn modelId="{62087349-8702-4AC5-BFDE-2BC544C3526B}" type="presOf" srcId="{4705F380-2B07-40DD-93BE-FD69E161FD4B}" destId="{C94CFA0C-903F-44E4-B6F7-319F5B64378F}" srcOrd="0" destOrd="0" presId="urn:microsoft.com/office/officeart/2005/8/layout/venn2"/>
    <dgm:cxn modelId="{4B57AD50-FF2C-48F3-9B16-713629409B69}" type="presOf" srcId="{C5B64B14-6F58-405D-9B36-74759B3DAB7E}" destId="{8F1B5CB2-03F9-4673-A911-21E11079C1A6}" srcOrd="1" destOrd="0" presId="urn:microsoft.com/office/officeart/2005/8/layout/venn2"/>
    <dgm:cxn modelId="{0DB8F2DE-038A-436A-9295-70506FE37DF6}" type="presParOf" srcId="{84E4F436-D987-4B7D-AD53-058DA63370C8}" destId="{26FDCB6E-8854-4CAA-9463-51913C9B8B84}" srcOrd="0" destOrd="0" presId="urn:microsoft.com/office/officeart/2005/8/layout/venn2"/>
    <dgm:cxn modelId="{29C16332-1184-479C-BE5B-5EC91FA42517}" type="presParOf" srcId="{26FDCB6E-8854-4CAA-9463-51913C9B8B84}" destId="{C94CFA0C-903F-44E4-B6F7-319F5B64378F}" srcOrd="0" destOrd="0" presId="urn:microsoft.com/office/officeart/2005/8/layout/venn2"/>
    <dgm:cxn modelId="{47050223-59C5-4205-86C2-F0B466AB97BF}" type="presParOf" srcId="{26FDCB6E-8854-4CAA-9463-51913C9B8B84}" destId="{65CD2C6D-B752-4E64-837F-B233AED80641}" srcOrd="1" destOrd="0" presId="urn:microsoft.com/office/officeart/2005/8/layout/venn2"/>
    <dgm:cxn modelId="{B7C1F84D-B89F-467F-85B2-235A6CCA1A28}" type="presParOf" srcId="{84E4F436-D987-4B7D-AD53-058DA63370C8}" destId="{2751F6F7-CFBD-444F-AC1B-6CBBCEABE018}" srcOrd="1" destOrd="0" presId="urn:microsoft.com/office/officeart/2005/8/layout/venn2"/>
    <dgm:cxn modelId="{036AD6A5-96E3-4A14-A00D-7A5B2F0A65BE}" type="presParOf" srcId="{2751F6F7-CFBD-444F-AC1B-6CBBCEABE018}" destId="{48EC12B4-A66C-445D-B02E-8C5447D9F033}" srcOrd="0" destOrd="0" presId="urn:microsoft.com/office/officeart/2005/8/layout/venn2"/>
    <dgm:cxn modelId="{588ABF76-0F47-4F55-9A71-3A23A071CF3D}" type="presParOf" srcId="{2751F6F7-CFBD-444F-AC1B-6CBBCEABE018}" destId="{38D485F5-E4F5-4A10-A7A1-3EE7CA0211F7}" srcOrd="1" destOrd="0" presId="urn:microsoft.com/office/officeart/2005/8/layout/venn2"/>
    <dgm:cxn modelId="{1E0C0730-958B-4AFD-83B9-39F02EE136FA}" type="presParOf" srcId="{84E4F436-D987-4B7D-AD53-058DA63370C8}" destId="{EA75A40E-8AF5-4BC4-815C-A55F456C3093}" srcOrd="2" destOrd="0" presId="urn:microsoft.com/office/officeart/2005/8/layout/venn2"/>
    <dgm:cxn modelId="{F599C73C-CCE9-4EB7-B6FE-BB00F0A37197}" type="presParOf" srcId="{EA75A40E-8AF5-4BC4-815C-A55F456C3093}" destId="{6CD962B2-7DAF-4DE2-A8A6-CED540CD9284}" srcOrd="0" destOrd="0" presId="urn:microsoft.com/office/officeart/2005/8/layout/venn2"/>
    <dgm:cxn modelId="{3DC4029E-C81A-4A0D-B556-6B2A95748D30}" type="presParOf" srcId="{EA75A40E-8AF5-4BC4-815C-A55F456C3093}" destId="{8F1B5CB2-03F9-4673-A911-21E11079C1A6}" srcOrd="1" destOrd="0" presId="urn:microsoft.com/office/officeart/2005/8/layout/venn2"/>
    <dgm:cxn modelId="{41D06D2D-1AF3-4796-BF26-233CAF994EC3}" type="presParOf" srcId="{84E4F436-D987-4B7D-AD53-058DA63370C8}" destId="{0F05161E-5555-41EB-9F20-7A627440F58F}" srcOrd="3" destOrd="0" presId="urn:microsoft.com/office/officeart/2005/8/layout/venn2"/>
    <dgm:cxn modelId="{99B1B7A0-083B-4FBB-AEEB-C68CA53F2FFF}" type="presParOf" srcId="{0F05161E-5555-41EB-9F20-7A627440F58F}" destId="{3BFE6026-11C0-4364-994E-7A20E5826464}" srcOrd="0" destOrd="0" presId="urn:microsoft.com/office/officeart/2005/8/layout/venn2"/>
    <dgm:cxn modelId="{6B6F4BE5-8B39-4D46-AE86-A9FACB5339E8}" type="presParOf" srcId="{0F05161E-5555-41EB-9F20-7A627440F58F}" destId="{FE6A101A-15B9-44D4-B04C-03162998BBA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5B3793-09A3-4416-9316-FC12CFAFC85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9C5D7142-4FCE-4FAF-92B6-1DEB2CD74D47}">
      <dgm:prSet phldrT="[Testo]"/>
      <dgm:spPr/>
      <dgm:t>
        <a:bodyPr/>
        <a:lstStyle/>
        <a:p>
          <a:r>
            <a:rPr lang="en-GB" b="1"/>
            <a:t>List here the improvements proposals</a:t>
          </a:r>
        </a:p>
      </dgm:t>
    </dgm:pt>
    <dgm:pt modelId="{CD68BCF9-7625-4E39-9A31-ED4822EFD4A2}" type="parTrans" cxnId="{18968E2B-ECD8-40A8-B85C-3B93A8F84079}">
      <dgm:prSet/>
      <dgm:spPr/>
      <dgm:t>
        <a:bodyPr/>
        <a:lstStyle/>
        <a:p>
          <a:endParaRPr lang="en-GB"/>
        </a:p>
      </dgm:t>
    </dgm:pt>
    <dgm:pt modelId="{FCD6878B-AB49-48AA-8DDB-D90BEF501722}" type="sibTrans" cxnId="{18968E2B-ECD8-40A8-B85C-3B93A8F84079}">
      <dgm:prSet/>
      <dgm:spPr/>
      <dgm:t>
        <a:bodyPr/>
        <a:lstStyle/>
        <a:p>
          <a:endParaRPr lang="en-GB"/>
        </a:p>
      </dgm:t>
    </dgm:pt>
    <dgm:pt modelId="{F67C5791-028A-4D2D-8046-754D47838589}">
      <dgm:prSet phldrT="[Testo]"/>
      <dgm:spPr/>
      <dgm:t>
        <a:bodyPr/>
        <a:lstStyle/>
        <a:p>
          <a:r>
            <a:rPr lang="en-GB"/>
            <a:t>1) </a:t>
          </a:r>
        </a:p>
      </dgm:t>
    </dgm:pt>
    <dgm:pt modelId="{F1FB228B-DC8F-4EB6-BDA1-2C861CF72E9F}" type="parTrans" cxnId="{9D6C09E2-3D4D-44EB-A465-E060B5A1ACAF}">
      <dgm:prSet/>
      <dgm:spPr/>
      <dgm:t>
        <a:bodyPr/>
        <a:lstStyle/>
        <a:p>
          <a:endParaRPr lang="en-GB"/>
        </a:p>
      </dgm:t>
    </dgm:pt>
    <dgm:pt modelId="{AD454D6D-045C-4100-B85D-457E07B430EE}" type="sibTrans" cxnId="{9D6C09E2-3D4D-44EB-A465-E060B5A1ACAF}">
      <dgm:prSet/>
      <dgm:spPr/>
      <dgm:t>
        <a:bodyPr/>
        <a:lstStyle/>
        <a:p>
          <a:endParaRPr lang="en-GB"/>
        </a:p>
      </dgm:t>
    </dgm:pt>
    <dgm:pt modelId="{BC4CC1FB-A14C-4837-B0CA-B9D254AB4488}">
      <dgm:prSet phldrT="[Testo]"/>
      <dgm:spPr/>
      <dgm:t>
        <a:bodyPr/>
        <a:lstStyle/>
        <a:p>
          <a:r>
            <a:rPr lang="en-GB"/>
            <a:t>2)</a:t>
          </a:r>
        </a:p>
      </dgm:t>
    </dgm:pt>
    <dgm:pt modelId="{A233FBE1-66C7-4783-88BF-DCC7F1F9CF13}" type="parTrans" cxnId="{651A6A94-A9AE-420A-80DE-BB08763014F8}">
      <dgm:prSet/>
      <dgm:spPr/>
      <dgm:t>
        <a:bodyPr/>
        <a:lstStyle/>
        <a:p>
          <a:endParaRPr lang="en-GB"/>
        </a:p>
      </dgm:t>
    </dgm:pt>
    <dgm:pt modelId="{3D36ECAA-A3FD-4028-80B1-D683A431DBB4}" type="sibTrans" cxnId="{651A6A94-A9AE-420A-80DE-BB08763014F8}">
      <dgm:prSet/>
      <dgm:spPr/>
      <dgm:t>
        <a:bodyPr/>
        <a:lstStyle/>
        <a:p>
          <a:endParaRPr lang="en-GB"/>
        </a:p>
      </dgm:t>
    </dgm:pt>
    <dgm:pt modelId="{BF1AEF4F-F1E0-44F9-92F2-9207C93062A0}">
      <dgm:prSet phldrT="[Testo]"/>
      <dgm:spPr/>
      <dgm:t>
        <a:bodyPr/>
        <a:lstStyle/>
        <a:p>
          <a:r>
            <a:rPr lang="en-GB"/>
            <a:t>3)</a:t>
          </a:r>
        </a:p>
      </dgm:t>
    </dgm:pt>
    <dgm:pt modelId="{CD87A88C-A338-42A2-8023-7EFEBBE0487B}" type="parTrans" cxnId="{D2E09A9F-526F-4451-BBB6-FA3A74B04CDE}">
      <dgm:prSet/>
      <dgm:spPr/>
      <dgm:t>
        <a:bodyPr/>
        <a:lstStyle/>
        <a:p>
          <a:endParaRPr lang="en-GB"/>
        </a:p>
      </dgm:t>
    </dgm:pt>
    <dgm:pt modelId="{9BACF6BC-CA92-4F93-A237-5A554559E094}" type="sibTrans" cxnId="{D2E09A9F-526F-4451-BBB6-FA3A74B04CDE}">
      <dgm:prSet/>
      <dgm:spPr/>
      <dgm:t>
        <a:bodyPr/>
        <a:lstStyle/>
        <a:p>
          <a:endParaRPr lang="en-GB"/>
        </a:p>
      </dgm:t>
    </dgm:pt>
    <dgm:pt modelId="{7562D17C-556B-450D-B307-6D78CD357C43}" type="pres">
      <dgm:prSet presAssocID="{0A5B3793-09A3-4416-9316-FC12CFAFC85B}" presName="vert0" presStyleCnt="0">
        <dgm:presLayoutVars>
          <dgm:dir/>
          <dgm:animOne val="branch"/>
          <dgm:animLvl val="lvl"/>
        </dgm:presLayoutVars>
      </dgm:prSet>
      <dgm:spPr/>
      <dgm:t>
        <a:bodyPr/>
        <a:lstStyle/>
        <a:p>
          <a:endParaRPr lang="en-GB"/>
        </a:p>
      </dgm:t>
    </dgm:pt>
    <dgm:pt modelId="{B5A918B0-C379-4CEE-9E2B-E93919D4FDAD}" type="pres">
      <dgm:prSet presAssocID="{9C5D7142-4FCE-4FAF-92B6-1DEB2CD74D47}" presName="thickLine" presStyleLbl="alignNode1" presStyleIdx="0" presStyleCnt="1"/>
      <dgm:spPr/>
    </dgm:pt>
    <dgm:pt modelId="{812380AB-2351-469B-9EB5-40B55308B4BF}" type="pres">
      <dgm:prSet presAssocID="{9C5D7142-4FCE-4FAF-92B6-1DEB2CD74D47}" presName="horz1" presStyleCnt="0"/>
      <dgm:spPr/>
    </dgm:pt>
    <dgm:pt modelId="{6D63472D-8C1E-4758-8C1F-7D5384B362D1}" type="pres">
      <dgm:prSet presAssocID="{9C5D7142-4FCE-4FAF-92B6-1DEB2CD74D47}" presName="tx1" presStyleLbl="revTx" presStyleIdx="0" presStyleCnt="4"/>
      <dgm:spPr/>
      <dgm:t>
        <a:bodyPr/>
        <a:lstStyle/>
        <a:p>
          <a:endParaRPr lang="en-GB"/>
        </a:p>
      </dgm:t>
    </dgm:pt>
    <dgm:pt modelId="{107A84BD-17C0-450C-8369-D1B20C82F629}" type="pres">
      <dgm:prSet presAssocID="{9C5D7142-4FCE-4FAF-92B6-1DEB2CD74D47}" presName="vert1" presStyleCnt="0"/>
      <dgm:spPr/>
    </dgm:pt>
    <dgm:pt modelId="{C498AE1F-F060-4A4C-92E6-1EE2DBE9EA66}" type="pres">
      <dgm:prSet presAssocID="{F67C5791-028A-4D2D-8046-754D47838589}" presName="vertSpace2a" presStyleCnt="0"/>
      <dgm:spPr/>
    </dgm:pt>
    <dgm:pt modelId="{5FBAE7AA-A866-443E-ACC4-C1997BBC7A57}" type="pres">
      <dgm:prSet presAssocID="{F67C5791-028A-4D2D-8046-754D47838589}" presName="horz2" presStyleCnt="0"/>
      <dgm:spPr/>
    </dgm:pt>
    <dgm:pt modelId="{731E589C-E761-481D-9E96-F7AB6F779331}" type="pres">
      <dgm:prSet presAssocID="{F67C5791-028A-4D2D-8046-754D47838589}" presName="horzSpace2" presStyleCnt="0"/>
      <dgm:spPr/>
    </dgm:pt>
    <dgm:pt modelId="{7CFDA021-79EE-47E2-8599-ED1FD97C54FB}" type="pres">
      <dgm:prSet presAssocID="{F67C5791-028A-4D2D-8046-754D47838589}" presName="tx2" presStyleLbl="revTx" presStyleIdx="1" presStyleCnt="4"/>
      <dgm:spPr/>
      <dgm:t>
        <a:bodyPr/>
        <a:lstStyle/>
        <a:p>
          <a:endParaRPr lang="en-GB"/>
        </a:p>
      </dgm:t>
    </dgm:pt>
    <dgm:pt modelId="{DFD97441-6A2D-4343-BEFE-EA822B6F7B8F}" type="pres">
      <dgm:prSet presAssocID="{F67C5791-028A-4D2D-8046-754D47838589}" presName="vert2" presStyleCnt="0"/>
      <dgm:spPr/>
    </dgm:pt>
    <dgm:pt modelId="{CBFA35C8-936D-40CC-83F9-0B8FFB2E3D4A}" type="pres">
      <dgm:prSet presAssocID="{F67C5791-028A-4D2D-8046-754D47838589}" presName="thinLine2b" presStyleLbl="callout" presStyleIdx="0" presStyleCnt="3"/>
      <dgm:spPr/>
    </dgm:pt>
    <dgm:pt modelId="{C7DED2DE-C316-4222-8CA2-E69A9D0BADFE}" type="pres">
      <dgm:prSet presAssocID="{F67C5791-028A-4D2D-8046-754D47838589}" presName="vertSpace2b" presStyleCnt="0"/>
      <dgm:spPr/>
    </dgm:pt>
    <dgm:pt modelId="{C77349BF-93AF-4199-BB83-F5AEF7A473D2}" type="pres">
      <dgm:prSet presAssocID="{BC4CC1FB-A14C-4837-B0CA-B9D254AB4488}" presName="horz2" presStyleCnt="0"/>
      <dgm:spPr/>
    </dgm:pt>
    <dgm:pt modelId="{7B0DCDB6-8853-4CD4-924F-8FF6F6398106}" type="pres">
      <dgm:prSet presAssocID="{BC4CC1FB-A14C-4837-B0CA-B9D254AB4488}" presName="horzSpace2" presStyleCnt="0"/>
      <dgm:spPr/>
    </dgm:pt>
    <dgm:pt modelId="{7BB23EFE-4016-4E15-9540-DF53A1DF237B}" type="pres">
      <dgm:prSet presAssocID="{BC4CC1FB-A14C-4837-B0CA-B9D254AB4488}" presName="tx2" presStyleLbl="revTx" presStyleIdx="2" presStyleCnt="4"/>
      <dgm:spPr/>
      <dgm:t>
        <a:bodyPr/>
        <a:lstStyle/>
        <a:p>
          <a:endParaRPr lang="en-GB"/>
        </a:p>
      </dgm:t>
    </dgm:pt>
    <dgm:pt modelId="{1317E2F3-7E82-4EA8-8957-E808A55C49C5}" type="pres">
      <dgm:prSet presAssocID="{BC4CC1FB-A14C-4837-B0CA-B9D254AB4488}" presName="vert2" presStyleCnt="0"/>
      <dgm:spPr/>
    </dgm:pt>
    <dgm:pt modelId="{A175C31C-3043-4A50-9D34-A9BDAB732303}" type="pres">
      <dgm:prSet presAssocID="{BC4CC1FB-A14C-4837-B0CA-B9D254AB4488}" presName="thinLine2b" presStyleLbl="callout" presStyleIdx="1" presStyleCnt="3"/>
      <dgm:spPr/>
    </dgm:pt>
    <dgm:pt modelId="{3A333E3F-7C91-4234-ACF6-782963BC7718}" type="pres">
      <dgm:prSet presAssocID="{BC4CC1FB-A14C-4837-B0CA-B9D254AB4488}" presName="vertSpace2b" presStyleCnt="0"/>
      <dgm:spPr/>
    </dgm:pt>
    <dgm:pt modelId="{4B78DFF4-D6EC-4975-B68E-2C6AA0A1E64C}" type="pres">
      <dgm:prSet presAssocID="{BF1AEF4F-F1E0-44F9-92F2-9207C93062A0}" presName="horz2" presStyleCnt="0"/>
      <dgm:spPr/>
    </dgm:pt>
    <dgm:pt modelId="{BED38A1A-5FD4-43D3-AB57-13FB75C9ED2E}" type="pres">
      <dgm:prSet presAssocID="{BF1AEF4F-F1E0-44F9-92F2-9207C93062A0}" presName="horzSpace2" presStyleCnt="0"/>
      <dgm:spPr/>
    </dgm:pt>
    <dgm:pt modelId="{6CB30B13-CC7E-4D86-88C2-D2B0C7C26F71}" type="pres">
      <dgm:prSet presAssocID="{BF1AEF4F-F1E0-44F9-92F2-9207C93062A0}" presName="tx2" presStyleLbl="revTx" presStyleIdx="3" presStyleCnt="4"/>
      <dgm:spPr/>
      <dgm:t>
        <a:bodyPr/>
        <a:lstStyle/>
        <a:p>
          <a:endParaRPr lang="en-GB"/>
        </a:p>
      </dgm:t>
    </dgm:pt>
    <dgm:pt modelId="{89347B3A-81A4-4E1C-B8E8-83DAF988F850}" type="pres">
      <dgm:prSet presAssocID="{BF1AEF4F-F1E0-44F9-92F2-9207C93062A0}" presName="vert2" presStyleCnt="0"/>
      <dgm:spPr/>
    </dgm:pt>
    <dgm:pt modelId="{D365EF61-4E38-45BE-9A39-1C874B7E330A}" type="pres">
      <dgm:prSet presAssocID="{BF1AEF4F-F1E0-44F9-92F2-9207C93062A0}" presName="thinLine2b" presStyleLbl="callout" presStyleIdx="2" presStyleCnt="3"/>
      <dgm:spPr/>
    </dgm:pt>
    <dgm:pt modelId="{F5FE9234-C61B-404E-91E3-8E609121FAE2}" type="pres">
      <dgm:prSet presAssocID="{BF1AEF4F-F1E0-44F9-92F2-9207C93062A0}" presName="vertSpace2b" presStyleCnt="0"/>
      <dgm:spPr/>
    </dgm:pt>
  </dgm:ptLst>
  <dgm:cxnLst>
    <dgm:cxn modelId="{651A6A94-A9AE-420A-80DE-BB08763014F8}" srcId="{9C5D7142-4FCE-4FAF-92B6-1DEB2CD74D47}" destId="{BC4CC1FB-A14C-4837-B0CA-B9D254AB4488}" srcOrd="1" destOrd="0" parTransId="{A233FBE1-66C7-4783-88BF-DCC7F1F9CF13}" sibTransId="{3D36ECAA-A3FD-4028-80B1-D683A431DBB4}"/>
    <dgm:cxn modelId="{AC7A4584-CE42-4797-9A5F-0E65F4AB5F49}" type="presOf" srcId="{F67C5791-028A-4D2D-8046-754D47838589}" destId="{7CFDA021-79EE-47E2-8599-ED1FD97C54FB}" srcOrd="0" destOrd="0" presId="urn:microsoft.com/office/officeart/2008/layout/LinedList"/>
    <dgm:cxn modelId="{A2B21BAE-39B6-43D1-BE5B-FF816871702B}" type="presOf" srcId="{BC4CC1FB-A14C-4837-B0CA-B9D254AB4488}" destId="{7BB23EFE-4016-4E15-9540-DF53A1DF237B}" srcOrd="0" destOrd="0" presId="urn:microsoft.com/office/officeart/2008/layout/LinedList"/>
    <dgm:cxn modelId="{D2E09A9F-526F-4451-BBB6-FA3A74B04CDE}" srcId="{9C5D7142-4FCE-4FAF-92B6-1DEB2CD74D47}" destId="{BF1AEF4F-F1E0-44F9-92F2-9207C93062A0}" srcOrd="2" destOrd="0" parTransId="{CD87A88C-A338-42A2-8023-7EFEBBE0487B}" sibTransId="{9BACF6BC-CA92-4F93-A237-5A554559E094}"/>
    <dgm:cxn modelId="{F15FF886-2D0A-410E-BDB8-370F4D6A253A}" type="presOf" srcId="{BF1AEF4F-F1E0-44F9-92F2-9207C93062A0}" destId="{6CB30B13-CC7E-4D86-88C2-D2B0C7C26F71}" srcOrd="0" destOrd="0" presId="urn:microsoft.com/office/officeart/2008/layout/LinedList"/>
    <dgm:cxn modelId="{9D6C09E2-3D4D-44EB-A465-E060B5A1ACAF}" srcId="{9C5D7142-4FCE-4FAF-92B6-1DEB2CD74D47}" destId="{F67C5791-028A-4D2D-8046-754D47838589}" srcOrd="0" destOrd="0" parTransId="{F1FB228B-DC8F-4EB6-BDA1-2C861CF72E9F}" sibTransId="{AD454D6D-045C-4100-B85D-457E07B430EE}"/>
    <dgm:cxn modelId="{A3551809-7777-4A56-98E1-2ADF9D9BC1E0}" type="presOf" srcId="{0A5B3793-09A3-4416-9316-FC12CFAFC85B}" destId="{7562D17C-556B-450D-B307-6D78CD357C43}" srcOrd="0" destOrd="0" presId="urn:microsoft.com/office/officeart/2008/layout/LinedList"/>
    <dgm:cxn modelId="{18968E2B-ECD8-40A8-B85C-3B93A8F84079}" srcId="{0A5B3793-09A3-4416-9316-FC12CFAFC85B}" destId="{9C5D7142-4FCE-4FAF-92B6-1DEB2CD74D47}" srcOrd="0" destOrd="0" parTransId="{CD68BCF9-7625-4E39-9A31-ED4822EFD4A2}" sibTransId="{FCD6878B-AB49-48AA-8DDB-D90BEF501722}"/>
    <dgm:cxn modelId="{7387620F-FAC2-46C4-B82D-27F394FE1531}" type="presOf" srcId="{9C5D7142-4FCE-4FAF-92B6-1DEB2CD74D47}" destId="{6D63472D-8C1E-4758-8C1F-7D5384B362D1}" srcOrd="0" destOrd="0" presId="urn:microsoft.com/office/officeart/2008/layout/LinedList"/>
    <dgm:cxn modelId="{FE7729D4-4E1E-4570-AE72-F3C1B121386A}" type="presParOf" srcId="{7562D17C-556B-450D-B307-6D78CD357C43}" destId="{B5A918B0-C379-4CEE-9E2B-E93919D4FDAD}" srcOrd="0" destOrd="0" presId="urn:microsoft.com/office/officeart/2008/layout/LinedList"/>
    <dgm:cxn modelId="{AEA9091D-1DE8-47B2-8145-F00F37B1F475}" type="presParOf" srcId="{7562D17C-556B-450D-B307-6D78CD357C43}" destId="{812380AB-2351-469B-9EB5-40B55308B4BF}" srcOrd="1" destOrd="0" presId="urn:microsoft.com/office/officeart/2008/layout/LinedList"/>
    <dgm:cxn modelId="{25E7C6B7-A0BD-4F0D-A555-152BA03B1D07}" type="presParOf" srcId="{812380AB-2351-469B-9EB5-40B55308B4BF}" destId="{6D63472D-8C1E-4758-8C1F-7D5384B362D1}" srcOrd="0" destOrd="0" presId="urn:microsoft.com/office/officeart/2008/layout/LinedList"/>
    <dgm:cxn modelId="{234CFF33-F2B3-4B4B-A277-5F90BE07A1A1}" type="presParOf" srcId="{812380AB-2351-469B-9EB5-40B55308B4BF}" destId="{107A84BD-17C0-450C-8369-D1B20C82F629}" srcOrd="1" destOrd="0" presId="urn:microsoft.com/office/officeart/2008/layout/LinedList"/>
    <dgm:cxn modelId="{CE6B27F7-48CF-4461-B23A-8A514EB28166}" type="presParOf" srcId="{107A84BD-17C0-450C-8369-D1B20C82F629}" destId="{C498AE1F-F060-4A4C-92E6-1EE2DBE9EA66}" srcOrd="0" destOrd="0" presId="urn:microsoft.com/office/officeart/2008/layout/LinedList"/>
    <dgm:cxn modelId="{A0F130D2-E392-4AF8-8359-A628000B551B}" type="presParOf" srcId="{107A84BD-17C0-450C-8369-D1B20C82F629}" destId="{5FBAE7AA-A866-443E-ACC4-C1997BBC7A57}" srcOrd="1" destOrd="0" presId="urn:microsoft.com/office/officeart/2008/layout/LinedList"/>
    <dgm:cxn modelId="{99E41F4B-C917-42C0-891B-A004BBA7C198}" type="presParOf" srcId="{5FBAE7AA-A866-443E-ACC4-C1997BBC7A57}" destId="{731E589C-E761-481D-9E96-F7AB6F779331}" srcOrd="0" destOrd="0" presId="urn:microsoft.com/office/officeart/2008/layout/LinedList"/>
    <dgm:cxn modelId="{6A43447F-A63C-493D-98CA-A051F67FDFAA}" type="presParOf" srcId="{5FBAE7AA-A866-443E-ACC4-C1997BBC7A57}" destId="{7CFDA021-79EE-47E2-8599-ED1FD97C54FB}" srcOrd="1" destOrd="0" presId="urn:microsoft.com/office/officeart/2008/layout/LinedList"/>
    <dgm:cxn modelId="{D1675E8E-4C81-47F8-9880-304B68DF8E26}" type="presParOf" srcId="{5FBAE7AA-A866-443E-ACC4-C1997BBC7A57}" destId="{DFD97441-6A2D-4343-BEFE-EA822B6F7B8F}" srcOrd="2" destOrd="0" presId="urn:microsoft.com/office/officeart/2008/layout/LinedList"/>
    <dgm:cxn modelId="{CB4B2079-907A-4547-ABB1-01AA666E66E3}" type="presParOf" srcId="{107A84BD-17C0-450C-8369-D1B20C82F629}" destId="{CBFA35C8-936D-40CC-83F9-0B8FFB2E3D4A}" srcOrd="2" destOrd="0" presId="urn:microsoft.com/office/officeart/2008/layout/LinedList"/>
    <dgm:cxn modelId="{6566A652-DD35-46EC-BA6D-40DACC16DA3C}" type="presParOf" srcId="{107A84BD-17C0-450C-8369-D1B20C82F629}" destId="{C7DED2DE-C316-4222-8CA2-E69A9D0BADFE}" srcOrd="3" destOrd="0" presId="urn:microsoft.com/office/officeart/2008/layout/LinedList"/>
    <dgm:cxn modelId="{4D83DFB4-2232-46B8-B75B-945B1A46D159}" type="presParOf" srcId="{107A84BD-17C0-450C-8369-D1B20C82F629}" destId="{C77349BF-93AF-4199-BB83-F5AEF7A473D2}" srcOrd="4" destOrd="0" presId="urn:microsoft.com/office/officeart/2008/layout/LinedList"/>
    <dgm:cxn modelId="{6898580C-E6B8-4F74-ABB5-9108CF2C7F8B}" type="presParOf" srcId="{C77349BF-93AF-4199-BB83-F5AEF7A473D2}" destId="{7B0DCDB6-8853-4CD4-924F-8FF6F6398106}" srcOrd="0" destOrd="0" presId="urn:microsoft.com/office/officeart/2008/layout/LinedList"/>
    <dgm:cxn modelId="{09A37FE9-8B08-409C-849D-DF62810F2466}" type="presParOf" srcId="{C77349BF-93AF-4199-BB83-F5AEF7A473D2}" destId="{7BB23EFE-4016-4E15-9540-DF53A1DF237B}" srcOrd="1" destOrd="0" presId="urn:microsoft.com/office/officeart/2008/layout/LinedList"/>
    <dgm:cxn modelId="{E0F635E8-47B8-41E1-9B69-152148D73B47}" type="presParOf" srcId="{C77349BF-93AF-4199-BB83-F5AEF7A473D2}" destId="{1317E2F3-7E82-4EA8-8957-E808A55C49C5}" srcOrd="2" destOrd="0" presId="urn:microsoft.com/office/officeart/2008/layout/LinedList"/>
    <dgm:cxn modelId="{768C3E94-E5E8-458C-8CED-2B247404291B}" type="presParOf" srcId="{107A84BD-17C0-450C-8369-D1B20C82F629}" destId="{A175C31C-3043-4A50-9D34-A9BDAB732303}" srcOrd="5" destOrd="0" presId="urn:microsoft.com/office/officeart/2008/layout/LinedList"/>
    <dgm:cxn modelId="{99CABA53-997C-4CCA-BD03-5E4A5100E961}" type="presParOf" srcId="{107A84BD-17C0-450C-8369-D1B20C82F629}" destId="{3A333E3F-7C91-4234-ACF6-782963BC7718}" srcOrd="6" destOrd="0" presId="urn:microsoft.com/office/officeart/2008/layout/LinedList"/>
    <dgm:cxn modelId="{968D60E7-E6E7-4C33-927D-14B866A7A25E}" type="presParOf" srcId="{107A84BD-17C0-450C-8369-D1B20C82F629}" destId="{4B78DFF4-D6EC-4975-B68E-2C6AA0A1E64C}" srcOrd="7" destOrd="0" presId="urn:microsoft.com/office/officeart/2008/layout/LinedList"/>
    <dgm:cxn modelId="{2C405AA4-FBCE-4C03-A06E-4BDFB9655418}" type="presParOf" srcId="{4B78DFF4-D6EC-4975-B68E-2C6AA0A1E64C}" destId="{BED38A1A-5FD4-43D3-AB57-13FB75C9ED2E}" srcOrd="0" destOrd="0" presId="urn:microsoft.com/office/officeart/2008/layout/LinedList"/>
    <dgm:cxn modelId="{A3247A7E-9AD3-46E9-9AEF-C1693D048921}" type="presParOf" srcId="{4B78DFF4-D6EC-4975-B68E-2C6AA0A1E64C}" destId="{6CB30B13-CC7E-4D86-88C2-D2B0C7C26F71}" srcOrd="1" destOrd="0" presId="urn:microsoft.com/office/officeart/2008/layout/LinedList"/>
    <dgm:cxn modelId="{210BEA4E-93B7-4DC5-8AB0-36505B07DC6F}" type="presParOf" srcId="{4B78DFF4-D6EC-4975-B68E-2C6AA0A1E64C}" destId="{89347B3A-81A4-4E1C-B8E8-83DAF988F850}" srcOrd="2" destOrd="0" presId="urn:microsoft.com/office/officeart/2008/layout/LinedList"/>
    <dgm:cxn modelId="{C30B5DE7-B648-4821-93F8-A8804A44836D}" type="presParOf" srcId="{107A84BD-17C0-450C-8369-D1B20C82F629}" destId="{D365EF61-4E38-45BE-9A39-1C874B7E330A}" srcOrd="8" destOrd="0" presId="urn:microsoft.com/office/officeart/2008/layout/LinedList"/>
    <dgm:cxn modelId="{706DE9B3-64C6-4A5D-9E36-7347C6C5EAD5}" type="presParOf" srcId="{107A84BD-17C0-450C-8369-D1B20C82F629}" destId="{F5FE9234-C61B-404E-91E3-8E609121FAE2}"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CFA0C-903F-44E4-B6F7-319F5B64378F}">
      <dsp:nvSpPr>
        <dsp:cNvPr id="0" name=""/>
        <dsp:cNvSpPr/>
      </dsp:nvSpPr>
      <dsp:spPr>
        <a:xfrm>
          <a:off x="229998" y="0"/>
          <a:ext cx="4359697" cy="435969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a:t>Totally insufficient</a:t>
          </a:r>
        </a:p>
      </dsp:txBody>
      <dsp:txXfrm>
        <a:off x="1800361" y="217984"/>
        <a:ext cx="1218971" cy="653954"/>
      </dsp:txXfrm>
    </dsp:sp>
    <dsp:sp modelId="{48EC12B4-A66C-445D-B02E-8C5447D9F033}">
      <dsp:nvSpPr>
        <dsp:cNvPr id="0" name=""/>
        <dsp:cNvSpPr/>
      </dsp:nvSpPr>
      <dsp:spPr>
        <a:xfrm>
          <a:off x="665968" y="871939"/>
          <a:ext cx="3487757" cy="34877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a:t>Insufficient</a:t>
          </a:r>
        </a:p>
      </dsp:txBody>
      <dsp:txXfrm>
        <a:off x="1800361" y="1081204"/>
        <a:ext cx="1218971" cy="627796"/>
      </dsp:txXfrm>
    </dsp:sp>
    <dsp:sp modelId="{6CD962B2-7DAF-4DE2-A8A6-CED540CD9284}">
      <dsp:nvSpPr>
        <dsp:cNvPr id="0" name=""/>
        <dsp:cNvSpPr/>
      </dsp:nvSpPr>
      <dsp:spPr>
        <a:xfrm>
          <a:off x="1101937" y="1743878"/>
          <a:ext cx="2615818" cy="26158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a:t>Standard</a:t>
          </a:r>
        </a:p>
      </dsp:txBody>
      <dsp:txXfrm>
        <a:off x="1800361" y="1940065"/>
        <a:ext cx="1218971" cy="588559"/>
      </dsp:txXfrm>
    </dsp:sp>
    <dsp:sp modelId="{3BFE6026-11C0-4364-994E-7A20E5826464}">
      <dsp:nvSpPr>
        <dsp:cNvPr id="0" name=""/>
        <dsp:cNvSpPr/>
      </dsp:nvSpPr>
      <dsp:spPr>
        <a:xfrm>
          <a:off x="1537907" y="2615818"/>
          <a:ext cx="1743878" cy="17438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kern="1200"/>
            <a:t>Good and excellent services</a:t>
          </a:r>
        </a:p>
      </dsp:txBody>
      <dsp:txXfrm>
        <a:off x="1793292" y="3051787"/>
        <a:ext cx="1233108" cy="871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918B0-C379-4CEE-9E2B-E93919D4FDAD}">
      <dsp:nvSpPr>
        <dsp:cNvPr id="0" name=""/>
        <dsp:cNvSpPr/>
      </dsp:nvSpPr>
      <dsp:spPr>
        <a:xfrm>
          <a:off x="0" y="0"/>
          <a:ext cx="425920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63472D-8C1E-4758-8C1F-7D5384B362D1}">
      <dsp:nvSpPr>
        <dsp:cNvPr id="0" name=""/>
        <dsp:cNvSpPr/>
      </dsp:nvSpPr>
      <dsp:spPr>
        <a:xfrm>
          <a:off x="0" y="0"/>
          <a:ext cx="851840" cy="1308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lvl="0" algn="l" defTabSz="400050">
            <a:lnSpc>
              <a:spcPct val="90000"/>
            </a:lnSpc>
            <a:spcBef>
              <a:spcPct val="0"/>
            </a:spcBef>
            <a:spcAft>
              <a:spcPct val="35000"/>
            </a:spcAft>
          </a:pPr>
          <a:r>
            <a:rPr lang="en-GB" sz="900" b="1" kern="1200"/>
            <a:t>List here the improvements proposals</a:t>
          </a:r>
        </a:p>
      </dsp:txBody>
      <dsp:txXfrm>
        <a:off x="0" y="0"/>
        <a:ext cx="851840" cy="1308684"/>
      </dsp:txXfrm>
    </dsp:sp>
    <dsp:sp modelId="{7CFDA021-79EE-47E2-8599-ED1FD97C54FB}">
      <dsp:nvSpPr>
        <dsp:cNvPr id="0" name=""/>
        <dsp:cNvSpPr/>
      </dsp:nvSpPr>
      <dsp:spPr>
        <a:xfrm>
          <a:off x="915728" y="20448"/>
          <a:ext cx="3343474" cy="40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1) </a:t>
          </a:r>
        </a:p>
      </dsp:txBody>
      <dsp:txXfrm>
        <a:off x="915728" y="20448"/>
        <a:ext cx="3343474" cy="408963"/>
      </dsp:txXfrm>
    </dsp:sp>
    <dsp:sp modelId="{CBFA35C8-936D-40CC-83F9-0B8FFB2E3D4A}">
      <dsp:nvSpPr>
        <dsp:cNvPr id="0" name=""/>
        <dsp:cNvSpPr/>
      </dsp:nvSpPr>
      <dsp:spPr>
        <a:xfrm>
          <a:off x="851840" y="429411"/>
          <a:ext cx="340736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B23EFE-4016-4E15-9540-DF53A1DF237B}">
      <dsp:nvSpPr>
        <dsp:cNvPr id="0" name=""/>
        <dsp:cNvSpPr/>
      </dsp:nvSpPr>
      <dsp:spPr>
        <a:xfrm>
          <a:off x="915728" y="449860"/>
          <a:ext cx="3343474" cy="40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2)</a:t>
          </a:r>
        </a:p>
      </dsp:txBody>
      <dsp:txXfrm>
        <a:off x="915728" y="449860"/>
        <a:ext cx="3343474" cy="408963"/>
      </dsp:txXfrm>
    </dsp:sp>
    <dsp:sp modelId="{A175C31C-3043-4A50-9D34-A9BDAB732303}">
      <dsp:nvSpPr>
        <dsp:cNvPr id="0" name=""/>
        <dsp:cNvSpPr/>
      </dsp:nvSpPr>
      <dsp:spPr>
        <a:xfrm>
          <a:off x="851840" y="858823"/>
          <a:ext cx="340736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30B13-CC7E-4D86-88C2-D2B0C7C26F71}">
      <dsp:nvSpPr>
        <dsp:cNvPr id="0" name=""/>
        <dsp:cNvSpPr/>
      </dsp:nvSpPr>
      <dsp:spPr>
        <a:xfrm>
          <a:off x="915728" y="879272"/>
          <a:ext cx="3343474" cy="408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en-GB" sz="1900" kern="1200"/>
            <a:t>3)</a:t>
          </a:r>
        </a:p>
      </dsp:txBody>
      <dsp:txXfrm>
        <a:off x="915728" y="879272"/>
        <a:ext cx="3343474" cy="408963"/>
      </dsp:txXfrm>
    </dsp:sp>
    <dsp:sp modelId="{D365EF61-4E38-45BE-9A39-1C874B7E330A}">
      <dsp:nvSpPr>
        <dsp:cNvPr id="0" name=""/>
        <dsp:cNvSpPr/>
      </dsp:nvSpPr>
      <dsp:spPr>
        <a:xfrm>
          <a:off x="851840" y="1288235"/>
          <a:ext cx="3407362"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This resource outlines the importance of gaining awareness</a:t>
            </a:r>
            <a:r>
              <a:rPr lang="en-GB" sz="1100" kern="1200" baseline="0" dirty="0" smtClean="0">
                <a:solidFill>
                  <a:schemeClr val="tx1"/>
                </a:solidFill>
                <a:effectLst/>
                <a:latin typeface="+mn-lt"/>
                <a:ea typeface="+mn-ea"/>
                <a:cs typeface="+mn-cs"/>
              </a:rPr>
              <a:t> about the need of lifelong guidance for all and the opportunity to access to specific territorial public services devoted to this task with adult people</a:t>
            </a:r>
            <a:r>
              <a:rPr lang="en-GB" sz="1100" kern="1200" dirty="0" smtClean="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Also approaching adult education courses people can generally</a:t>
            </a:r>
            <a:r>
              <a:rPr lang="en-GB" sz="1100" kern="1200" baseline="0" dirty="0" smtClean="0">
                <a:solidFill>
                  <a:schemeClr val="tx1"/>
                </a:solidFill>
                <a:effectLst/>
                <a:latin typeface="+mn-lt"/>
                <a:ea typeface="+mn-ea"/>
                <a:cs typeface="+mn-cs"/>
              </a:rPr>
              <a:t> benefit to an initial orientation among the training offers. Lifelong guidance means allowing themselves to exploit the occasion to stop and reflect about themselves. </a:t>
            </a:r>
            <a:r>
              <a:rPr lang="en-GB" sz="1100" kern="1200" dirty="0" smtClean="0">
                <a:solidFill>
                  <a:schemeClr val="tx1"/>
                </a:solidFill>
                <a:effectLst/>
                <a:latin typeface="+mn-lt"/>
                <a:ea typeface="+mn-ea"/>
                <a:cs typeface="+mn-cs"/>
              </a:rPr>
              <a:t>This resource fosters the importance of lifelong learning and is targeted to awake the awareness about the dynamic evolutions of our societies and how they affect our lives. </a:t>
            </a:r>
          </a:p>
          <a:p>
            <a:pPr lvl="0">
              <a:spcBef>
                <a:spcPts val="0"/>
              </a:spcBef>
              <a:buNone/>
            </a:pPr>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Even though there are more women than men in Europe, female entrepreneurs represent only a third of the self-employed in the EU. There are some additional factors (such as reconciling business and family) that make entrepreneurship a less attractive option for them than for men. The European Commission is working with EU countries to overcome these and encourage more women to start their own companies. Female creativity and entrepreneurial potential are an under-exploited source of economic growth and jobs that should be further </a:t>
            </a:r>
            <a:r>
              <a:rPr lang="en-GB" sz="1100" kern="1200" smtClean="0">
                <a:solidFill>
                  <a:schemeClr val="tx1"/>
                </a:solidFill>
                <a:effectLst/>
                <a:latin typeface="+mn-lt"/>
                <a:ea typeface="+mn-ea"/>
                <a:cs typeface="+mn-cs"/>
              </a:rPr>
              <a:t>developed</a:t>
            </a:r>
            <a:r>
              <a:rPr lang="en-GB" sz="1100" kern="1200" smtClean="0">
                <a:solidFill>
                  <a:schemeClr val="tx1"/>
                </a:solidFill>
                <a:effectLst/>
                <a:latin typeface="+mn-lt"/>
                <a:ea typeface="+mn-ea"/>
                <a:cs typeface="+mn-cs"/>
              </a:rPr>
              <a:t>.</a:t>
            </a:r>
            <a:endParaRPr lang="en-GB" dirty="0" smtClean="0">
              <a:effectLs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After this quick overview of guidance, lifelong learning and employment services, start your evaluation exercise by writing on the Path to a life project Grid which institutions you met during your stay in the new country, and through which you had access to guidance, training and other supports services. Name them, and specify the effective impacts of these experiences on your personal life (what you learned, if and how did you apply it, what was wrong or inappropriate for your values).</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Then, exchange with your group the evaluation Grids, explain your scores and summarize the results in the Summative Matrix. For each typology of service you will obtain a “Qualitative Mapping” of the guidance and training provision in your local context.</a:t>
            </a:r>
          </a:p>
          <a:p>
            <a:pPr>
              <a:buNone/>
            </a:pPr>
            <a:r>
              <a:rPr lang="en-GB" sz="1100" kern="1200" dirty="0" smtClean="0">
                <a:solidFill>
                  <a:schemeClr val="tx1"/>
                </a:solidFill>
                <a:effectLst/>
                <a:latin typeface="+mn-lt"/>
                <a:ea typeface="+mn-ea"/>
                <a:cs typeface="+mn-cs"/>
              </a:rPr>
              <a:t>The last task consists in listing the improvements proposals the group want to point out and produce a common text of recommendations to address to the interested decision makers … Identify the recipients of your requests and send them … It will be interesting to know the feedback you will receive!</a:t>
            </a:r>
            <a:endParaRPr lang="en-GB" sz="11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The need to cope with transition phases, or to make important decisions or unexpected changes in own personal living condition, are situations that can happen to each of us. In these cases, suggesting to face these challenges as opportunity to improve themselves, guidance pathways and new learning occasions can be a good starting approach.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Moving to a new country the communication with a new language can be a real challenge, but in all EU countries the basic knowledge of the receiving country language is a pre-requisite to have the permit of stay. Specific Adult Education centres, public or private, provide targeted learning provision and certifications. In some cases are also included guidance services and counselling for further training. Counselling and guidance services are almost oriented to the employment search or for developing/improving own professional conditions or status.</a:t>
            </a:r>
            <a:endParaRPr lang="en-GB" sz="11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Counselling and guidance services are often provided by a vast audience of social actors, public and private, and they are targeted to their counselling aims; like schools and universities (educational guidance), health care services (families support and women health prevention), social care services (psychological supports and inclusion interventions), training and employment agencies (further training, validation of prior learning and job search), chambers of commerce or sectoral associations (self-employment and entrepreneurship) etc.</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Lifelong guidance and lifelong learning are the core concepts.</a:t>
            </a:r>
          </a:p>
          <a:p>
            <a:pPr>
              <a:buNone/>
            </a:pPr>
            <a:r>
              <a:rPr lang="en-GB" sz="1100" kern="1200" dirty="0" smtClean="0">
                <a:solidFill>
                  <a:schemeClr val="tx1"/>
                </a:solidFill>
                <a:effectLst/>
                <a:latin typeface="+mn-lt"/>
                <a:ea typeface="+mn-ea"/>
                <a:cs typeface="+mn-cs"/>
              </a:rPr>
              <a:t>Lifelong guidance aims to provide career development support for individuals of all ages, at all career stages. It includes careers information, advice, counselling, assessment of skills and mentoring. Quality guidance services should be available to all individuals, regardless of their employment situation, socioeconomic status, ethnicity or gender.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There is a lifelong learning provision specifically targeted to foreign people for learning the receiving country language, providing certifications according to the </a:t>
            </a:r>
            <a:r>
              <a:rPr lang="en-GB" sz="1100" i="1" kern="1200" dirty="0" smtClean="0">
                <a:solidFill>
                  <a:schemeClr val="tx1"/>
                </a:solidFill>
                <a:effectLst/>
                <a:latin typeface="+mn-lt"/>
                <a:ea typeface="+mn-ea"/>
                <a:cs typeface="+mn-cs"/>
              </a:rPr>
              <a:t>European Framework of Reference for Languages</a:t>
            </a:r>
            <a:r>
              <a:rPr lang="en-GB" sz="1100" kern="1200" dirty="0" smtClean="0">
                <a:solidFill>
                  <a:schemeClr val="tx1"/>
                </a:solidFill>
                <a:effectLst/>
                <a:latin typeface="+mn-lt"/>
                <a:ea typeface="+mn-ea"/>
                <a:cs typeface="+mn-cs"/>
              </a:rPr>
              <a:t>, because the proficiency in the local language is considered one of the most important factor of integration.</a:t>
            </a:r>
          </a:p>
          <a:p>
            <a:pPr>
              <a:buNone/>
            </a:pPr>
            <a:r>
              <a:rPr lang="en-GB" sz="1100" b="1" kern="1200" dirty="0" smtClean="0">
                <a:solidFill>
                  <a:schemeClr val="tx1"/>
                </a:solidFill>
                <a:effectLst/>
                <a:latin typeface="+mn-lt"/>
                <a:ea typeface="+mn-ea"/>
                <a:cs typeface="+mn-cs"/>
              </a:rPr>
              <a:t>Ensuring equal access to education and training</a:t>
            </a:r>
            <a:r>
              <a:rPr lang="en-GB" sz="1100" kern="1200" dirty="0" smtClean="0">
                <a:solidFill>
                  <a:schemeClr val="tx1"/>
                </a:solidFill>
                <a:effectLst/>
                <a:latin typeface="+mn-lt"/>
                <a:ea typeface="+mn-ea"/>
                <a:cs typeface="+mn-cs"/>
              </a:rPr>
              <a:t> is essential so that every individual, regardless of her/his origin, socio-economic status, mental or physical condition, gender or age can benefit from tailored learning opportunities. Access to lifelong learning is a matter of equal chances to </a:t>
            </a:r>
            <a:r>
              <a:rPr lang="en-GB" sz="1100" b="1" kern="1200" dirty="0" smtClean="0">
                <a:solidFill>
                  <a:schemeClr val="tx1"/>
                </a:solidFill>
                <a:effectLst/>
                <a:latin typeface="+mn-lt"/>
                <a:ea typeface="+mn-ea"/>
                <a:cs typeface="+mn-cs"/>
              </a:rPr>
              <a:t>participate fully in society, get high-quality jobs </a:t>
            </a:r>
            <a:r>
              <a:rPr lang="en-GB" sz="1100" kern="1200" dirty="0" smtClean="0">
                <a:solidFill>
                  <a:schemeClr val="tx1"/>
                </a:solidFill>
                <a:effectLst/>
                <a:latin typeface="+mn-lt"/>
                <a:ea typeface="+mn-ea"/>
                <a:cs typeface="+mn-cs"/>
              </a:rPr>
              <a:t>and</a:t>
            </a:r>
            <a:r>
              <a:rPr lang="en-GB" sz="1100" b="1" kern="1200" dirty="0" smtClean="0">
                <a:solidFill>
                  <a:schemeClr val="tx1"/>
                </a:solidFill>
                <a:effectLst/>
                <a:latin typeface="+mn-lt"/>
                <a:ea typeface="+mn-ea"/>
                <a:cs typeface="+mn-cs"/>
              </a:rPr>
              <a:t> achieve personal development.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The European Union has developed several </a:t>
            </a:r>
            <a:r>
              <a:rPr lang="en-GB" sz="1100" i="1" kern="1200" dirty="0" smtClean="0">
                <a:solidFill>
                  <a:schemeClr val="tx1"/>
                </a:solidFill>
                <a:effectLst/>
                <a:latin typeface="+mn-lt"/>
                <a:ea typeface="+mn-ea"/>
                <a:cs typeface="+mn-cs"/>
              </a:rPr>
              <a:t>frameworks</a:t>
            </a:r>
            <a:r>
              <a:rPr lang="en-GB" sz="1100" kern="1200" dirty="0" smtClean="0">
                <a:solidFill>
                  <a:schemeClr val="tx1"/>
                </a:solidFill>
                <a:effectLst/>
                <a:latin typeface="+mn-lt"/>
                <a:ea typeface="+mn-ea"/>
                <a:cs typeface="+mn-cs"/>
              </a:rPr>
              <a:t> for education. The most famous ones are the European Qualifications Framework (EQF), the Europass, the European Key Competences Framework, and the ECTS and ECVET credit systems. Other tools are being developed such as </a:t>
            </a:r>
            <a:r>
              <a:rPr lang="en-GB" sz="1100" i="1" kern="1200" dirty="0" smtClean="0">
                <a:solidFill>
                  <a:schemeClr val="tx1"/>
                </a:solidFill>
                <a:effectLst/>
                <a:latin typeface="+mn-lt"/>
                <a:ea typeface="+mn-ea"/>
                <a:cs typeface="+mn-cs"/>
              </a:rPr>
              <a:t>ESCO</a:t>
            </a:r>
            <a:r>
              <a:rPr lang="en-GB" sz="1100" kern="1200" dirty="0" smtClean="0">
                <a:solidFill>
                  <a:schemeClr val="tx1"/>
                </a:solidFill>
                <a:effectLst/>
                <a:latin typeface="+mn-lt"/>
                <a:ea typeface="+mn-ea"/>
                <a:cs typeface="+mn-cs"/>
              </a:rPr>
              <a:t>  that may influence policy reforms in the countries.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Another important issue is the validation of prior learning, specifically important for the acquisition of vocational qualifications.</a:t>
            </a:r>
          </a:p>
          <a:p>
            <a:pPr>
              <a:buNone/>
            </a:pPr>
            <a:r>
              <a:rPr lang="en-GB" sz="1100" kern="1200" dirty="0" smtClean="0">
                <a:solidFill>
                  <a:schemeClr val="tx1"/>
                </a:solidFill>
                <a:effectLst/>
                <a:latin typeface="+mn-lt"/>
                <a:ea typeface="+mn-ea"/>
                <a:cs typeface="+mn-cs"/>
              </a:rPr>
              <a:t>Mechanisms to validate non-formal and informal learning contribute to tackle unemployment and achieve a better match between jobs and skills by acknowledging those acquired outside the formal education system. Validation of non-formal and informal learning also gives </a:t>
            </a:r>
            <a:r>
              <a:rPr lang="en-GB" sz="1100" b="1" kern="1200" dirty="0" smtClean="0">
                <a:solidFill>
                  <a:schemeClr val="tx1"/>
                </a:solidFill>
                <a:effectLst/>
                <a:latin typeface="+mn-lt"/>
                <a:ea typeface="+mn-ea"/>
                <a:cs typeface="+mn-cs"/>
              </a:rPr>
              <a:t>opportunities for second chances, improves access </a:t>
            </a:r>
            <a:r>
              <a:rPr lang="en-GB" sz="1100" kern="1200" dirty="0" smtClean="0">
                <a:solidFill>
                  <a:schemeClr val="tx1"/>
                </a:solidFill>
                <a:effectLst/>
                <a:latin typeface="+mn-lt"/>
                <a:ea typeface="+mn-ea"/>
                <a:cs typeface="+mn-cs"/>
              </a:rPr>
              <a:t>to education and enhances </a:t>
            </a:r>
            <a:r>
              <a:rPr lang="en-GB" sz="1100" b="1" kern="1200" dirty="0" smtClean="0">
                <a:solidFill>
                  <a:schemeClr val="tx1"/>
                </a:solidFill>
                <a:effectLst/>
                <a:latin typeface="+mn-lt"/>
                <a:ea typeface="+mn-ea"/>
                <a:cs typeface="+mn-cs"/>
              </a:rPr>
              <a:t>motivation to learn.</a:t>
            </a:r>
            <a:r>
              <a:rPr lang="en-GB" sz="1100" kern="1200" dirty="0" smtClean="0">
                <a:solidFill>
                  <a:schemeClr val="tx1"/>
                </a:solidFill>
                <a:effectLst/>
                <a:latin typeface="+mn-lt"/>
                <a:ea typeface="+mn-ea"/>
                <a:cs typeface="+mn-cs"/>
              </a:rPr>
              <a:t> It contributes to </a:t>
            </a:r>
            <a:r>
              <a:rPr lang="en-GB" sz="1100" b="1" kern="1200" dirty="0" smtClean="0">
                <a:solidFill>
                  <a:schemeClr val="tx1"/>
                </a:solidFill>
                <a:effectLst/>
                <a:latin typeface="+mn-lt"/>
                <a:ea typeface="+mn-ea"/>
                <a:cs typeface="+mn-cs"/>
              </a:rPr>
              <a:t>social inclusion, personal development, empowerment and employability.</a:t>
            </a:r>
            <a:endParaRPr lang="en-GB" sz="1100" kern="1200" dirty="0" smtClean="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In EU countries, public employment services (PES) are the authorities that connect jobseekers with employers. Although structured differently in each country, all PES help match supply and demand on the labour market through information, placement and active support services at local, national and European level.</a:t>
            </a:r>
          </a:p>
          <a:p>
            <a:pPr>
              <a:buNone/>
            </a:pPr>
            <a:endParaRPr lang="it-IT" sz="1100" u="sng" kern="1200" dirty="0" smtClean="0">
              <a:solidFill>
                <a:schemeClr val="tx1"/>
              </a:solidFill>
              <a:effectLst/>
              <a:latin typeface="+mn-lt"/>
              <a:ea typeface="+mn-ea"/>
              <a:cs typeface="+mn-cs"/>
            </a:endParaRPr>
          </a:p>
          <a:p>
            <a:pPr>
              <a:buNone/>
            </a:pPr>
            <a:endParaRPr lang="en-GB" sz="1100" kern="1200" dirty="0">
              <a:solidFill>
                <a:schemeClr val="tx1"/>
              </a:solidFill>
              <a:effectLst/>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cedefop.europa.eu/en/events-and-projects/projects/lifelong-guidance"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hyperlink" Target="https://ec.europa.eu/epale/en/home-page" TargetMode="External"/><Relationship Id="rId3" Type="http://schemas.openxmlformats.org/officeDocument/2006/relationships/hyperlink" Target="http://lllplatform.eu/policy-areas/inclusive-education/" TargetMode="External"/><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coe.int/en/web/common-european-framework-reference-languages/"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s://europass.cedefop.europa.e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spcBef>
                <a:spcPts val="0"/>
              </a:spcBef>
              <a:buNone/>
            </a:pPr>
            <a:r>
              <a:rPr lang="en" dirty="0" smtClean="0"/>
              <a:t>Path to</a:t>
            </a:r>
            <a:br>
              <a:rPr lang="en" dirty="0" smtClean="0"/>
            </a:br>
            <a:r>
              <a:rPr lang="en" dirty="0" smtClean="0"/>
              <a:t>a life project</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smtClean="0"/>
              <a:t>Women entrepreneurship</a:t>
            </a:r>
            <a:endParaRPr lang="en" dirty="0"/>
          </a:p>
        </p:txBody>
      </p:sp>
      <p:pic>
        <p:nvPicPr>
          <p:cNvPr id="2050" name="Picture 2" descr="Woman Holding Beige Freedom Printed 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835" y="2277953"/>
            <a:ext cx="3693806" cy="2626886"/>
          </a:xfrm>
          <a:prstGeom prst="rect">
            <a:avLst/>
          </a:prstGeom>
          <a:noFill/>
          <a:extLst>
            <a:ext uri="{909E8E84-426E-40DD-AFC4-6F175D3DCCD1}">
              <a14:hiddenFill xmlns:a14="http://schemas.microsoft.com/office/drawing/2010/main">
                <a:solidFill>
                  <a:srgbClr val="FFFFFF"/>
                </a:solidFill>
              </a14:hiddenFill>
            </a:ext>
          </a:extLst>
        </p:spPr>
      </p:pic>
      <p:sp>
        <p:nvSpPr>
          <p:cNvPr id="2" name="Rettangolo 1"/>
          <p:cNvSpPr/>
          <p:nvPr/>
        </p:nvSpPr>
        <p:spPr>
          <a:xfrm>
            <a:off x="759202" y="1673945"/>
            <a:ext cx="3762463" cy="3970318"/>
          </a:xfrm>
          <a:prstGeom prst="rect">
            <a:avLst/>
          </a:prstGeom>
        </p:spPr>
        <p:txBody>
          <a:bodyPr wrap="square">
            <a:spAutoFit/>
          </a:bodyPr>
          <a:lstStyle/>
          <a:p>
            <a:r>
              <a:rPr lang="en-GB" b="1" dirty="0"/>
              <a:t>Current situation of female entrepreneurs in the EU:</a:t>
            </a:r>
          </a:p>
          <a:p>
            <a:pPr marL="285750" indent="-285750">
              <a:buFont typeface="Wingdings" panose="05000000000000000000" pitchFamily="2" charset="2"/>
              <a:buChar char="§"/>
            </a:pPr>
            <a:r>
              <a:rPr lang="en-GB" dirty="0"/>
              <a:t>women constitute </a:t>
            </a:r>
            <a:r>
              <a:rPr lang="en-GB" b="1" dirty="0"/>
              <a:t>52% of the total European</a:t>
            </a:r>
            <a:r>
              <a:rPr lang="en-GB" dirty="0"/>
              <a:t> population but only </a:t>
            </a:r>
            <a:r>
              <a:rPr lang="en-GB" b="1" dirty="0"/>
              <a:t>34.4% of the EU self-employed</a:t>
            </a:r>
            <a:r>
              <a:rPr lang="en-GB" dirty="0"/>
              <a:t> and </a:t>
            </a:r>
            <a:r>
              <a:rPr lang="en-GB" b="1" dirty="0"/>
              <a:t>30% of start-up</a:t>
            </a:r>
            <a:r>
              <a:rPr lang="en-GB" dirty="0"/>
              <a:t> </a:t>
            </a:r>
            <a:r>
              <a:rPr lang="en-GB" dirty="0" smtClean="0"/>
              <a:t>entrepreneurs</a:t>
            </a:r>
          </a:p>
          <a:p>
            <a:pPr marL="285750" indent="-285750">
              <a:buFont typeface="Wingdings" panose="05000000000000000000" pitchFamily="2" charset="2"/>
              <a:buChar char="§"/>
            </a:pPr>
            <a:r>
              <a:rPr lang="en-GB" dirty="0" smtClean="0"/>
              <a:t>female </a:t>
            </a:r>
            <a:r>
              <a:rPr lang="en-GB" dirty="0"/>
              <a:t>creativity and entrepreneurial potential are an </a:t>
            </a:r>
            <a:r>
              <a:rPr lang="en-GB" b="1" dirty="0"/>
              <a:t>under-exploited source of economic growth and jobs</a:t>
            </a:r>
            <a:r>
              <a:rPr lang="en-GB" dirty="0"/>
              <a:t> that should be further developed</a:t>
            </a:r>
            <a:r>
              <a:rPr lang="en-GB" dirty="0" smtClean="0"/>
              <a:t>.</a:t>
            </a:r>
          </a:p>
          <a:p>
            <a:endParaRPr lang="en-GB" dirty="0" smtClean="0"/>
          </a:p>
          <a:p>
            <a:r>
              <a:rPr lang="en-GB" dirty="0" smtClean="0"/>
              <a:t>When </a:t>
            </a:r>
            <a:r>
              <a:rPr lang="en-GB" dirty="0"/>
              <a:t>establishing and running a business, women face </a:t>
            </a:r>
            <a:r>
              <a:rPr lang="en-GB" b="1" dirty="0"/>
              <a:t>challenges</a:t>
            </a:r>
            <a:r>
              <a:rPr lang="en-GB" dirty="0"/>
              <a:t> such as:</a:t>
            </a:r>
          </a:p>
          <a:p>
            <a:pPr marL="285750" indent="-285750">
              <a:buFont typeface="Wingdings" panose="05000000000000000000" pitchFamily="2" charset="2"/>
              <a:buChar char="§"/>
            </a:pPr>
            <a:r>
              <a:rPr lang="en-GB" dirty="0"/>
              <a:t>access to finance</a:t>
            </a:r>
          </a:p>
          <a:p>
            <a:pPr marL="285750" indent="-285750">
              <a:buFont typeface="Wingdings" panose="05000000000000000000" pitchFamily="2" charset="2"/>
              <a:buChar char="§"/>
            </a:pPr>
            <a:r>
              <a:rPr lang="en-GB" dirty="0"/>
              <a:t>access to information</a:t>
            </a:r>
          </a:p>
          <a:p>
            <a:pPr marL="285750" indent="-285750">
              <a:buFont typeface="Wingdings" panose="05000000000000000000" pitchFamily="2" charset="2"/>
              <a:buChar char="§"/>
            </a:pPr>
            <a:r>
              <a:rPr lang="en-GB" dirty="0"/>
              <a:t>training</a:t>
            </a:r>
          </a:p>
          <a:p>
            <a:pPr marL="285750" indent="-285750">
              <a:buFont typeface="Wingdings" panose="05000000000000000000" pitchFamily="2" charset="2"/>
              <a:buChar char="§"/>
            </a:pPr>
            <a:r>
              <a:rPr lang="en-GB" dirty="0"/>
              <a:t>access to networks for business purposes</a:t>
            </a:r>
          </a:p>
          <a:p>
            <a:pPr marL="285750" indent="-285750">
              <a:buFont typeface="Wingdings" panose="05000000000000000000" pitchFamily="2" charset="2"/>
              <a:buChar char="§"/>
            </a:pPr>
            <a:r>
              <a:rPr lang="en-GB" dirty="0"/>
              <a:t>reconciling business and family concerns</a:t>
            </a:r>
            <a:r>
              <a:rPr lang="en-GB" dirty="0" smtClean="0"/>
              <a:t>.</a:t>
            </a:r>
            <a:endParaRPr lang="en-GB" dirty="0"/>
          </a:p>
        </p:txBody>
      </p:sp>
    </p:spTree>
    <p:extLst>
      <p:ext uri="{BB962C8B-B14F-4D97-AF65-F5344CB8AC3E}">
        <p14:creationId xmlns:p14="http://schemas.microsoft.com/office/powerpoint/2010/main" val="3161518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smtClean="0"/>
              <a:t>Path to life project GRID</a:t>
            </a:r>
            <a:endParaRPr lang="en" dirty="0"/>
          </a:p>
        </p:txBody>
      </p:sp>
      <p:graphicFrame>
        <p:nvGraphicFramePr>
          <p:cNvPr id="2" name="Tabella 1"/>
          <p:cNvGraphicFramePr>
            <a:graphicFrameLocks noGrp="1"/>
          </p:cNvGraphicFramePr>
          <p:nvPr>
            <p:extLst>
              <p:ext uri="{D42A27DB-BD31-4B8C-83A1-F6EECF244321}">
                <p14:modId xmlns:p14="http://schemas.microsoft.com/office/powerpoint/2010/main" val="3834937957"/>
              </p:ext>
            </p:extLst>
          </p:nvPr>
        </p:nvGraphicFramePr>
        <p:xfrm>
          <a:off x="776988" y="1713890"/>
          <a:ext cx="4905549" cy="4606559"/>
        </p:xfrm>
        <a:graphic>
          <a:graphicData uri="http://schemas.openxmlformats.org/drawingml/2006/table">
            <a:tbl>
              <a:tblPr firstRow="1" firstCol="1" bandRow="1">
                <a:tableStyleId>{7257817E-EC5C-4880-A810-ED7F254FEA46}</a:tableStyleId>
              </a:tblPr>
              <a:tblGrid>
                <a:gridCol w="1204420"/>
                <a:gridCol w="419148"/>
                <a:gridCol w="420158"/>
                <a:gridCol w="419653"/>
                <a:gridCol w="420158"/>
                <a:gridCol w="488838"/>
                <a:gridCol w="1533174"/>
              </a:tblGrid>
              <a:tr h="339359">
                <a:tc>
                  <a:txBody>
                    <a:bodyPr/>
                    <a:lstStyle/>
                    <a:p>
                      <a:pPr algn="ctr">
                        <a:spcAft>
                          <a:spcPts val="0"/>
                        </a:spcAft>
                      </a:pPr>
                      <a:r>
                        <a:rPr lang="en-GB" sz="1100" dirty="0" smtClean="0">
                          <a:effectLst/>
                        </a:rPr>
                        <a:t>Service</a:t>
                      </a:r>
                    </a:p>
                    <a:p>
                      <a:pPr algn="ctr">
                        <a:spcAft>
                          <a:spcPts val="0"/>
                        </a:spcAft>
                      </a:pPr>
                      <a:r>
                        <a:rPr lang="en-GB" sz="1100" dirty="0" smtClean="0">
                          <a:effectLst/>
                        </a:rPr>
                        <a:t>Institution</a:t>
                      </a:r>
                      <a:endParaRPr lang="en-GB" sz="1000" dirty="0">
                        <a:solidFill>
                          <a:srgbClr val="000000"/>
                        </a:solidFill>
                        <a:effectLst/>
                        <a:latin typeface="Calibri"/>
                        <a:ea typeface="Calibri"/>
                        <a:cs typeface="Times New Roman"/>
                      </a:endParaRPr>
                    </a:p>
                  </a:txBody>
                  <a:tcPr marL="54540" marR="54540" marT="0" marB="0" anchor="ctr">
                    <a:solidFill>
                      <a:srgbClr val="CCECFF"/>
                    </a:solidFill>
                  </a:tcPr>
                </a:tc>
                <a:tc>
                  <a:txBody>
                    <a:bodyPr/>
                    <a:lstStyle/>
                    <a:p>
                      <a:pPr algn="ctr">
                        <a:spcAft>
                          <a:spcPts val="0"/>
                        </a:spcAft>
                      </a:pPr>
                      <a:r>
                        <a:rPr lang="en-GB" sz="1100" dirty="0">
                          <a:effectLst/>
                        </a:rPr>
                        <a:t>1</a:t>
                      </a:r>
                      <a:endParaRPr lang="en-GB" sz="1000" dirty="0">
                        <a:solidFill>
                          <a:srgbClr val="000000"/>
                        </a:solidFill>
                        <a:effectLst/>
                        <a:latin typeface="Calibri"/>
                        <a:ea typeface="Calibri"/>
                        <a:cs typeface="Times New Roman"/>
                      </a:endParaRPr>
                    </a:p>
                  </a:txBody>
                  <a:tcPr marL="54540" marR="54540" marT="0" marB="0" anchor="ctr">
                    <a:solidFill>
                      <a:srgbClr val="99CCFF"/>
                    </a:solidFill>
                  </a:tcPr>
                </a:tc>
                <a:tc>
                  <a:txBody>
                    <a:bodyPr/>
                    <a:lstStyle/>
                    <a:p>
                      <a:pPr algn="ctr">
                        <a:spcAft>
                          <a:spcPts val="0"/>
                        </a:spcAft>
                      </a:pPr>
                      <a:r>
                        <a:rPr lang="en-GB" sz="1100" dirty="0">
                          <a:effectLst/>
                        </a:rPr>
                        <a:t>2</a:t>
                      </a:r>
                      <a:endParaRPr lang="en-GB" sz="1000" dirty="0">
                        <a:solidFill>
                          <a:srgbClr val="000000"/>
                        </a:solidFill>
                        <a:effectLst/>
                        <a:latin typeface="Calibri"/>
                        <a:ea typeface="Calibri"/>
                        <a:cs typeface="Times New Roman"/>
                      </a:endParaRPr>
                    </a:p>
                  </a:txBody>
                  <a:tcPr marL="54540" marR="54540" marT="0" marB="0" anchor="ctr">
                    <a:solidFill>
                      <a:srgbClr val="66CCFF"/>
                    </a:solidFill>
                  </a:tcPr>
                </a:tc>
                <a:tc>
                  <a:txBody>
                    <a:bodyPr/>
                    <a:lstStyle/>
                    <a:p>
                      <a:pPr algn="ctr">
                        <a:spcAft>
                          <a:spcPts val="0"/>
                        </a:spcAft>
                      </a:pPr>
                      <a:r>
                        <a:rPr lang="en-GB" sz="1100" dirty="0">
                          <a:effectLst/>
                        </a:rPr>
                        <a:t>3</a:t>
                      </a:r>
                      <a:endParaRPr lang="en-GB" sz="1000" dirty="0">
                        <a:solidFill>
                          <a:srgbClr val="000000"/>
                        </a:solidFill>
                        <a:effectLst/>
                        <a:latin typeface="Calibri"/>
                        <a:ea typeface="Calibri"/>
                        <a:cs typeface="Times New Roman"/>
                      </a:endParaRPr>
                    </a:p>
                  </a:txBody>
                  <a:tcPr marL="54540" marR="54540" marT="0" marB="0" anchor="ctr">
                    <a:solidFill>
                      <a:srgbClr val="3399FF"/>
                    </a:solidFill>
                  </a:tcPr>
                </a:tc>
                <a:tc>
                  <a:txBody>
                    <a:bodyPr/>
                    <a:lstStyle/>
                    <a:p>
                      <a:pPr algn="ctr">
                        <a:spcAft>
                          <a:spcPts val="0"/>
                        </a:spcAft>
                      </a:pPr>
                      <a:r>
                        <a:rPr lang="en-GB" sz="1100" dirty="0">
                          <a:effectLst/>
                        </a:rPr>
                        <a:t>4</a:t>
                      </a:r>
                      <a:endParaRPr lang="en-GB" sz="1000" dirty="0">
                        <a:solidFill>
                          <a:srgbClr val="000000"/>
                        </a:solidFill>
                        <a:effectLst/>
                        <a:latin typeface="Calibri"/>
                        <a:ea typeface="Calibri"/>
                        <a:cs typeface="Times New Roman"/>
                      </a:endParaRPr>
                    </a:p>
                  </a:txBody>
                  <a:tcPr marL="54540" marR="54540" marT="0" marB="0" anchor="ctr">
                    <a:solidFill>
                      <a:srgbClr val="0066FF"/>
                    </a:solidFill>
                  </a:tcPr>
                </a:tc>
                <a:tc>
                  <a:txBody>
                    <a:bodyPr/>
                    <a:lstStyle/>
                    <a:p>
                      <a:pPr algn="ctr">
                        <a:spcAft>
                          <a:spcPts val="0"/>
                        </a:spcAft>
                      </a:pPr>
                      <a:r>
                        <a:rPr lang="en-GB" sz="1100" dirty="0">
                          <a:effectLst/>
                        </a:rPr>
                        <a:t>5</a:t>
                      </a:r>
                      <a:endParaRPr lang="en-GB" sz="1000" dirty="0">
                        <a:solidFill>
                          <a:srgbClr val="000000"/>
                        </a:solidFill>
                        <a:effectLst/>
                        <a:latin typeface="Calibri"/>
                        <a:ea typeface="Calibri"/>
                        <a:cs typeface="Times New Roman"/>
                      </a:endParaRPr>
                    </a:p>
                  </a:txBody>
                  <a:tcPr marL="54540" marR="54540" marT="0" marB="0" anchor="ctr">
                    <a:solidFill>
                      <a:srgbClr val="3333FF"/>
                    </a:solidFill>
                  </a:tcPr>
                </a:tc>
                <a:tc>
                  <a:txBody>
                    <a:bodyPr/>
                    <a:lstStyle/>
                    <a:p>
                      <a:pPr algn="ctr">
                        <a:spcAft>
                          <a:spcPts val="0"/>
                        </a:spcAft>
                      </a:pPr>
                      <a:r>
                        <a:rPr lang="en-GB" sz="1100" dirty="0">
                          <a:effectLst/>
                        </a:rPr>
                        <a:t>Proposals of improvement</a:t>
                      </a:r>
                      <a:endParaRPr lang="en-GB" sz="1000" dirty="0">
                        <a:solidFill>
                          <a:srgbClr val="000000"/>
                        </a:solidFill>
                        <a:effectLst/>
                        <a:latin typeface="Calibri"/>
                        <a:ea typeface="Calibri"/>
                        <a:cs typeface="Times New Roman"/>
                      </a:endParaRPr>
                    </a:p>
                  </a:txBody>
                  <a:tcPr marL="54540" marR="54540" marT="0" marB="0" anchor="ctr">
                    <a:solidFill>
                      <a:srgbClr val="CCECFF"/>
                    </a:solidFill>
                  </a:tcPr>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436318">
                <a:tc>
                  <a:txBody>
                    <a:bodyPr/>
                    <a:lstStyle/>
                    <a:p>
                      <a:pPr>
                        <a:spcAft>
                          <a:spcPts val="0"/>
                        </a:spcAft>
                      </a:pPr>
                      <a:r>
                        <a:rPr lang="en-GB" sz="1000">
                          <a:effectLst/>
                        </a:rPr>
                        <a:t> </a:t>
                      </a:r>
                    </a:p>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r>
              <a:tr h="290879">
                <a:tc>
                  <a:txBody>
                    <a:bodyPr/>
                    <a:lstStyle/>
                    <a:p>
                      <a:pPr>
                        <a:spcAft>
                          <a:spcPts val="0"/>
                        </a:spcAft>
                      </a:pPr>
                      <a:r>
                        <a:rPr lang="en-GB" sz="1000">
                          <a:effectLst/>
                        </a:rPr>
                        <a:t> </a:t>
                      </a:r>
                    </a:p>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a:effectLst/>
                        </a:rPr>
                        <a:t> </a:t>
                      </a:r>
                      <a:endParaRPr lang="en-GB" sz="1000">
                        <a:solidFill>
                          <a:srgbClr val="000000"/>
                        </a:solidFill>
                        <a:effectLst/>
                        <a:latin typeface="Calibri"/>
                        <a:ea typeface="Calibri"/>
                        <a:cs typeface="Times New Roman"/>
                      </a:endParaRPr>
                    </a:p>
                  </a:txBody>
                  <a:tcPr marL="54540" marR="54540" marT="0" marB="0"/>
                </a:tc>
                <a:tc>
                  <a:txBody>
                    <a:bodyPr/>
                    <a:lstStyle/>
                    <a:p>
                      <a:pPr>
                        <a:spcAft>
                          <a:spcPts val="0"/>
                        </a:spcAft>
                      </a:pPr>
                      <a:r>
                        <a:rPr lang="en-GB" sz="1000" dirty="0">
                          <a:effectLst/>
                        </a:rPr>
                        <a:t> </a:t>
                      </a:r>
                      <a:endParaRPr lang="en-GB" sz="1000" dirty="0">
                        <a:solidFill>
                          <a:srgbClr val="000000"/>
                        </a:solidFill>
                        <a:effectLst/>
                        <a:latin typeface="Calibri"/>
                        <a:ea typeface="Calibri"/>
                        <a:cs typeface="Times New Roman"/>
                      </a:endParaRPr>
                    </a:p>
                  </a:txBody>
                  <a:tcPr marL="54540" marR="54540" marT="0" marB="0"/>
                </a:tc>
              </a:tr>
            </a:tbl>
          </a:graphicData>
        </a:graphic>
      </p:graphicFrame>
      <p:sp>
        <p:nvSpPr>
          <p:cNvPr id="3" name="Rettangolo 2"/>
          <p:cNvSpPr/>
          <p:nvPr/>
        </p:nvSpPr>
        <p:spPr>
          <a:xfrm>
            <a:off x="5893266" y="1716394"/>
            <a:ext cx="2475644" cy="1384995"/>
          </a:xfrm>
          <a:prstGeom prst="rect">
            <a:avLst/>
          </a:prstGeom>
        </p:spPr>
        <p:txBody>
          <a:bodyPr wrap="square">
            <a:spAutoFit/>
          </a:bodyPr>
          <a:lstStyle/>
          <a:p>
            <a:r>
              <a:rPr lang="en-GB" b="1" i="1" dirty="0" smtClean="0"/>
              <a:t>Rates</a:t>
            </a:r>
            <a:endParaRPr lang="en-GB" b="1" i="1" dirty="0"/>
          </a:p>
          <a:p>
            <a:r>
              <a:rPr lang="en-GB" dirty="0"/>
              <a:t>1 = totally insufficient</a:t>
            </a:r>
          </a:p>
          <a:p>
            <a:r>
              <a:rPr lang="en-GB" dirty="0" smtClean="0"/>
              <a:t>2 = </a:t>
            </a:r>
            <a:r>
              <a:rPr lang="en-GB" dirty="0"/>
              <a:t>insufficient</a:t>
            </a:r>
          </a:p>
          <a:p>
            <a:r>
              <a:rPr lang="en-GB" dirty="0"/>
              <a:t>3 = acceptable (standard)</a:t>
            </a:r>
          </a:p>
          <a:p>
            <a:r>
              <a:rPr lang="en-GB" dirty="0"/>
              <a:t>4 = good and appropriate</a:t>
            </a:r>
          </a:p>
          <a:p>
            <a:r>
              <a:rPr lang="en-GB" dirty="0"/>
              <a:t>5 = very good – excellent</a:t>
            </a:r>
          </a:p>
        </p:txBody>
      </p:sp>
    </p:spTree>
    <p:extLst>
      <p:ext uri="{BB962C8B-B14F-4D97-AF65-F5344CB8AC3E}">
        <p14:creationId xmlns:p14="http://schemas.microsoft.com/office/powerpoint/2010/main" val="31615186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6" name="Shape 263"/>
          <p:cNvSpPr txBox="1">
            <a:spLocks/>
          </p:cNvSpPr>
          <p:nvPr/>
        </p:nvSpPr>
        <p:spPr>
          <a:xfrm>
            <a:off x="751322" y="18372"/>
            <a:ext cx="7761600" cy="12921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en" dirty="0" smtClean="0"/>
              <a:t>Path to life project </a:t>
            </a:r>
          </a:p>
          <a:p>
            <a:r>
              <a:rPr lang="en" dirty="0" smtClean="0"/>
              <a:t>SUMMATIVE MATRIX</a:t>
            </a:r>
            <a:endParaRPr lang="en" dirty="0"/>
          </a:p>
        </p:txBody>
      </p:sp>
      <p:graphicFrame>
        <p:nvGraphicFramePr>
          <p:cNvPr id="7" name="Diagramma 6"/>
          <p:cNvGraphicFramePr/>
          <p:nvPr>
            <p:extLst>
              <p:ext uri="{D42A27DB-BD31-4B8C-83A1-F6EECF244321}">
                <p14:modId xmlns:p14="http://schemas.microsoft.com/office/powerpoint/2010/main" val="1651634043"/>
              </p:ext>
            </p:extLst>
          </p:nvPr>
        </p:nvGraphicFramePr>
        <p:xfrm>
          <a:off x="549986" y="1929468"/>
          <a:ext cx="4819694" cy="4359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ma 7"/>
          <p:cNvGraphicFramePr/>
          <p:nvPr>
            <p:extLst>
              <p:ext uri="{D42A27DB-BD31-4B8C-83A1-F6EECF244321}">
                <p14:modId xmlns:p14="http://schemas.microsoft.com/office/powerpoint/2010/main" val="2340880045"/>
              </p:ext>
            </p:extLst>
          </p:nvPr>
        </p:nvGraphicFramePr>
        <p:xfrm>
          <a:off x="4815281" y="1635853"/>
          <a:ext cx="4259203" cy="13086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08293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a:solidFill>
                  <a:srgbClr val="FFFFFF"/>
                </a:solidFill>
              </a:rPr>
              <a:t>Thanks!</a:t>
            </a:r>
          </a:p>
        </p:txBody>
      </p:sp>
      <p:sp>
        <p:nvSpPr>
          <p:cNvPr id="257" name="Shape 257"/>
          <p:cNvSpPr txBox="1">
            <a:spLocks noGrp="1"/>
          </p:cNvSpPr>
          <p:nvPr>
            <p:ph type="body" idx="4294967295"/>
          </p:nvPr>
        </p:nvSpPr>
        <p:spPr>
          <a:xfrm>
            <a:off x="701975" y="4598650"/>
            <a:ext cx="6665100" cy="1893000"/>
          </a:xfrm>
          <a:prstGeom prst="rect">
            <a:avLst/>
          </a:prstGeom>
        </p:spPr>
        <p:txBody>
          <a:bodyPr wrap="square" lIns="91425" tIns="91425" rIns="91425" bIns="91425" anchor="t" anchorCtr="0">
            <a:noAutofit/>
          </a:bodyPr>
          <a:lstStyle/>
          <a:p>
            <a:pPr lvl="0" rtl="0">
              <a:spcBef>
                <a:spcPts val="0"/>
              </a:spcBef>
              <a:buNone/>
            </a:pPr>
            <a:r>
              <a:rPr lang="en" sz="2000" i="1" dirty="0" smtClean="0">
                <a:solidFill>
                  <a:srgbClr val="454F5B"/>
                </a:solidFill>
              </a:rPr>
              <a:t>Developed by Speha Fresia (IT)</a:t>
            </a:r>
            <a:endParaRPr lang="en" sz="2000" i="1" dirty="0">
              <a:solidFill>
                <a:srgbClr val="454F5B"/>
              </a:solidFill>
            </a:endParaRP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rtl="0">
              <a:spcBef>
                <a:spcPts val="0"/>
              </a:spcBef>
              <a:buNone/>
            </a:pPr>
            <a:endParaRPr>
              <a:solidFill>
                <a:srgbClr val="454F5B"/>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smtClean="0"/>
              <a:t>Transition phases</a:t>
            </a:r>
            <a:endParaRPr lang="en" dirty="0"/>
          </a:p>
        </p:txBody>
      </p:sp>
      <p:grpSp>
        <p:nvGrpSpPr>
          <p:cNvPr id="117" name="Shape 117"/>
          <p:cNvGrpSpPr/>
          <p:nvPr/>
        </p:nvGrpSpPr>
        <p:grpSpPr>
          <a:xfrm>
            <a:off x="5433020" y="1872641"/>
            <a:ext cx="3098584" cy="3034151"/>
            <a:chOff x="3782700" y="1538287"/>
            <a:chExt cx="1578600" cy="1578600"/>
          </a:xfrm>
        </p:grpSpPr>
        <p:sp>
          <p:nvSpPr>
            <p:cNvPr id="118" name="Shape 118"/>
            <p:cNvSpPr/>
            <p:nvPr/>
          </p:nvSpPr>
          <p:spPr>
            <a:xfrm>
              <a:off x="3782700" y="27574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19" name="Shape 119"/>
            <p:cNvSpPr/>
            <p:nvPr/>
          </p:nvSpPr>
          <p:spPr>
            <a:xfrm rot="-5400000">
              <a:off x="5001900" y="27574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0" name="Shape 120"/>
            <p:cNvSpPr/>
            <p:nvPr/>
          </p:nvSpPr>
          <p:spPr>
            <a:xfrm rot="5400000">
              <a:off x="3782700" y="1538288"/>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sp>
          <p:nvSpPr>
            <p:cNvPr id="121" name="Shape 121"/>
            <p:cNvSpPr/>
            <p:nvPr/>
          </p:nvSpPr>
          <p:spPr>
            <a:xfrm rot="10800000">
              <a:off x="5001900" y="1538287"/>
              <a:ext cx="359400" cy="359400"/>
            </a:xfrm>
            <a:prstGeom prst="corner">
              <a:avLst>
                <a:gd name="adj1" fmla="val 50000"/>
                <a:gd name="adj2" fmla="val 50000"/>
              </a:avLst>
            </a:prstGeom>
            <a:solidFill>
              <a:srgbClr val="C7F464"/>
            </a:solidFill>
            <a:ln>
              <a:noFill/>
            </a:ln>
          </p:spPr>
          <p:txBody>
            <a:bodyPr wrap="square" lIns="91425" tIns="91425" rIns="91425" bIns="91425" anchor="ctr" anchorCtr="0">
              <a:noAutofit/>
            </a:bodyPr>
            <a:lstStyle/>
            <a:p>
              <a:pPr lvl="0">
                <a:spcBef>
                  <a:spcPts val="0"/>
                </a:spcBef>
                <a:buNone/>
              </a:pPr>
              <a:endParaRPr/>
            </a:p>
          </p:txBody>
        </p:sp>
      </p:grpSp>
      <p:pic>
        <p:nvPicPr>
          <p:cNvPr id="1026" name="Picture 2" descr="Risultati immagini per free images about life transi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88" y="1872641"/>
            <a:ext cx="5345135" cy="3563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Transition Plan Transform Evolve Workflow Diagram 3d Illust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3967" y="2298539"/>
            <a:ext cx="2324909" cy="2195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smtClean="0"/>
              <a:t>Basic values and knowledge</a:t>
            </a:r>
            <a:endParaRPr lang="en" dirty="0"/>
          </a:p>
        </p:txBody>
      </p:sp>
      <p:sp>
        <p:nvSpPr>
          <p:cNvPr id="2" name="TextBox 1"/>
          <p:cNvSpPr txBox="1"/>
          <p:nvPr/>
        </p:nvSpPr>
        <p:spPr>
          <a:xfrm>
            <a:off x="880844" y="2625463"/>
            <a:ext cx="7239699" cy="3416320"/>
          </a:xfrm>
          <a:prstGeom prst="rect">
            <a:avLst/>
          </a:prstGeom>
          <a:noFill/>
        </p:spPr>
        <p:txBody>
          <a:bodyPr wrap="square" rtlCol="0" anchor="ctr">
            <a:spAutoFit/>
          </a:bodyPr>
          <a:lstStyle/>
          <a:p>
            <a:pPr algn="ctr"/>
            <a:r>
              <a:rPr lang="en-GB" sz="1600" dirty="0"/>
              <a:t>[..] </a:t>
            </a:r>
            <a:r>
              <a:rPr lang="en-GB" sz="1600" dirty="0" smtClean="0"/>
              <a:t> </a:t>
            </a:r>
            <a:r>
              <a:rPr lang="en-GB" sz="1600" i="1" dirty="0" smtClean="0"/>
              <a:t>Experience </a:t>
            </a:r>
            <a:r>
              <a:rPr lang="en-GB" sz="1600" i="1" dirty="0"/>
              <a:t>shows that integration policies work best when they are designed to ensure coherent systems that facilitate participation and empowerment for everyone in society – third country nationals and the communities into which they settle. This means that integration should go beyond participation in the labour market and mastering the language of the host country: integration is most effective when it is anchored in </a:t>
            </a:r>
            <a:r>
              <a:rPr lang="en-GB" sz="1800" b="1" i="1" dirty="0"/>
              <a:t>what it means to live in diverse European societies</a:t>
            </a:r>
            <a:r>
              <a:rPr lang="en-GB" sz="1600" i="1" dirty="0"/>
              <a:t>. </a:t>
            </a:r>
            <a:r>
              <a:rPr lang="en-GB" sz="1600" dirty="0" smtClean="0"/>
              <a:t>[…]</a:t>
            </a:r>
          </a:p>
          <a:p>
            <a:pPr algn="ctr"/>
            <a:endParaRPr lang="en-GB" sz="1600" dirty="0" smtClean="0"/>
          </a:p>
          <a:p>
            <a:pPr algn="ctr"/>
            <a:r>
              <a:rPr lang="en-GB" sz="1600" dirty="0" smtClean="0"/>
              <a:t>[..] </a:t>
            </a:r>
            <a:r>
              <a:rPr lang="en-GB" sz="1600" i="1" dirty="0" smtClean="0"/>
              <a:t>Successful </a:t>
            </a:r>
            <a:r>
              <a:rPr lang="en-GB" sz="1600" i="1" dirty="0"/>
              <a:t>integration is a process that happens over time, but most importantly, across many different policy </a:t>
            </a:r>
            <a:r>
              <a:rPr lang="en-GB" sz="1600" i="1" dirty="0" smtClean="0"/>
              <a:t>areas</a:t>
            </a:r>
          </a:p>
          <a:p>
            <a:pPr algn="ctr"/>
            <a:endParaRPr lang="en-GB" sz="1600" i="1" dirty="0" smtClean="0"/>
          </a:p>
          <a:p>
            <a:pPr algn="ctr"/>
            <a:r>
              <a:rPr lang="en-GB" sz="1600" i="1" dirty="0" smtClean="0"/>
              <a:t>e.g</a:t>
            </a:r>
            <a:r>
              <a:rPr lang="en-GB" sz="1600" i="1" dirty="0"/>
              <a:t>. </a:t>
            </a:r>
            <a:r>
              <a:rPr lang="en-GB" sz="2000" b="1" i="1" dirty="0"/>
              <a:t>education, employment, </a:t>
            </a:r>
            <a:r>
              <a:rPr lang="en-GB" sz="2000" b="1" i="1" dirty="0" smtClean="0"/>
              <a:t>entrepreneurship, culture</a:t>
            </a:r>
            <a:endParaRPr lang="en-GB" sz="2000" i="1" dirty="0"/>
          </a:p>
          <a:p>
            <a:pPr algn="ctr"/>
            <a:r>
              <a:rPr lang="en-GB" sz="1600" i="1" dirty="0" smtClean="0"/>
              <a:t>and </a:t>
            </a:r>
            <a:r>
              <a:rPr lang="en-GB" sz="1600" i="1" dirty="0"/>
              <a:t>in different contexts.</a:t>
            </a:r>
            <a:r>
              <a:rPr lang="en-GB" sz="1600" dirty="0"/>
              <a:t> </a:t>
            </a:r>
            <a:r>
              <a:rPr lang="en-GB" sz="1600" dirty="0" smtClean="0"/>
              <a:t>[…]</a:t>
            </a:r>
            <a:endParaRPr lang="en-GB" sz="1600" dirty="0"/>
          </a:p>
        </p:txBody>
      </p:sp>
      <p:sp>
        <p:nvSpPr>
          <p:cNvPr id="3" name="CasellaDiTesto 2"/>
          <p:cNvSpPr txBox="1"/>
          <p:nvPr/>
        </p:nvSpPr>
        <p:spPr>
          <a:xfrm>
            <a:off x="805343" y="1715020"/>
            <a:ext cx="7315200" cy="646331"/>
          </a:xfrm>
          <a:prstGeom prst="rect">
            <a:avLst/>
          </a:prstGeom>
          <a:noFill/>
        </p:spPr>
        <p:txBody>
          <a:bodyPr wrap="square" rtlCol="0">
            <a:spAutoFit/>
          </a:bodyPr>
          <a:lstStyle/>
          <a:p>
            <a:r>
              <a:rPr lang="en-GB" sz="1800" dirty="0" smtClean="0"/>
              <a:t>Key priorities of the </a:t>
            </a:r>
            <a:r>
              <a:rPr lang="en-GB" sz="1800" b="1" i="1" dirty="0" smtClean="0"/>
              <a:t>Action </a:t>
            </a:r>
            <a:r>
              <a:rPr lang="en-GB" sz="1800" b="1" i="1" dirty="0"/>
              <a:t>Plan on the integration of third country </a:t>
            </a:r>
            <a:r>
              <a:rPr lang="en-GB" sz="1800" b="1" i="1" dirty="0" smtClean="0"/>
              <a:t>nationals</a:t>
            </a:r>
            <a:r>
              <a:rPr lang="en-GB" sz="1800" dirty="0" smtClean="0"/>
              <a:t>,</a:t>
            </a:r>
            <a:r>
              <a:rPr lang="en-GB" dirty="0" smtClean="0"/>
              <a:t> </a:t>
            </a:r>
            <a:r>
              <a:rPr lang="pt-BR" dirty="0" smtClean="0"/>
              <a:t>Brussels</a:t>
            </a:r>
            <a:r>
              <a:rPr lang="pt-BR" dirty="0"/>
              <a:t>, 7.6.2016 COM(2016) 377 </a:t>
            </a:r>
            <a:r>
              <a:rPr lang="pt-BR" dirty="0" smtClean="0"/>
              <a:t>final</a:t>
            </a:r>
            <a:endParaRPr lang="en-GB" dirty="0"/>
          </a:p>
        </p:txBody>
      </p:sp>
    </p:spTree>
    <p:extLst>
      <p:ext uri="{BB962C8B-B14F-4D97-AF65-F5344CB8AC3E}">
        <p14:creationId xmlns:p14="http://schemas.microsoft.com/office/powerpoint/2010/main" val="3964273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grpSp>
        <p:nvGrpSpPr>
          <p:cNvPr id="89" name="Shape 89"/>
          <p:cNvGrpSpPr/>
          <p:nvPr/>
        </p:nvGrpSpPr>
        <p:grpSpPr>
          <a:xfrm>
            <a:off x="2847741" y="662731"/>
            <a:ext cx="2612772" cy="2724766"/>
            <a:chOff x="3782700" y="1538287"/>
            <a:chExt cx="1578600" cy="1578600"/>
          </a:xfrm>
        </p:grpSpPr>
        <p:sp>
          <p:nvSpPr>
            <p:cNvPr id="90" name="Shape 90"/>
            <p:cNvSpPr/>
            <p:nvPr/>
          </p:nvSpPr>
          <p:spPr>
            <a:xfrm>
              <a:off x="3782700" y="27574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rot="-5400000">
              <a:off x="5001900" y="27574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rot="5400000">
              <a:off x="3782700" y="1538288"/>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sp>
          <p:nvSpPr>
            <p:cNvPr id="93" name="Shape 93"/>
            <p:cNvSpPr/>
            <p:nvPr/>
          </p:nvSpPr>
          <p:spPr>
            <a:xfrm rot="10800000">
              <a:off x="5001900" y="1538287"/>
              <a:ext cx="359400" cy="359400"/>
            </a:xfrm>
            <a:prstGeom prst="corner">
              <a:avLst>
                <a:gd name="adj1" fmla="val 50000"/>
                <a:gd name="adj2" fmla="val 50000"/>
              </a:avLst>
            </a:prstGeom>
            <a:solidFill>
              <a:srgbClr val="000000"/>
            </a:solidFill>
            <a:ln>
              <a:noFill/>
            </a:ln>
          </p:spPr>
          <p:txBody>
            <a:bodyPr wrap="square" lIns="91425" tIns="91425" rIns="91425" bIns="91425" anchor="ctr" anchorCtr="0">
              <a:noAutofit/>
            </a:bodyPr>
            <a:lstStyle/>
            <a:p>
              <a:pPr lvl="0">
                <a:spcBef>
                  <a:spcPts val="0"/>
                </a:spcBef>
                <a:buNone/>
              </a:pPr>
              <a:endParaRPr/>
            </a:p>
          </p:txBody>
        </p:sp>
      </p:grpSp>
      <p:pic>
        <p:nvPicPr>
          <p:cNvPr id="2052" name="Picture 4" descr="Stickies, Post-It, Elenco,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295" y="4044625"/>
            <a:ext cx="2968002" cy="19786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celta, Freccia, Punto Interrogativ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105" y="1005245"/>
            <a:ext cx="3460080" cy="194772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Educazione Degli Adulti, Invia, S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2627" y="2682286"/>
            <a:ext cx="2972964" cy="15623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lfabeto, Scuola Materna, Rudiment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557" y="2682285"/>
            <a:ext cx="2339222" cy="15625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en" dirty="0" smtClean="0"/>
              <a:t>Lifelong Guidance and Learning</a:t>
            </a:r>
            <a:endParaRPr lang="en" dirty="0"/>
          </a:p>
        </p:txBody>
      </p:sp>
      <p:pic>
        <p:nvPicPr>
          <p:cNvPr id="5122" name="Picture 2" descr="Segno, Direzione, Bambini, Carino, Vernice,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6438" y="1686186"/>
            <a:ext cx="2772981" cy="504178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553" y="3386726"/>
            <a:ext cx="25527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830402" y="4534249"/>
            <a:ext cx="3770851" cy="523220"/>
          </a:xfrm>
          <a:prstGeom prst="rect">
            <a:avLst/>
          </a:prstGeom>
        </p:spPr>
        <p:txBody>
          <a:bodyPr wrap="square">
            <a:spAutoFit/>
          </a:bodyPr>
          <a:lstStyle/>
          <a:p>
            <a:r>
              <a:rPr lang="en-GB" dirty="0">
                <a:hlinkClick r:id="rId5"/>
              </a:rPr>
              <a:t>http://</a:t>
            </a:r>
            <a:r>
              <a:rPr lang="en-GB" dirty="0" smtClean="0">
                <a:hlinkClick r:id="rId5"/>
              </a:rPr>
              <a:t>www.cedefop.europa.eu/en/events-and-projects/projects/lifelong-guidance</a:t>
            </a:r>
            <a:r>
              <a:rPr lang="en-GB" dirty="0" smtClean="0"/>
              <a: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en" dirty="0" smtClean="0"/>
              <a:t>Foreign language proficiency</a:t>
            </a:r>
            <a:br>
              <a:rPr lang="en" dirty="0" smtClean="0"/>
            </a:br>
            <a:r>
              <a:rPr lang="en" dirty="0" smtClean="0"/>
              <a:t>&amp; Adult Education Communities</a:t>
            </a:r>
            <a:endParaRPr lang="en" dirty="0"/>
          </a:p>
        </p:txBody>
      </p:sp>
      <p:sp>
        <p:nvSpPr>
          <p:cNvPr id="6" name="Rettangolo 5"/>
          <p:cNvSpPr/>
          <p:nvPr/>
        </p:nvSpPr>
        <p:spPr>
          <a:xfrm>
            <a:off x="1473051" y="5977427"/>
            <a:ext cx="3709670" cy="261610"/>
          </a:xfrm>
          <a:prstGeom prst="rect">
            <a:avLst/>
          </a:prstGeom>
        </p:spPr>
        <p:txBody>
          <a:bodyPr wrap="none">
            <a:spAutoFit/>
          </a:bodyPr>
          <a:lstStyle/>
          <a:p>
            <a:r>
              <a:rPr lang="it-IT" sz="1100" b="1" i="1" u="sng" kern="1200" dirty="0">
                <a:solidFill>
                  <a:schemeClr val="tx1"/>
                </a:solidFill>
                <a:hlinkClick r:id="rId3"/>
              </a:rPr>
              <a:t>http://lllplatform.eu/policy-areas/inclusive-education/</a:t>
            </a:r>
            <a:endParaRPr lang="en-GB" sz="1100" b="1" i="1"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306" y="4776741"/>
            <a:ext cx="280035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691200" y="1670611"/>
            <a:ext cx="5474708" cy="307777"/>
          </a:xfrm>
          <a:prstGeom prst="rect">
            <a:avLst/>
          </a:prstGeom>
        </p:spPr>
        <p:txBody>
          <a:bodyPr wrap="square">
            <a:spAutoFit/>
          </a:bodyPr>
          <a:lstStyle/>
          <a:p>
            <a:r>
              <a:rPr lang="en-GB" sz="1100" b="1" i="1" u="sng" dirty="0">
                <a:hlinkClick r:id="rId5"/>
              </a:rPr>
              <a:t>https://www.coe.int/en/web/common-european-framework-reference-languages</a:t>
            </a:r>
            <a:r>
              <a:rPr lang="en-GB" sz="1100" b="1" i="1" u="sng" dirty="0" smtClean="0">
                <a:hlinkClick r:id="rId5"/>
              </a:rPr>
              <a:t>/</a:t>
            </a:r>
            <a:r>
              <a:rPr lang="en-GB" b="1" i="1" u="sng" dirty="0" smtClean="0"/>
              <a:t> </a:t>
            </a:r>
            <a:endParaRPr lang="en-GB" b="1" i="1" u="sng" dirty="0"/>
          </a:p>
        </p:txBody>
      </p:sp>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200" y="1989506"/>
            <a:ext cx="3935326" cy="248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descr="Risultati immagin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6533" y="1966865"/>
            <a:ext cx="2857500" cy="280987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5604582" y="4776741"/>
            <a:ext cx="2956259" cy="261610"/>
          </a:xfrm>
          <a:prstGeom prst="rect">
            <a:avLst/>
          </a:prstGeom>
        </p:spPr>
        <p:txBody>
          <a:bodyPr wrap="none">
            <a:spAutoFit/>
          </a:bodyPr>
          <a:lstStyle/>
          <a:p>
            <a:r>
              <a:rPr lang="en-GB" sz="1100" b="1" i="1" u="sng" dirty="0">
                <a:hlinkClick r:id="rId8"/>
              </a:rPr>
              <a:t>https://</a:t>
            </a:r>
            <a:r>
              <a:rPr lang="en-GB" sz="1100" b="1" i="1" u="sng" dirty="0" smtClean="0">
                <a:hlinkClick r:id="rId8"/>
              </a:rPr>
              <a:t>ec.europa.eu/epale/en/home-page</a:t>
            </a:r>
            <a:r>
              <a:rPr lang="en-GB" sz="1100" b="1" i="1" u="sng" dirty="0" smtClean="0"/>
              <a:t> </a:t>
            </a:r>
            <a:endParaRPr lang="en-GB" sz="1100" b="1" i="1" u="sng" dirty="0"/>
          </a:p>
        </p:txBody>
      </p:sp>
    </p:spTree>
    <p:extLst>
      <p:ext uri="{BB962C8B-B14F-4D97-AF65-F5344CB8AC3E}">
        <p14:creationId xmlns:p14="http://schemas.microsoft.com/office/powerpoint/2010/main" val="173800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spcBef>
                <a:spcPts val="0"/>
              </a:spcBef>
              <a:buNone/>
            </a:pPr>
            <a:r>
              <a:rPr lang="en" dirty="0" smtClean="0"/>
              <a:t>Europass and the European</a:t>
            </a:r>
            <a:br>
              <a:rPr lang="en" dirty="0" smtClean="0"/>
            </a:br>
            <a:r>
              <a:rPr lang="en" dirty="0" smtClean="0"/>
              <a:t>Qualification Framework</a:t>
            </a:r>
            <a:endParaRPr lang="en"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70" y="1848922"/>
            <a:ext cx="3666998" cy="106026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762040" y="3158898"/>
            <a:ext cx="2651688" cy="261610"/>
          </a:xfrm>
          <a:prstGeom prst="rect">
            <a:avLst/>
          </a:prstGeom>
        </p:spPr>
        <p:txBody>
          <a:bodyPr wrap="none">
            <a:spAutoFit/>
          </a:bodyPr>
          <a:lstStyle/>
          <a:p>
            <a:r>
              <a:rPr lang="en-GB" sz="1100" b="1" i="1" u="sng" dirty="0">
                <a:hlinkClick r:id="rId4"/>
              </a:rPr>
              <a:t>https://europass.cedefop.europa.eu</a:t>
            </a:r>
            <a:r>
              <a:rPr lang="en-GB" sz="1100" b="1" i="1" u="sng" dirty="0" smtClean="0">
                <a:hlinkClick r:id="rId4"/>
              </a:rPr>
              <a:t>/</a:t>
            </a:r>
            <a:r>
              <a:rPr lang="en-GB" sz="1100" b="1" i="1" dirty="0" smtClean="0"/>
              <a:t> </a:t>
            </a:r>
            <a:endParaRPr lang="en-GB" sz="1100" b="1" i="1" u="sng" dirty="0"/>
          </a:p>
        </p:txBody>
      </p:sp>
      <p:pic>
        <p:nvPicPr>
          <p:cNvPr id="7172" name="Picture 4" descr="http://www.cedefop.europa.eu/files/images/EQF-PICTURE_rdax_250x9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3074" y="2622346"/>
            <a:ext cx="2090727" cy="761026"/>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4425" y="3539411"/>
            <a:ext cx="6579379" cy="2344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3554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rtl="0">
              <a:spcBef>
                <a:spcPts val="0"/>
              </a:spcBef>
              <a:buNone/>
            </a:pPr>
            <a:r>
              <a:rPr lang="en" dirty="0" smtClean="0"/>
              <a:t>Validation of prior learning</a:t>
            </a:r>
            <a:endParaRPr lang="en" dirty="0"/>
          </a:p>
        </p:txBody>
      </p:sp>
      <p:pic>
        <p:nvPicPr>
          <p:cNvPr id="8194" name="Picture 2" descr="Risultati immagini per validation of prior learning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42" y="2015938"/>
            <a:ext cx="5516653" cy="413749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3465670" y="1513280"/>
            <a:ext cx="3310522" cy="461665"/>
          </a:xfrm>
          <a:prstGeom prst="rect">
            <a:avLst/>
          </a:prstGeom>
          <a:noFill/>
        </p:spPr>
        <p:txBody>
          <a:bodyPr wrap="none" rtlCol="0">
            <a:spAutoFit/>
          </a:bodyPr>
          <a:lstStyle/>
          <a:p>
            <a:r>
              <a:rPr lang="en" sz="2400" b="1" dirty="0" smtClean="0"/>
              <a:t>A right for all citizens</a:t>
            </a:r>
            <a:endParaRPr lang="en-GB" sz="23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1028" name="Picture 4" descr="Free stock photo of woman, girl, young, w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828" y="2869035"/>
            <a:ext cx="283845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spcBef>
                <a:spcPts val="0"/>
              </a:spcBef>
              <a:buNone/>
            </a:pPr>
            <a:r>
              <a:rPr lang="en" dirty="0" smtClean="0"/>
              <a:t>Public Employment Services</a:t>
            </a:r>
            <a:endParaRPr lang="en" dirty="0"/>
          </a:p>
        </p:txBody>
      </p:sp>
      <p:pic>
        <p:nvPicPr>
          <p:cNvPr id="1026" name="Picture 2" descr="Free stock photo of woman, working, girl, indus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394" y="1486949"/>
            <a:ext cx="3419406" cy="22796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oup of People at Music Conce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486948"/>
            <a:ext cx="2931574" cy="19656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oman in Black Tank Shirt Facing a Black Laptop Computer on Brown Wooden Round Tab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0174" y="4146259"/>
            <a:ext cx="2772182" cy="184812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tock photo, airplane, working, female, aircraft, worker, mechanic, woman, mechanical, job, student, college, african-american, real-women, girl-power, college-students, real-woman, college-student, trade-scho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537" y="4496499"/>
            <a:ext cx="3586758" cy="2017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1799</TotalTime>
  <Words>1326</Words>
  <Application>Microsoft Office PowerPoint</Application>
  <PresentationFormat>Presentazione su schermo (4:3)</PresentationFormat>
  <Paragraphs>170</Paragraphs>
  <Slides>13</Slides>
  <Notes>13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13</vt:i4>
      </vt:variant>
    </vt:vector>
  </HeadingPairs>
  <TitlesOfParts>
    <vt:vector size="19" baseType="lpstr">
      <vt:lpstr>Arial</vt:lpstr>
      <vt:lpstr>Calibri</vt:lpstr>
      <vt:lpstr>Montserrat</vt:lpstr>
      <vt:lpstr>Times New Roman</vt:lpstr>
      <vt:lpstr>Wingdings</vt:lpstr>
      <vt:lpstr>EngagePowerpoint Template</vt:lpstr>
      <vt:lpstr>Path to a life project</vt:lpstr>
      <vt:lpstr>Transition phases</vt:lpstr>
      <vt:lpstr>Basic values and knowledge</vt:lpstr>
      <vt:lpstr>Presentazione standard di PowerPoint</vt:lpstr>
      <vt:lpstr>Lifelong Guidance and Learning</vt:lpstr>
      <vt:lpstr>Foreign language proficiency &amp; Adult Education Communities</vt:lpstr>
      <vt:lpstr>Europass and the European Qualification Framework</vt:lpstr>
      <vt:lpstr>Validation of prior learning</vt:lpstr>
      <vt:lpstr>Public Employment Services</vt:lpstr>
      <vt:lpstr>Women entrepreneurship</vt:lpstr>
      <vt:lpstr>Path to life project GRID</vt:lpstr>
      <vt:lpstr>Presentazione standard di PowerPoint</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Speha Fresia</cp:lastModifiedBy>
  <cp:revision>46</cp:revision>
  <dcterms:created xsi:type="dcterms:W3CDTF">2017-10-27T16:23:16Z</dcterms:created>
  <dcterms:modified xsi:type="dcterms:W3CDTF">2018-04-11T18:52:59Z</dcterms:modified>
</cp:coreProperties>
</file>