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4"/>
  </p:notesMasterIdLst>
  <p:sldIdLst>
    <p:sldId id="256" r:id="rId2"/>
    <p:sldId id="264" r:id="rId3"/>
    <p:sldId id="289" r:id="rId4"/>
    <p:sldId id="290" r:id="rId5"/>
    <p:sldId id="301" r:id="rId6"/>
    <p:sldId id="300" r:id="rId7"/>
    <p:sldId id="299" r:id="rId8"/>
    <p:sldId id="298" r:id="rId9"/>
    <p:sldId id="296" r:id="rId10"/>
    <p:sldId id="302" r:id="rId11"/>
    <p:sldId id="303" r:id="rId12"/>
    <p:sldId id="274"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0864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1769" autoAdjust="0"/>
  </p:normalViewPr>
  <p:slideViewPr>
    <p:cSldViewPr snapToGrid="0" snapToObjects="1">
      <p:cViewPr>
        <p:scale>
          <a:sx n="30" d="100"/>
          <a:sy n="30" d="100"/>
        </p:scale>
        <p:origin x="-2962" y="-1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xmlns=""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DE" sz="1100" kern="1200" dirty="0" smtClean="0">
                <a:solidFill>
                  <a:schemeClr val="tx1"/>
                </a:solidFill>
                <a:effectLst/>
                <a:latin typeface="+mn-lt"/>
                <a:ea typeface="+mn-ea"/>
                <a:cs typeface="+mn-cs"/>
              </a:rPr>
              <a:t>Diese Unterlage behandelt die Grundsätze und Werte des friedlichen Zusammenlebens in Europa. Sie soll als Nachschlagewerk für </a:t>
            </a:r>
            <a:r>
              <a:rPr lang="de-DE" sz="1100" kern="1200" dirty="0" err="1" smtClean="0">
                <a:solidFill>
                  <a:schemeClr val="tx1"/>
                </a:solidFill>
                <a:effectLst/>
                <a:latin typeface="+mn-lt"/>
                <a:ea typeface="+mn-ea"/>
                <a:cs typeface="+mn-cs"/>
              </a:rPr>
              <a:t>MigrantInnen</a:t>
            </a:r>
            <a:r>
              <a:rPr lang="de-DE" sz="1100" kern="1200" dirty="0" smtClean="0">
                <a:solidFill>
                  <a:schemeClr val="tx1"/>
                </a:solidFill>
                <a:effectLst/>
                <a:latin typeface="+mn-lt"/>
                <a:ea typeface="+mn-ea"/>
                <a:cs typeface="+mn-cs"/>
              </a:rPr>
              <a:t> dienen, damit sie ihre Rechte, Ansprüche und Verantwortungen in ihrem neuen Heimatland kennen. Die Unterlage soll anregen, über Prinzipien und Werke nachzudenken und inwieweit diese von MigrantInnen im Alltag, in ihrer Haltung und in ihrem Tun </a:t>
            </a:r>
            <a:r>
              <a:rPr lang="de-DE" sz="1100" kern="1200" dirty="0" smtClean="0">
                <a:solidFill>
                  <a:schemeClr val="tx1"/>
                </a:solidFill>
                <a:effectLst/>
                <a:latin typeface="+mn-lt"/>
                <a:ea typeface="+mn-ea"/>
                <a:cs typeface="+mn-cs"/>
              </a:rPr>
              <a:t>angewendet und akzeptiert werden.  </a:t>
            </a:r>
            <a:endParaRPr lang="de-AT" sz="1100" kern="1200" dirty="0" smtClean="0">
              <a:solidFill>
                <a:schemeClr val="tx1"/>
              </a:solidFill>
              <a:effectLst/>
              <a:latin typeface="+mn-lt"/>
              <a:ea typeface="+mn-ea"/>
              <a:cs typeface="+mn-cs"/>
            </a:endParaRPr>
          </a:p>
          <a:p>
            <a:pPr lvl="0">
              <a:spcBef>
                <a:spcPts val="0"/>
              </a:spcBef>
              <a:buNone/>
            </a:pPr>
            <a:endParaRPr lang="en-GB" dirty="0"/>
          </a:p>
        </p:txBody>
      </p:sp>
    </p:spTree>
    <p:extLst>
      <p:ext uri="{BB962C8B-B14F-4D97-AF65-F5344CB8AC3E}">
        <p14:creationId xmlns:p14="http://schemas.microsoft.com/office/powerpoint/2010/main" xmlns=""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a:buNone/>
            </a:pPr>
            <a:r>
              <a:rPr lang="de-DE" sz="1100" kern="1200" dirty="0" smtClean="0">
                <a:solidFill>
                  <a:schemeClr val="tx1"/>
                </a:solidFill>
                <a:effectLst/>
                <a:latin typeface="+mn-lt"/>
                <a:ea typeface="+mn-ea"/>
                <a:cs typeface="+mn-cs"/>
              </a:rPr>
              <a:t>Reflektion</a:t>
            </a:r>
            <a:r>
              <a:rPr lang="de-DE" sz="1100" kern="1200" dirty="0" smtClean="0">
                <a:solidFill>
                  <a:schemeClr val="tx1"/>
                </a:solidFill>
                <a:effectLst/>
                <a:latin typeface="+mn-lt"/>
                <a:ea typeface="+mn-ea"/>
                <a:cs typeface="+mn-cs"/>
              </a:rPr>
              <a:t>:</a:t>
            </a:r>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Denken Sie über das nach, was Sie gelesen und gehört haben: inwieweit haben Sie diese Prinzipien bereits in Ihrem Denken, Ihren Haltungen und in Ihrem Verhalten im täglichen Leben übernommen? Markieren Sie die Stelle auf der Linie, an der Sie sich sehen. Falls notwendig, ziehen Sie die vorigen Folien zur Hilfe.</a:t>
            </a:r>
            <a:endParaRPr lang="de-AT" sz="1100" kern="1200" dirty="0" smtClean="0">
              <a:solidFill>
                <a:schemeClr val="tx1"/>
              </a:solidFill>
              <a:effectLst/>
              <a:latin typeface="+mn-lt"/>
              <a:ea typeface="+mn-ea"/>
              <a:cs typeface="+mn-cs"/>
            </a:endParaRPr>
          </a:p>
          <a:p>
            <a:pPr>
              <a:buNone/>
            </a:pPr>
            <a:endParaRPr lang="en-GB" noProof="0" dirty="0"/>
          </a:p>
        </p:txBody>
      </p:sp>
    </p:spTree>
    <p:extLst>
      <p:ext uri="{BB962C8B-B14F-4D97-AF65-F5344CB8AC3E}">
        <p14:creationId xmlns:p14="http://schemas.microsoft.com/office/powerpoint/2010/main" xmlns="" val="2196412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xmlns="" val="151128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DE" sz="1100" kern="1200" dirty="0" smtClean="0">
                <a:solidFill>
                  <a:schemeClr val="tx1"/>
                </a:solidFill>
                <a:effectLst/>
                <a:latin typeface="+mn-lt"/>
                <a:ea typeface="+mn-ea"/>
                <a:cs typeface="+mn-cs"/>
              </a:rPr>
              <a:t>1 Grundgedanke</a:t>
            </a:r>
            <a:r>
              <a:rPr lang="de-DE" sz="1100" kern="1200" baseline="0" dirty="0" smtClean="0">
                <a:solidFill>
                  <a:schemeClr val="tx1"/>
                </a:solidFill>
                <a:effectLst/>
                <a:latin typeface="+mn-lt"/>
                <a:ea typeface="+mn-ea"/>
                <a:cs typeface="+mn-cs"/>
              </a:rPr>
              <a:t> – 6 Prinzipien – 18 Werte</a:t>
            </a:r>
            <a:endParaRPr lang="de-DE" sz="1100" kern="1200" dirty="0" smtClean="0">
              <a:solidFill>
                <a:schemeClr val="tx1"/>
              </a:solidFill>
              <a:effectLst/>
              <a:latin typeface="+mn-lt"/>
              <a:ea typeface="+mn-ea"/>
              <a:cs typeface="+mn-cs"/>
            </a:endParaRPr>
          </a:p>
          <a:p>
            <a:pPr>
              <a:buNone/>
            </a:pPr>
            <a:endParaRPr lang="de-DE"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Sie leben </a:t>
            </a:r>
            <a:r>
              <a:rPr lang="de-DE" sz="1100" kern="1200" dirty="0" smtClean="0">
                <a:solidFill>
                  <a:schemeClr val="tx1"/>
                </a:solidFill>
                <a:effectLst/>
                <a:latin typeface="+mn-lt"/>
                <a:ea typeface="+mn-ea"/>
                <a:cs typeface="+mn-cs"/>
              </a:rPr>
              <a:t>– </a:t>
            </a:r>
            <a:r>
              <a:rPr lang="de-DE" sz="1100" kern="1200" dirty="0" smtClean="0">
                <a:solidFill>
                  <a:schemeClr val="tx1"/>
                </a:solidFill>
                <a:effectLst/>
                <a:latin typeface="+mn-lt"/>
                <a:ea typeface="+mn-ea"/>
                <a:cs typeface="+mn-cs"/>
              </a:rPr>
              <a:t>zusammen mit Millionen anderer </a:t>
            </a:r>
            <a:r>
              <a:rPr lang="de-DE" sz="1100" kern="1200" dirty="0" smtClean="0">
                <a:solidFill>
                  <a:schemeClr val="tx1"/>
                </a:solidFill>
                <a:effectLst/>
                <a:latin typeface="+mn-lt"/>
                <a:ea typeface="+mn-ea"/>
                <a:cs typeface="+mn-cs"/>
              </a:rPr>
              <a:t>Menschen- </a:t>
            </a:r>
            <a:r>
              <a:rPr lang="de-DE" sz="1100" kern="1200" dirty="0" smtClean="0">
                <a:solidFill>
                  <a:schemeClr val="tx1"/>
                </a:solidFill>
                <a:effectLst/>
                <a:latin typeface="+mn-lt"/>
                <a:ea typeface="+mn-ea"/>
                <a:cs typeface="+mn-cs"/>
              </a:rPr>
              <a:t>in einem Land, in dem Sie in Frieden leben können und ihren Teil zur Sicherung des gemeinsamen Wohlstandes beitragen können. Jeder von uns ist verantwortlich für alle anderen Personen, damit diese in Harmonie miteinander leben können. Trotz der vielen Unterschiede haben wir </a:t>
            </a:r>
            <a:r>
              <a:rPr lang="de-DE" sz="1100" kern="1200" dirty="0" smtClean="0">
                <a:solidFill>
                  <a:schemeClr val="tx1"/>
                </a:solidFill>
                <a:effectLst/>
                <a:latin typeface="+mn-lt"/>
                <a:ea typeface="+mn-ea"/>
                <a:cs typeface="+mn-cs"/>
              </a:rPr>
              <a:t>gemeinsame </a:t>
            </a:r>
            <a:r>
              <a:rPr lang="de-DE" sz="1100" kern="1200" dirty="0" smtClean="0">
                <a:solidFill>
                  <a:schemeClr val="tx1"/>
                </a:solidFill>
                <a:effectLst/>
                <a:latin typeface="+mn-lt"/>
                <a:ea typeface="+mn-ea"/>
                <a:cs typeface="+mn-cs"/>
              </a:rPr>
              <a:t>Werte als Grundlage herangezogen. Diese </a:t>
            </a:r>
            <a:r>
              <a:rPr lang="de-DE" sz="1100" kern="1200" dirty="0" smtClean="0">
                <a:solidFill>
                  <a:schemeClr val="tx1"/>
                </a:solidFill>
                <a:effectLst/>
                <a:latin typeface="+mn-lt"/>
                <a:ea typeface="+mn-ea"/>
                <a:cs typeface="+mn-cs"/>
              </a:rPr>
              <a:t>bilden die </a:t>
            </a:r>
            <a:r>
              <a:rPr lang="de-DE" sz="1100" kern="1200" dirty="0" smtClean="0">
                <a:solidFill>
                  <a:schemeClr val="tx1"/>
                </a:solidFill>
                <a:effectLst/>
                <a:latin typeface="+mn-lt"/>
                <a:ea typeface="+mn-ea"/>
                <a:cs typeface="+mn-cs"/>
              </a:rPr>
              <a:t>Basis für das Zusammenleben in unserem Land. Unsere Verfassung basiert auf diesen Werten. Wir sind daher aufgerufen, uns dieser Werte bewusst zu sein und danach zu leben. </a:t>
            </a:r>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 </a:t>
            </a:r>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Die nachfolgenden Seiten beschreiben diese Grundsätze und verdeutlichen ihnen, warum sie </a:t>
            </a:r>
            <a:r>
              <a:rPr lang="de-DE" sz="1100" kern="1200" dirty="0" smtClean="0">
                <a:solidFill>
                  <a:schemeClr val="tx1"/>
                </a:solidFill>
                <a:effectLst/>
                <a:latin typeface="+mn-lt"/>
                <a:ea typeface="+mn-ea"/>
                <a:cs typeface="+mn-cs"/>
              </a:rPr>
              <a:t>in </a:t>
            </a:r>
            <a:r>
              <a:rPr lang="de-DE" sz="1100" kern="1200" dirty="0" smtClean="0">
                <a:solidFill>
                  <a:schemeClr val="tx1"/>
                </a:solidFill>
                <a:effectLst/>
                <a:latin typeface="+mn-lt"/>
                <a:ea typeface="+mn-ea"/>
                <a:cs typeface="+mn-cs"/>
              </a:rPr>
              <a:t>unserem täglichen Leben </a:t>
            </a:r>
            <a:r>
              <a:rPr lang="de-DE" sz="1100" kern="1200" dirty="0" smtClean="0">
                <a:solidFill>
                  <a:schemeClr val="tx1"/>
                </a:solidFill>
                <a:effectLst/>
                <a:latin typeface="+mn-lt"/>
                <a:ea typeface="+mn-ea"/>
                <a:cs typeface="+mn-cs"/>
              </a:rPr>
              <a:t>so wichtig sind</a:t>
            </a:r>
            <a:r>
              <a:rPr lang="de-DE" sz="1100" kern="1200" dirty="0" smtClean="0">
                <a:solidFill>
                  <a:schemeClr val="tx1"/>
                </a:solidFill>
                <a:effectLst/>
                <a:latin typeface="+mn-lt"/>
                <a:ea typeface="+mn-ea"/>
                <a:cs typeface="+mn-cs"/>
              </a:rPr>
              <a:t>. Die Werte zu kennen ist wichtig für die Integration in die Gesellschaft. Eine Voraussetzung um Teil der Gesellschaft zu werden, ist es zu wissen, auf welche Grundlage sie sich stützt. </a:t>
            </a:r>
            <a:endParaRPr lang="de-A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169087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DE" sz="1100" kern="1200" dirty="0" smtClean="0">
                <a:solidFill>
                  <a:schemeClr val="tx1"/>
                </a:solidFill>
                <a:effectLst/>
                <a:latin typeface="+mn-lt"/>
                <a:ea typeface="+mn-ea"/>
                <a:cs typeface="+mn-cs"/>
              </a:rPr>
              <a:t>Zentraler Wert: Menschenwürde</a:t>
            </a:r>
          </a:p>
          <a:p>
            <a:pPr>
              <a:buNone/>
            </a:pPr>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Jeder Mensch ist gleich in seiner Würde. Wir besitzen das Recht der Menschenwürde von Beginn unseres Lebens an. Dies ist kein Merkmal, welches jemand besitzt und jemand anderer nicht – es ist das Geburtsrecht eines jeden Menschen. Jeder hat unterschiedliche Talente, Stärken – und auch Schwächen. Aber wir haben alle das Recht mit Respekt und Würde behandelt zu werden. Deshalb sollten wir anderen den gleichen Respekt und Fairness entgegenbringen, so wie man selbst behandelt werden möchte.</a:t>
            </a:r>
            <a:endParaRPr lang="de-AT" sz="1100" kern="1200" dirty="0" smtClean="0">
              <a:solidFill>
                <a:schemeClr val="tx1"/>
              </a:solidFill>
              <a:effectLst/>
              <a:latin typeface="+mn-lt"/>
              <a:ea typeface="+mn-ea"/>
              <a:cs typeface="+mn-cs"/>
            </a:endParaRPr>
          </a:p>
          <a:p>
            <a:pPr>
              <a:buNone/>
            </a:pPr>
            <a:endParaRPr lang="de-DE"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Der Respekt für die Menschenwürde bestimmt all unser Tun und ist unantastbar. </a:t>
            </a:r>
            <a:r>
              <a:rPr lang="de-DE" sz="1100" kern="1200" dirty="0" smtClean="0">
                <a:solidFill>
                  <a:schemeClr val="tx1"/>
                </a:solidFill>
                <a:effectLst/>
                <a:latin typeface="+mn-lt"/>
                <a:ea typeface="+mn-ea"/>
                <a:cs typeface="+mn-cs"/>
              </a:rPr>
              <a:t>Respekt</a:t>
            </a:r>
            <a:r>
              <a:rPr lang="de-DE" sz="1100" kern="1200" baseline="0" dirty="0" smtClean="0">
                <a:solidFill>
                  <a:schemeClr val="tx1"/>
                </a:solidFill>
                <a:effectLst/>
                <a:latin typeface="+mn-lt"/>
                <a:ea typeface="+mn-ea"/>
                <a:cs typeface="+mn-cs"/>
              </a:rPr>
              <a:t> </a:t>
            </a:r>
            <a:r>
              <a:rPr lang="de-DE" sz="1100" kern="1200" dirty="0" smtClean="0">
                <a:solidFill>
                  <a:schemeClr val="tx1"/>
                </a:solidFill>
                <a:effectLst/>
                <a:latin typeface="+mn-lt"/>
                <a:ea typeface="+mn-ea"/>
                <a:cs typeface="+mn-cs"/>
              </a:rPr>
              <a:t>hängt </a:t>
            </a:r>
            <a:r>
              <a:rPr lang="de-DE" sz="1100" kern="1200" dirty="0" smtClean="0">
                <a:solidFill>
                  <a:schemeClr val="tx1"/>
                </a:solidFill>
                <a:effectLst/>
                <a:latin typeface="+mn-lt"/>
                <a:ea typeface="+mn-ea"/>
                <a:cs typeface="+mn-cs"/>
              </a:rPr>
              <a:t>nicht vom Geschlecht, Alter, Bildung, Religion, Herkunft oder Erscheinungsbild ab. Diskriminierung und Rassismus finden in Europa keinen Platz. Frauen und Männer sind gleichgestellt. Ihre Stimme und ihre Mitsprache müssen in sämtlichen Gerichtsverfahren und demokratischen Wahlen den gleichen Wert besitzen. Kinder besitzen auch Rechte und werden speziell geschützt. Durch den Respekt der Menschenwürde wird im Umgang miteinander und speziell in der Familie Gewalt ausgeschlossen. Die Gleichheit der Menschen vor dem Gesetz ist die Basis sämtlicher Entscheidungen von Gerichtshöfen und Behörden.   </a:t>
            </a:r>
            <a:endParaRPr lang="de-A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20767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DE" sz="1100" kern="1200" dirty="0" smtClean="0">
                <a:solidFill>
                  <a:schemeClr val="tx1"/>
                </a:solidFill>
                <a:effectLst/>
                <a:latin typeface="+mn-lt"/>
                <a:ea typeface="+mn-ea"/>
                <a:cs typeface="+mn-cs"/>
              </a:rPr>
              <a:t>Erstes Prinzip: Freiheit</a:t>
            </a:r>
          </a:p>
          <a:p>
            <a:pPr>
              <a:buNone/>
            </a:pPr>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Das Gefühl der Freiheit können Sie während des Sports oder im Aufenthalt im Freien erlangen, z.B. beim Skifahren in den Bergen. Aber Freiheit bedeutet auch, dass Sie die Verantwortung für die Ausübung übernehmen, sowohl für </a:t>
            </a:r>
            <a:r>
              <a:rPr lang="de-DE" sz="1100" kern="1200" dirty="0" smtClean="0">
                <a:solidFill>
                  <a:schemeClr val="tx1"/>
                </a:solidFill>
                <a:effectLst/>
                <a:latin typeface="+mn-lt"/>
                <a:ea typeface="+mn-ea"/>
                <a:cs typeface="+mn-cs"/>
              </a:rPr>
              <a:t>sich </a:t>
            </a:r>
            <a:r>
              <a:rPr lang="de-DE" sz="1100" kern="1200" dirty="0" smtClean="0">
                <a:solidFill>
                  <a:schemeClr val="tx1"/>
                </a:solidFill>
                <a:effectLst/>
                <a:latin typeface="+mn-lt"/>
                <a:ea typeface="+mn-ea"/>
                <a:cs typeface="+mn-cs"/>
              </a:rPr>
              <a:t>selbst als auch für andere. Somit erkennen, schätzen und respektieren Sie gleichzeitig auch die persönliche Freiheit anderer Leute. Ein Ausdruck dessen ist die freie Rede: Sie haben die Freiheit, Ihre Meinung öffentlich auszudrücken – genauso, wie Ihre Mitmenschen frei sind, Ihre Meinung zu teilen. </a:t>
            </a:r>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 </a:t>
            </a:r>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Freiheit erfordert Verantwortung und Selbstdisziplin. Jeder hat die persönliche Freiheit, sein Leben so zu leben wie er es will. Es steht Ihnen frei zu wählen, was Sie tun und wie Sie sich innerhalb der gesetzlichen Rahmenbedingungen verhalten wollen. Ebenso können Sie Ihren Lebensstil, Job oder Ihre Religion frei wählen. Dies sind nur einige Beispiele von persönlicher Freiheit oder Selbstbestimmung. Zur gleichen Zeit erfordert Selbstbestimmung die Übernahme einer großen Verantwortung von jeder Person. Zuerst bedeutet es für sich selbst Verantwortung zu übernehmen, zu wählen wie man am besten für seine Gesundheit sorgt und zu entscheiden, welche Bildungsmöglichkeiten man in Anspruch nimmt. </a:t>
            </a:r>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 </a:t>
            </a:r>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Zweitens, muss man auch Verantwortung für andere Personen übernehmen und deren Freiheit respektieren. Denn sie besitzen die gleiche individuelle Freiheit als man selbst. Dies erfordert Selbstdisziplin, wenn es um seine eigenen Bedürfnisse und Interessen geht. Es bedeutet aber auch, dass man sich selbst manchmal zurücknehmen muss, damit andere Personen ihre Freiheit auch genießen können. Die individuelle Freiheit hat aber natürlich auch Grenzen, die vom Gesetz definiert sind. Der Staat schützt Bürgerrechte und Freiheitsrechte und bestraft jene Personen, die diese Rechte verletzen. Es muss jedoch ein guter Grund bestehen, dass man in die Angelegenheiten der persönlichen Freiheit von anderen Personen eingreift. Solche Gründe gibt es jedoch wenige und diese sind klar definiert. </a:t>
            </a:r>
            <a:br>
              <a:rPr lang="de-DE" sz="1100" kern="1200" dirty="0" smtClean="0">
                <a:solidFill>
                  <a:schemeClr val="tx1"/>
                </a:solidFill>
                <a:effectLst/>
                <a:latin typeface="+mn-lt"/>
                <a:ea typeface="+mn-ea"/>
                <a:cs typeface="+mn-cs"/>
              </a:rPr>
            </a:br>
            <a:endParaRPr lang="de-AT"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xmlns="" val="112464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DE" sz="1100" kern="1200" dirty="0" smtClean="0">
                <a:solidFill>
                  <a:schemeClr val="tx1"/>
                </a:solidFill>
                <a:effectLst/>
                <a:latin typeface="+mn-lt"/>
                <a:ea typeface="+mn-ea"/>
                <a:cs typeface="+mn-cs"/>
              </a:rPr>
              <a:t>Zweites Prinzip: Rechtsstaatlichkeit</a:t>
            </a:r>
          </a:p>
          <a:p>
            <a:pPr>
              <a:buNone/>
            </a:pPr>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Vor dem Gesetz ist jeder gleich. Jeder muss in Übereinstimmung mit dem Gesetz des jeweiligen Landes handeln. Persönliche Meinungen bzw. Gesinnungen sind kein Grund das Gesetz zu brechen: Das Gesetz betrifft jeden gleichermaßen. Jeder genießt den gleichen Schutz seiner Rechte. Jeder wird fair nach denselben Regeln behandelt. Außergewöhnliche persönliche Umstände werden ebenso in Betracht gezogen. Im Interesse der Allgemeinheit muss jeder die Einzigartigkeit seiner Mitmenschen respektieren und berücksichtigen. Indem Sie dies auf persönlicher Ebene in Ihrem persönlichen Umfeld erreichen, tragen Sie dazu bei, dass Gerechtigkeit in der gesamten Gesellschaft vorherrscht. </a:t>
            </a:r>
            <a:endParaRPr lang="de-A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278463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DE" sz="1100" kern="1200" dirty="0" smtClean="0">
                <a:solidFill>
                  <a:schemeClr val="tx1"/>
                </a:solidFill>
                <a:effectLst/>
                <a:latin typeface="+mn-lt"/>
                <a:ea typeface="+mn-ea"/>
                <a:cs typeface="+mn-cs"/>
              </a:rPr>
              <a:t>Drittes Prinzip: Demokratie</a:t>
            </a:r>
          </a:p>
          <a:p>
            <a:pPr>
              <a:buNone/>
            </a:pPr>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Das Recht geht von der Bevölkerung aus. Dies ist ein demokratisches Land. Das bedeutet, dass Sie ein Recht auf Mitbestimmung haben. Als </a:t>
            </a:r>
            <a:r>
              <a:rPr lang="de-DE" sz="1100" kern="1200" dirty="0" err="1" smtClean="0">
                <a:solidFill>
                  <a:schemeClr val="tx1"/>
                </a:solidFill>
                <a:effectLst/>
                <a:latin typeface="+mn-lt"/>
                <a:ea typeface="+mn-ea"/>
                <a:cs typeface="+mn-cs"/>
              </a:rPr>
              <a:t>BürgerIn</a:t>
            </a:r>
            <a:r>
              <a:rPr lang="de-DE" sz="1100" kern="1200" dirty="0" smtClean="0">
                <a:solidFill>
                  <a:schemeClr val="tx1"/>
                </a:solidFill>
                <a:effectLst/>
                <a:latin typeface="+mn-lt"/>
                <a:ea typeface="+mn-ea"/>
                <a:cs typeface="+mn-cs"/>
              </a:rPr>
              <a:t> sind Sie im Prozess der Gesetzgebung involviert, indem Sie Ihre Stimme bei Wahlen abgeben. Mitbestimmung und Teilnahme bedeutet jedoch nicht nur Stimmenabgabe bei Wahlen. Demokratie ist viel mehr als das. Es bedeutet, dass man eine aktive Rolle in sämtlichen Bereichen des Lebens, die von Interesse sind oder Sie betreffen, spielen kann. In einer Demokratie wird ihre Selbstbestimmung zur Mitbestimmung. Wie jeder andere haben auch Sie die Möglichkeit Ihre Ideen einzubringen. Die Demokratie lebt von der Mitwirkung. Es würde keine Demokratie geben, wenn die </a:t>
            </a:r>
            <a:r>
              <a:rPr lang="de-DE" sz="1100" kern="1200" dirty="0" err="1" smtClean="0">
                <a:solidFill>
                  <a:schemeClr val="tx1"/>
                </a:solidFill>
                <a:effectLst/>
                <a:latin typeface="+mn-lt"/>
                <a:ea typeface="+mn-ea"/>
                <a:cs typeface="+mn-cs"/>
              </a:rPr>
              <a:t>BürgerInnen</a:t>
            </a:r>
            <a:r>
              <a:rPr lang="de-DE" sz="1100" kern="1200" dirty="0" smtClean="0">
                <a:solidFill>
                  <a:schemeClr val="tx1"/>
                </a:solidFill>
                <a:effectLst/>
                <a:latin typeface="+mn-lt"/>
                <a:ea typeface="+mn-ea"/>
                <a:cs typeface="+mn-cs"/>
              </a:rPr>
              <a:t> ihre Meinungen nicht äußern könnten und gemeinsam mit anderen einen Teil dazu beitragen können, Entscheidungen zu treffen, die uns alle betreffen. Dies setzt jedoch ein grundlegendes Verständnis des Landes voraus, in dem wir leben – unsere (neue) Heimat. Wir können dies auch (kulturelle) Bildung bezeichnen. Bildung in diesem Sinne heißt nicht, dass Sie unbedingt ein Schul- oder Hochschulabschlusszeugnis vorweisen müssen. Es bedeutet, dass Sie eher dazu aufgefordert sind, offen, kritisch und neugierig in der Erforschung von Hintergründen und Zusammenhängen zu sein. Die Fähigkeit, Probleme und Lösungen aufzuzeigen erfordert, dass Sie sich zuerst eine Meinung bilden – eine Meinung welche offen und unparteiisch sein sollte. Ein offener Geist ist die Voraussetzung für die Erlangung eines tieferen Verständnisses von etwas. Dies zu erlernen ist auch eine Voraussetzung für das Funktionieren einer Demokratie.  </a:t>
            </a:r>
            <a:endParaRPr lang="de-AT" sz="1100" kern="1200" dirty="0" smtClean="0">
              <a:solidFill>
                <a:schemeClr val="tx1"/>
              </a:solidFill>
              <a:effectLst/>
              <a:latin typeface="+mn-lt"/>
              <a:ea typeface="+mn-ea"/>
              <a:cs typeface="+mn-cs"/>
            </a:endParaRPr>
          </a:p>
          <a:p>
            <a:pPr>
              <a:buNone/>
            </a:pPr>
            <a:r>
              <a:rPr lang="en-GB" sz="1100" kern="1200" dirty="0" smtClean="0">
                <a:solidFill>
                  <a:schemeClr val="tx1"/>
                </a:solidFill>
                <a:effectLst/>
                <a:latin typeface="+mn-lt"/>
                <a:ea typeface="+mn-ea"/>
                <a:cs typeface="+mn-cs"/>
              </a:rPr>
              <a:t> </a:t>
            </a:r>
            <a:endParaRPr lang="de-A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302970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DE" sz="1100" kern="1200" dirty="0" smtClean="0">
                <a:solidFill>
                  <a:schemeClr val="tx1"/>
                </a:solidFill>
                <a:effectLst/>
                <a:latin typeface="+mn-lt"/>
                <a:ea typeface="+mn-ea"/>
                <a:cs typeface="+mn-cs"/>
              </a:rPr>
              <a:t>Viertes Prinzip: Republik</a:t>
            </a:r>
          </a:p>
          <a:p>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Mitbestimmung bedingt Zusammenhalt. Der Staat trägt zum Gemeinwohl bei, indem er für Sicherheit, Frieden und für die Einhaltung der Menschen- und Grundrechte sorgt. Des Weiteren sorgt er für gleiche Chancen und soziale Sicherheit. Gesetze und Verordnungen kommen allen </a:t>
            </a:r>
            <a:r>
              <a:rPr lang="de-DE" sz="1100" kern="1200" dirty="0" err="1" smtClean="0">
                <a:solidFill>
                  <a:schemeClr val="tx1"/>
                </a:solidFill>
                <a:effectLst/>
                <a:latin typeface="+mn-lt"/>
                <a:ea typeface="+mn-ea"/>
                <a:cs typeface="+mn-cs"/>
              </a:rPr>
              <a:t>BürgerInnen</a:t>
            </a:r>
            <a:r>
              <a:rPr lang="de-DE" sz="1100" kern="1200" dirty="0" smtClean="0">
                <a:solidFill>
                  <a:schemeClr val="tx1"/>
                </a:solidFill>
                <a:effectLst/>
                <a:latin typeface="+mn-lt"/>
                <a:ea typeface="+mn-ea"/>
                <a:cs typeface="+mn-cs"/>
              </a:rPr>
              <a:t> zugute, auch wenn diese auf den ersten Blick manchmal ärgerlich erscheinen. Der Staat leistet auch einen entscheidenden Beitrag zum Bildungs- und Gesundheitssystem. Sie können dazu beitragen indem Sie Ihre Steuern zahlen. Das wird auch als eine Form der Solidarität gesehen. </a:t>
            </a:r>
            <a:endParaRPr lang="de-AT" sz="1100" kern="1200" dirty="0" smtClean="0">
              <a:solidFill>
                <a:schemeClr val="tx1"/>
              </a:solidFill>
              <a:effectLst/>
              <a:latin typeface="+mn-lt"/>
              <a:ea typeface="+mn-ea"/>
              <a:cs typeface="+mn-cs"/>
            </a:endParaRPr>
          </a:p>
          <a:p>
            <a:pPr>
              <a:buNone/>
            </a:pPr>
            <a:endParaRPr lang="de-DE"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Zusammenarbeit und Zusammenhalt von der Ebene des Volkes bis hin zur Spitze der Regierung definiert das Wesen der Republik. Jeder ist aufgefordert, seinen Teil dazu beizutragen. Grundsätzlich sind Sie selbst für Ihren Lebensunterhalt verantwortlich. Falls Sie jedoch nicht in der Lage sein sollten, mit einem Notfall oder einer Krisensituation zurechtzukommen, so kann Ihnen die Gemeinschaft Unterstützung anbieten.</a:t>
            </a:r>
            <a:endParaRPr lang="de-A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1278205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DE" sz="1100" kern="1200" dirty="0" smtClean="0">
                <a:solidFill>
                  <a:schemeClr val="tx1"/>
                </a:solidFill>
                <a:effectLst/>
                <a:latin typeface="+mn-lt"/>
                <a:ea typeface="+mn-ea"/>
                <a:cs typeface="+mn-cs"/>
              </a:rPr>
              <a:t>5. Prinzip: Föderalismus</a:t>
            </a:r>
          </a:p>
          <a:p>
            <a:pPr>
              <a:buNone/>
            </a:pPr>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Jeder muss seinen Teil beitragen – die besten Lösungen sind oftmals regionale Lösungen. Die EU ist eine föderale Union, die aus föderalen Staaten und diese wiederum aus föderalen Bundesländern bestehen. Die Behörden auf der Ebene der EU, der Nationalstaaten und der Bundesländer teilen sich die Aufgaben der Gesetzgebung und Verwaltung. In einigen Fällen arbeiten sie zusammen, in anderen Fällen entscheiden sie alleine. Jede Behörde hat gewisse Verantwortungsbereiche, mit welchen sie selbst am besten umgehen kann. Die Aufteilung der Aufgaben und Verantwortungen wird Föderalismus genannt. </a:t>
            </a:r>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Der Föderalismus in Europa zieht die Besonderheiten und Fähigkeiten der Gemeinden, Bundesländer, Staaten und der Europäischen Union in Betracht. Zum Beispiel ist die Gemeinde für die Erhaltung und Ausstellung von Baugenehmigungen oder für die Entwicklung eines Geländes zuständig, da sie am besten weiß, wo Wohnraum benötigt wird. Viele verschiedene Merkmale haben zu einer einzigartigen Form an Vielfalt geführt. Diese bilden die Grundlage für die Entwicklung, Sicherheit und den Wohlstand. Der Föderalismus wird durch die Idee gekennzeichnet, dass jeder – inklusive Sie selbst als kleinster Teil – bestrebt ist, seine Arbeit so gut wie möglich zu machen. Nur wenn der kleinste Teil nicht in der Lage ist, eine Aufgabe selbst zu lösen, kommt der größere Teil zur Hilfe. Diese Form der Verteilung der Verantwortung nennt sich Subsidiarität und gilt für die Beziehung der Nationalstaaten zur Europäischen Union. </a:t>
            </a:r>
            <a:endParaRPr lang="de-A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378129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de-DE" sz="1100" kern="1200" dirty="0" smtClean="0">
                <a:solidFill>
                  <a:schemeClr val="tx1"/>
                </a:solidFill>
                <a:effectLst/>
                <a:latin typeface="+mn-lt"/>
                <a:ea typeface="+mn-ea"/>
                <a:cs typeface="+mn-cs"/>
              </a:rPr>
              <a:t>6. Prinzip: Gewaltentrennung</a:t>
            </a:r>
          </a:p>
          <a:p>
            <a:pPr>
              <a:buNone/>
            </a:pPr>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Stellen Sie sich vor, Sie hören laute Geräusche und Streitereien aus dem Nachbars-Appartement. Es </a:t>
            </a:r>
            <a:r>
              <a:rPr lang="de-DE" sz="1100" kern="1200" dirty="0" smtClean="0">
                <a:solidFill>
                  <a:schemeClr val="tx1"/>
                </a:solidFill>
                <a:effectLst/>
                <a:latin typeface="+mn-lt"/>
                <a:ea typeface="+mn-ea"/>
                <a:cs typeface="+mn-cs"/>
              </a:rPr>
              <a:t>findet </a:t>
            </a:r>
            <a:r>
              <a:rPr lang="de-DE" sz="1100" kern="1200" dirty="0" smtClean="0">
                <a:solidFill>
                  <a:schemeClr val="tx1"/>
                </a:solidFill>
                <a:effectLst/>
                <a:latin typeface="+mn-lt"/>
                <a:ea typeface="+mn-ea"/>
                <a:cs typeface="+mn-cs"/>
              </a:rPr>
              <a:t>offensichtlich eine </a:t>
            </a:r>
            <a:r>
              <a:rPr lang="de-DE" sz="1100" kern="1200" dirty="0" smtClean="0">
                <a:solidFill>
                  <a:schemeClr val="tx1"/>
                </a:solidFill>
                <a:effectLst/>
                <a:latin typeface="+mn-lt"/>
                <a:ea typeface="+mn-ea"/>
                <a:cs typeface="+mn-cs"/>
              </a:rPr>
              <a:t>Auseinandersetzung bei der Familie statt. Welche </a:t>
            </a:r>
            <a:r>
              <a:rPr lang="de-DE" sz="1100" kern="1200" dirty="0" smtClean="0">
                <a:solidFill>
                  <a:schemeClr val="tx1"/>
                </a:solidFill>
                <a:effectLst/>
                <a:latin typeface="+mn-lt"/>
                <a:ea typeface="+mn-ea"/>
                <a:cs typeface="+mn-cs"/>
              </a:rPr>
              <a:t>Möglichkeiten haben Sie, um diese Situation in angemessener Art und Weise zu lösen? Sie können persönlich eingreifen, andere um Hilfe bitten oder die Polizei rufen. Wofür auch immer Sie sich entscheiden, es braucht Mut zu versuchen, Streitereien beizulegen und sich auf sie einzulassen, anstatt sie aus Angst zu vermeiden. Um die Polizei anzurufen benötigt es Zivilcourage. Schutz und Sicherheit bedeutet, dass man die Würde anderer Person respektiert und sie schützt. Der Staat stellt die öffentliche Sicherheit sicher. In diesem Sinne bietet Ihnen die Polizei eine Leistung, indem Sie Ihre Sicherheit schützt. Der Staat hat ein Monopol in der Anwendung von Gewalt, daher muss dies auch kontrolliert werden. Dies ist eine Grundvoraussetzung dafür, dass Macht nicht willkürlich ohne angemessenen Grund ausgeübt wird.  </a:t>
            </a:r>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 </a:t>
            </a:r>
            <a:endParaRPr lang="de-AT" sz="1100" kern="1200" dirty="0" smtClean="0">
              <a:solidFill>
                <a:schemeClr val="tx1"/>
              </a:solidFill>
              <a:effectLst/>
              <a:latin typeface="+mn-lt"/>
              <a:ea typeface="+mn-ea"/>
              <a:cs typeface="+mn-cs"/>
            </a:endParaRPr>
          </a:p>
          <a:p>
            <a:pPr>
              <a:buNone/>
            </a:pPr>
            <a:r>
              <a:rPr lang="de-DE" sz="1100" kern="1200" dirty="0" smtClean="0">
                <a:solidFill>
                  <a:schemeClr val="tx1"/>
                </a:solidFill>
                <a:effectLst/>
                <a:latin typeface="+mn-lt"/>
                <a:ea typeface="+mn-ea"/>
                <a:cs typeface="+mn-cs"/>
              </a:rPr>
              <a:t>Die drei Gewalten des Staates sind die Gesetzgebung (Parlament), die Exekutive (die Regierung, der Präsident und sämtliche Behörden) und die Judikative (das Gerichtswesen). Kontrollen sind dabei ein wichtiger Teil des Systems. Sie verhindern, dass Entscheidungen willkürlich getroffen werden. Die Polizei hat die Aufgabe, die öffentliche Sicherheit im Land zu bewahren. Die Gewaltentrennung und die Polizei an sich ist jedoch nicht genug, um ein ausreichendes Maß an Sicherheit zu gewährleisten. Sicherheit benötigt auch Menschen, welche bereit sind, dafür zu kämpfen. Dies benötigt ein gewisses Ausmaß an Konfliktkultur – man muss Konflikten friedfertig und nicht gewalttätig gegenübertreten, um seine individuellen Rechte zu behaupten – auch wenn man Angst hat, dadurch einen Nachteil zu erleiden. Das ist praktische und keine theoretische Zivilcourage. Der Wille, sich für sich selbst und für andere einzusetzen, wirkt sich nicht nur kurzfristig aus. Wenn wir das alle machen, dann leben wir in einem sicheren Land. </a:t>
            </a:r>
            <a:endParaRPr lang="de-A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26805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5">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6">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1610592" y="2960550"/>
            <a:ext cx="6847634" cy="2405700"/>
          </a:xfrm>
          <a:prstGeom prst="rect">
            <a:avLst/>
          </a:prstGeom>
        </p:spPr>
        <p:txBody>
          <a:bodyPr wrap="square" lIns="91425" tIns="91425" rIns="91425" bIns="91425" anchor="b" anchorCtr="0">
            <a:noAutofit/>
          </a:bodyPr>
          <a:lstStyle/>
          <a:p>
            <a:pPr lvl="0">
              <a:spcBef>
                <a:spcPts val="0"/>
              </a:spcBef>
              <a:buNone/>
            </a:pPr>
            <a:r>
              <a:rPr lang="en" dirty="0" smtClean="0"/>
              <a:t>Friedliches Zusammenleben</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p:cNvPicPr>
            <a:picLocks noChangeAspect="1"/>
          </p:cNvPicPr>
          <p:nvPr/>
        </p:nvPicPr>
        <p:blipFill rotWithShape="1">
          <a:blip r:embed="rId3">
            <a:extLst>
              <a:ext uri="{28A0092B-C50C-407E-A947-70E740481C1C}">
                <a14:useLocalDpi xmlns:a14="http://schemas.microsoft.com/office/drawing/2010/main" xmlns="" val="0"/>
              </a:ext>
            </a:extLst>
          </a:blip>
          <a:srcRect r="50713"/>
          <a:stretch/>
        </p:blipFill>
        <p:spPr>
          <a:xfrm>
            <a:off x="6722918" y="2038351"/>
            <a:ext cx="179388" cy="216477"/>
          </a:xfrm>
          <a:prstGeom prst="rect">
            <a:avLst/>
          </a:prstGeom>
        </p:spPr>
      </p:pic>
      <p:sp>
        <p:nvSpPr>
          <p:cNvPr id="2" name="Titel 1"/>
          <p:cNvSpPr>
            <a:spLocks noGrp="1"/>
          </p:cNvSpPr>
          <p:nvPr>
            <p:ph type="title"/>
          </p:nvPr>
        </p:nvSpPr>
        <p:spPr/>
        <p:txBody>
          <a:bodyPr/>
          <a:lstStyle/>
          <a:p>
            <a:r>
              <a:rPr lang="de-DE" dirty="0" smtClean="0"/>
              <a:t>Reflektion</a:t>
            </a:r>
            <a:endParaRPr lang="de-DE" dirty="0"/>
          </a:p>
        </p:txBody>
      </p:sp>
      <p:sp>
        <p:nvSpPr>
          <p:cNvPr id="5" name="Gleichschenkliges Dreieck 4"/>
          <p:cNvSpPr/>
          <p:nvPr/>
        </p:nvSpPr>
        <p:spPr>
          <a:xfrm>
            <a:off x="450286" y="1662546"/>
            <a:ext cx="8478966" cy="59228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ysClr val="windowText" lastClr="000000"/>
                </a:solidFill>
              </a:rPr>
              <a:t>MENSCHLICHE WÜRDE</a:t>
            </a:r>
          </a:p>
          <a:p>
            <a:pPr algn="ctr"/>
            <a:endParaRPr lang="en-GB" b="1" dirty="0">
              <a:solidFill>
                <a:sysClr val="windowText" lastClr="000000"/>
              </a:solidFill>
            </a:endParaRPr>
          </a:p>
        </p:txBody>
      </p:sp>
      <p:sp>
        <p:nvSpPr>
          <p:cNvPr id="13" name="Rechteck 12"/>
          <p:cNvSpPr/>
          <p:nvPr/>
        </p:nvSpPr>
        <p:spPr>
          <a:xfrm>
            <a:off x="342900" y="2369126"/>
            <a:ext cx="1297519"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FREIHEIT</a:t>
            </a:r>
          </a:p>
          <a:p>
            <a:pPr algn="ctr">
              <a:spcAft>
                <a:spcPts val="600"/>
              </a:spcAft>
            </a:pPr>
            <a:endParaRPr lang="en-GB" sz="1200" b="1" dirty="0" smtClean="0">
              <a:solidFill>
                <a:schemeClr val="tx1"/>
              </a:solidFill>
            </a:endParaRPr>
          </a:p>
          <a:p>
            <a:pPr algn="ctr">
              <a:spcAft>
                <a:spcPts val="600"/>
              </a:spcAft>
            </a:pPr>
            <a:r>
              <a:rPr lang="en-GB" sz="1000" dirty="0" err="1" smtClean="0">
                <a:solidFill>
                  <a:schemeClr val="tx1"/>
                </a:solidFill>
              </a:rPr>
              <a:t>Selbstbestimmung</a:t>
            </a:r>
            <a:endParaRPr lang="en-GB" sz="1000" dirty="0" smtClean="0">
              <a:solidFill>
                <a:schemeClr val="tx1"/>
              </a:solidFill>
            </a:endParaRPr>
          </a:p>
          <a:p>
            <a:pPr algn="ctr">
              <a:spcAft>
                <a:spcPts val="600"/>
              </a:spcAft>
            </a:pPr>
            <a:r>
              <a:rPr lang="en-GB" sz="1000" dirty="0" err="1" smtClean="0">
                <a:solidFill>
                  <a:schemeClr val="tx1"/>
                </a:solidFill>
              </a:rPr>
              <a:t>Verantwortung</a:t>
            </a:r>
            <a:endParaRPr lang="en-GB" sz="1000" dirty="0" smtClean="0">
              <a:solidFill>
                <a:schemeClr val="tx1"/>
              </a:solidFill>
            </a:endParaRPr>
          </a:p>
          <a:p>
            <a:pPr algn="ctr">
              <a:spcAft>
                <a:spcPts val="600"/>
              </a:spcAft>
            </a:pPr>
            <a:r>
              <a:rPr lang="en-GB" sz="1000" dirty="0" err="1" smtClean="0">
                <a:solidFill>
                  <a:schemeClr val="tx1"/>
                </a:solidFill>
              </a:rPr>
              <a:t>Selbstdisziplin</a:t>
            </a:r>
            <a:endParaRPr lang="en-GB" sz="1000" dirty="0">
              <a:solidFill>
                <a:schemeClr val="tx1"/>
              </a:solidFill>
            </a:endParaRPr>
          </a:p>
        </p:txBody>
      </p:sp>
      <p:sp>
        <p:nvSpPr>
          <p:cNvPr id="14" name="Rechteck 13"/>
          <p:cNvSpPr/>
          <p:nvPr/>
        </p:nvSpPr>
        <p:spPr>
          <a:xfrm>
            <a:off x="1734588" y="2369126"/>
            <a:ext cx="1375768"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RECHTSSTAAT-LICHKEIT	</a:t>
            </a:r>
          </a:p>
          <a:p>
            <a:pPr algn="ctr">
              <a:spcAft>
                <a:spcPts val="600"/>
              </a:spcAft>
            </a:pPr>
            <a:endParaRPr lang="en-GB" sz="1200" b="1" dirty="0">
              <a:solidFill>
                <a:schemeClr val="tx1"/>
              </a:solidFill>
            </a:endParaRPr>
          </a:p>
          <a:p>
            <a:pPr algn="ctr">
              <a:spcAft>
                <a:spcPts val="600"/>
              </a:spcAft>
            </a:pPr>
            <a:r>
              <a:rPr lang="en-GB" sz="1000" dirty="0" err="1" smtClean="0">
                <a:solidFill>
                  <a:schemeClr val="tx1"/>
                </a:solidFill>
              </a:rPr>
              <a:t>Justiz</a:t>
            </a:r>
            <a:endParaRPr lang="en-GB" sz="1000" dirty="0" smtClean="0">
              <a:solidFill>
                <a:schemeClr val="tx1"/>
              </a:solidFill>
            </a:endParaRPr>
          </a:p>
          <a:p>
            <a:pPr algn="ctr">
              <a:spcAft>
                <a:spcPts val="600"/>
              </a:spcAft>
            </a:pPr>
            <a:r>
              <a:rPr lang="en-GB" sz="1000" dirty="0" err="1" smtClean="0">
                <a:solidFill>
                  <a:schemeClr val="tx1"/>
                </a:solidFill>
              </a:rPr>
              <a:t>Anerkennung</a:t>
            </a:r>
            <a:endParaRPr lang="en-GB" sz="1000" dirty="0" smtClean="0">
              <a:solidFill>
                <a:schemeClr val="tx1"/>
              </a:solidFill>
            </a:endParaRPr>
          </a:p>
          <a:p>
            <a:pPr algn="ctr">
              <a:spcAft>
                <a:spcPts val="600"/>
              </a:spcAft>
            </a:pPr>
            <a:r>
              <a:rPr lang="en-GB" sz="1000" dirty="0" err="1" smtClean="0">
                <a:solidFill>
                  <a:schemeClr val="tx1"/>
                </a:solidFill>
              </a:rPr>
              <a:t>Respekt</a:t>
            </a:r>
            <a:endParaRPr lang="en-GB" sz="1000" dirty="0" smtClean="0">
              <a:solidFill>
                <a:schemeClr val="tx1"/>
              </a:solidFill>
            </a:endParaRPr>
          </a:p>
        </p:txBody>
      </p:sp>
      <p:sp>
        <p:nvSpPr>
          <p:cNvPr id="15" name="Rechteck 14"/>
          <p:cNvSpPr/>
          <p:nvPr/>
        </p:nvSpPr>
        <p:spPr>
          <a:xfrm>
            <a:off x="3359733" y="2369126"/>
            <a:ext cx="1352545"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DEMOKRATIE</a:t>
            </a:r>
          </a:p>
          <a:p>
            <a:pPr algn="ctr">
              <a:spcAft>
                <a:spcPts val="600"/>
              </a:spcAft>
            </a:pPr>
            <a:endParaRPr lang="en-GB" sz="1200" b="1" dirty="0">
              <a:solidFill>
                <a:schemeClr val="tx1"/>
              </a:solidFill>
            </a:endParaRPr>
          </a:p>
          <a:p>
            <a:pPr algn="ctr">
              <a:spcAft>
                <a:spcPts val="600"/>
              </a:spcAft>
            </a:pPr>
            <a:r>
              <a:rPr lang="en-GB" sz="1000" dirty="0" err="1" smtClean="0">
                <a:solidFill>
                  <a:schemeClr val="tx1"/>
                </a:solidFill>
              </a:rPr>
              <a:t>Teilnahme</a:t>
            </a:r>
            <a:endParaRPr lang="en-GB" sz="1000" dirty="0" smtClean="0">
              <a:solidFill>
                <a:schemeClr val="tx1"/>
              </a:solidFill>
            </a:endParaRPr>
          </a:p>
          <a:p>
            <a:pPr algn="ctr">
              <a:spcAft>
                <a:spcPts val="600"/>
              </a:spcAft>
            </a:pPr>
            <a:r>
              <a:rPr lang="en-GB" sz="1000" dirty="0" smtClean="0">
                <a:solidFill>
                  <a:schemeClr val="tx1"/>
                </a:solidFill>
              </a:rPr>
              <a:t>(</a:t>
            </a:r>
            <a:r>
              <a:rPr lang="en-GB" sz="1000" dirty="0" err="1" smtClean="0">
                <a:solidFill>
                  <a:schemeClr val="tx1"/>
                </a:solidFill>
              </a:rPr>
              <a:t>kulturelle</a:t>
            </a:r>
            <a:r>
              <a:rPr lang="en-GB" sz="1000" dirty="0" smtClean="0">
                <a:solidFill>
                  <a:schemeClr val="tx1"/>
                </a:solidFill>
              </a:rPr>
              <a:t>) Bildung</a:t>
            </a:r>
          </a:p>
          <a:p>
            <a:pPr algn="ctr">
              <a:spcAft>
                <a:spcPts val="600"/>
              </a:spcAft>
            </a:pPr>
            <a:r>
              <a:rPr lang="en-GB" sz="1000" dirty="0" err="1" smtClean="0">
                <a:solidFill>
                  <a:schemeClr val="tx1"/>
                </a:solidFill>
              </a:rPr>
              <a:t>Offenheit</a:t>
            </a:r>
            <a:endParaRPr lang="en-GB" sz="1000" dirty="0">
              <a:solidFill>
                <a:schemeClr val="tx1"/>
              </a:solidFill>
            </a:endParaRPr>
          </a:p>
        </p:txBody>
      </p:sp>
      <p:sp>
        <p:nvSpPr>
          <p:cNvPr id="16" name="Rechteck 15"/>
          <p:cNvSpPr/>
          <p:nvPr/>
        </p:nvSpPr>
        <p:spPr>
          <a:xfrm>
            <a:off x="4814458" y="2369126"/>
            <a:ext cx="1205346"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REPUBLIK</a:t>
            </a:r>
          </a:p>
          <a:p>
            <a:pPr algn="ctr">
              <a:spcAft>
                <a:spcPts val="600"/>
              </a:spcAft>
            </a:pPr>
            <a:endParaRPr lang="en-GB" sz="1200" b="1" dirty="0">
              <a:solidFill>
                <a:schemeClr val="tx1"/>
              </a:solidFill>
            </a:endParaRPr>
          </a:p>
          <a:p>
            <a:pPr algn="ctr">
              <a:spcAft>
                <a:spcPts val="600"/>
              </a:spcAft>
            </a:pPr>
            <a:r>
              <a:rPr lang="en-GB" sz="1000" dirty="0" err="1" smtClean="0">
                <a:solidFill>
                  <a:schemeClr val="tx1"/>
                </a:solidFill>
              </a:rPr>
              <a:t>Gemeinwohl</a:t>
            </a:r>
            <a:endParaRPr lang="en-GB" sz="1000" dirty="0" smtClean="0">
              <a:solidFill>
                <a:schemeClr val="tx1"/>
              </a:solidFill>
            </a:endParaRPr>
          </a:p>
          <a:p>
            <a:pPr algn="ctr">
              <a:spcAft>
                <a:spcPts val="600"/>
              </a:spcAft>
            </a:pPr>
            <a:r>
              <a:rPr lang="en-GB" sz="1000" dirty="0" err="1" smtClean="0">
                <a:solidFill>
                  <a:schemeClr val="tx1"/>
                </a:solidFill>
              </a:rPr>
              <a:t>Bereitschaft</a:t>
            </a:r>
            <a:r>
              <a:rPr lang="en-GB" sz="1000" dirty="0" smtClean="0">
                <a:solidFill>
                  <a:schemeClr val="tx1"/>
                </a:solidFill>
              </a:rPr>
              <a:t> </a:t>
            </a:r>
            <a:r>
              <a:rPr lang="en-GB" sz="1000" dirty="0" err="1" smtClean="0">
                <a:solidFill>
                  <a:schemeClr val="tx1"/>
                </a:solidFill>
              </a:rPr>
              <a:t>zum</a:t>
            </a:r>
            <a:r>
              <a:rPr lang="en-GB" sz="1000" dirty="0" smtClean="0">
                <a:solidFill>
                  <a:schemeClr val="tx1"/>
                </a:solidFill>
              </a:rPr>
              <a:t> </a:t>
            </a:r>
            <a:r>
              <a:rPr lang="en-GB" sz="1000" dirty="0" err="1" smtClean="0">
                <a:solidFill>
                  <a:schemeClr val="tx1"/>
                </a:solidFill>
              </a:rPr>
              <a:t>Handeln</a:t>
            </a:r>
            <a:endParaRPr lang="en-GB" sz="1000" dirty="0" smtClean="0">
              <a:solidFill>
                <a:schemeClr val="tx1"/>
              </a:solidFill>
            </a:endParaRPr>
          </a:p>
          <a:p>
            <a:pPr algn="ctr">
              <a:spcAft>
                <a:spcPts val="600"/>
              </a:spcAft>
            </a:pPr>
            <a:r>
              <a:rPr lang="en-GB" sz="1000" dirty="0" err="1" smtClean="0">
                <a:solidFill>
                  <a:schemeClr val="tx1"/>
                </a:solidFill>
              </a:rPr>
              <a:t>Freiwilligkeit</a:t>
            </a:r>
            <a:endParaRPr lang="en-GB" sz="1000" dirty="0" smtClean="0">
              <a:solidFill>
                <a:schemeClr val="tx1"/>
              </a:solidFill>
            </a:endParaRPr>
          </a:p>
        </p:txBody>
      </p:sp>
      <p:sp>
        <p:nvSpPr>
          <p:cNvPr id="17" name="Rechteck 16"/>
          <p:cNvSpPr/>
          <p:nvPr/>
        </p:nvSpPr>
        <p:spPr>
          <a:xfrm>
            <a:off x="6269182" y="2365663"/>
            <a:ext cx="1205346"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FÖDERALIS-MUS</a:t>
            </a:r>
          </a:p>
          <a:p>
            <a:pPr algn="ctr">
              <a:spcAft>
                <a:spcPts val="600"/>
              </a:spcAft>
            </a:pPr>
            <a:endParaRPr lang="en-GB" sz="1200" b="1" dirty="0">
              <a:solidFill>
                <a:schemeClr val="tx1"/>
              </a:solidFill>
            </a:endParaRPr>
          </a:p>
          <a:p>
            <a:pPr algn="ctr">
              <a:spcAft>
                <a:spcPts val="600"/>
              </a:spcAft>
            </a:pPr>
            <a:r>
              <a:rPr lang="en-GB" sz="1000" dirty="0" err="1" smtClean="0">
                <a:solidFill>
                  <a:schemeClr val="tx1"/>
                </a:solidFill>
              </a:rPr>
              <a:t>Diversität</a:t>
            </a:r>
            <a:endParaRPr lang="en-GB" sz="1000" dirty="0" smtClean="0">
              <a:solidFill>
                <a:schemeClr val="tx1"/>
              </a:solidFill>
            </a:endParaRPr>
          </a:p>
          <a:p>
            <a:pPr algn="ctr">
              <a:spcAft>
                <a:spcPts val="600"/>
              </a:spcAft>
            </a:pPr>
            <a:r>
              <a:rPr lang="en-GB" sz="1000" dirty="0" err="1" smtClean="0">
                <a:solidFill>
                  <a:schemeClr val="tx1"/>
                </a:solidFill>
              </a:rPr>
              <a:t>Persönliche</a:t>
            </a:r>
            <a:r>
              <a:rPr lang="en-GB" sz="1000" dirty="0" smtClean="0">
                <a:solidFill>
                  <a:schemeClr val="tx1"/>
                </a:solidFill>
              </a:rPr>
              <a:t> </a:t>
            </a:r>
            <a:r>
              <a:rPr lang="en-GB" sz="1000" dirty="0" err="1" smtClean="0">
                <a:solidFill>
                  <a:schemeClr val="tx1"/>
                </a:solidFill>
              </a:rPr>
              <a:t>Verantwortung</a:t>
            </a:r>
            <a:endParaRPr lang="en-GB" sz="1000" dirty="0" smtClean="0">
              <a:solidFill>
                <a:schemeClr val="tx1"/>
              </a:solidFill>
            </a:endParaRPr>
          </a:p>
          <a:p>
            <a:pPr algn="ctr">
              <a:spcAft>
                <a:spcPts val="600"/>
              </a:spcAft>
            </a:pPr>
            <a:r>
              <a:rPr lang="en-GB" sz="1000" dirty="0" err="1" smtClean="0">
                <a:solidFill>
                  <a:schemeClr val="tx1"/>
                </a:solidFill>
              </a:rPr>
              <a:t>Leistung</a:t>
            </a:r>
            <a:endParaRPr lang="en-GB" sz="1000" dirty="0" smtClean="0">
              <a:solidFill>
                <a:schemeClr val="tx1"/>
              </a:solidFill>
            </a:endParaRPr>
          </a:p>
          <a:p>
            <a:pPr algn="ctr">
              <a:spcAft>
                <a:spcPts val="600"/>
              </a:spcAft>
            </a:pPr>
            <a:endParaRPr lang="en-GB" sz="1000" dirty="0">
              <a:solidFill>
                <a:schemeClr val="tx1"/>
              </a:solidFill>
            </a:endParaRPr>
          </a:p>
        </p:txBody>
      </p:sp>
      <p:sp>
        <p:nvSpPr>
          <p:cNvPr id="18" name="Rechteck 17"/>
          <p:cNvSpPr/>
          <p:nvPr/>
        </p:nvSpPr>
        <p:spPr>
          <a:xfrm>
            <a:off x="7723906" y="2365663"/>
            <a:ext cx="1205346"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GEWALTEN-TRENNUNG</a:t>
            </a:r>
          </a:p>
          <a:p>
            <a:pPr algn="ctr">
              <a:spcAft>
                <a:spcPts val="600"/>
              </a:spcAft>
            </a:pPr>
            <a:endParaRPr lang="en-GB" sz="1200" b="1" dirty="0">
              <a:solidFill>
                <a:schemeClr val="tx1"/>
              </a:solidFill>
            </a:endParaRPr>
          </a:p>
          <a:p>
            <a:pPr algn="ctr">
              <a:spcAft>
                <a:spcPts val="600"/>
              </a:spcAft>
            </a:pPr>
            <a:r>
              <a:rPr lang="en-GB" sz="1000" dirty="0" err="1" smtClean="0">
                <a:solidFill>
                  <a:schemeClr val="tx1"/>
                </a:solidFill>
              </a:rPr>
              <a:t>Schutz</a:t>
            </a:r>
            <a:r>
              <a:rPr lang="en-GB" sz="1000" dirty="0" smtClean="0">
                <a:solidFill>
                  <a:schemeClr val="tx1"/>
                </a:solidFill>
              </a:rPr>
              <a:t> und </a:t>
            </a:r>
            <a:r>
              <a:rPr lang="en-GB" sz="1000" dirty="0" err="1" smtClean="0">
                <a:solidFill>
                  <a:schemeClr val="tx1"/>
                </a:solidFill>
              </a:rPr>
              <a:t>Sicherheit</a:t>
            </a:r>
            <a:endParaRPr lang="en-GB" sz="1000" dirty="0" smtClean="0">
              <a:solidFill>
                <a:schemeClr val="tx1"/>
              </a:solidFill>
            </a:endParaRPr>
          </a:p>
          <a:p>
            <a:pPr algn="ctr">
              <a:spcAft>
                <a:spcPts val="600"/>
              </a:spcAft>
            </a:pPr>
            <a:r>
              <a:rPr lang="en-GB" sz="1000" dirty="0" err="1" smtClean="0">
                <a:solidFill>
                  <a:schemeClr val="tx1"/>
                </a:solidFill>
              </a:rPr>
              <a:t>Konfliktkultur</a:t>
            </a:r>
            <a:endParaRPr lang="en-GB" sz="1000" dirty="0" smtClean="0">
              <a:solidFill>
                <a:schemeClr val="tx1"/>
              </a:solidFill>
            </a:endParaRPr>
          </a:p>
          <a:p>
            <a:pPr algn="ctr">
              <a:spcAft>
                <a:spcPts val="600"/>
              </a:spcAft>
            </a:pPr>
            <a:r>
              <a:rPr lang="en-GB" sz="1000" dirty="0" err="1" smtClean="0">
                <a:solidFill>
                  <a:schemeClr val="tx1"/>
                </a:solidFill>
              </a:rPr>
              <a:t>Zivilcourage</a:t>
            </a:r>
            <a:endParaRPr lang="en-GB" sz="1000" dirty="0" smtClean="0">
              <a:solidFill>
                <a:schemeClr val="tx1"/>
              </a:solidFill>
            </a:endParaRPr>
          </a:p>
        </p:txBody>
      </p:sp>
      <p:cxnSp>
        <p:nvCxnSpPr>
          <p:cNvPr id="20" name="Gerade Verbindung mit Pfeil 19"/>
          <p:cNvCxnSpPr/>
          <p:nvPr/>
        </p:nvCxnSpPr>
        <p:spPr>
          <a:xfrm flipV="1">
            <a:off x="2535382" y="2140527"/>
            <a:ext cx="4187536" cy="10391"/>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pic>
        <p:nvPicPr>
          <p:cNvPr id="22" name="Grafik 21"/>
          <p:cNvPicPr>
            <a:picLocks noChangeAspect="1"/>
          </p:cNvPicPr>
          <p:nvPr/>
        </p:nvPicPr>
        <p:blipFill rotWithShape="1">
          <a:blip r:embed="rId3">
            <a:extLst>
              <a:ext uri="{28A0092B-C50C-407E-A947-70E740481C1C}">
                <a14:useLocalDpi xmlns:a14="http://schemas.microsoft.com/office/drawing/2010/main" xmlns="" val="0"/>
              </a:ext>
            </a:extLst>
          </a:blip>
          <a:srcRect r="50713"/>
          <a:stretch/>
        </p:blipFill>
        <p:spPr>
          <a:xfrm flipV="1">
            <a:off x="2382982" y="2060528"/>
            <a:ext cx="152400" cy="183909"/>
          </a:xfrm>
          <a:prstGeom prst="rect">
            <a:avLst/>
          </a:prstGeom>
        </p:spPr>
      </p:pic>
      <p:cxnSp>
        <p:nvCxnSpPr>
          <p:cNvPr id="23" name="Gerade Verbindung mit Pfeil 22"/>
          <p:cNvCxnSpPr/>
          <p:nvPr/>
        </p:nvCxnSpPr>
        <p:spPr>
          <a:xfrm>
            <a:off x="1577695" y="2691245"/>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pic>
        <p:nvPicPr>
          <p:cNvPr id="27" name="Grafik 26"/>
          <p:cNvPicPr>
            <a:picLocks noChangeAspect="1"/>
          </p:cNvPicPr>
          <p:nvPr/>
        </p:nvPicPr>
        <p:blipFill rotWithShape="1">
          <a:blip r:embed="rId3">
            <a:extLst>
              <a:ext uri="{28A0092B-C50C-407E-A947-70E740481C1C}">
                <a14:useLocalDpi xmlns:a14="http://schemas.microsoft.com/office/drawing/2010/main" xmlns="" val="0"/>
              </a:ext>
            </a:extLst>
          </a:blip>
          <a:srcRect r="50713"/>
          <a:stretch/>
        </p:blipFill>
        <p:spPr>
          <a:xfrm flipV="1">
            <a:off x="1488019" y="5571088"/>
            <a:ext cx="152400" cy="183909"/>
          </a:xfrm>
          <a:prstGeom prst="rect">
            <a:avLst/>
          </a:prstGeom>
        </p:spPr>
      </p:pic>
      <p:pic>
        <p:nvPicPr>
          <p:cNvPr id="28" name="Grafik 27"/>
          <p:cNvPicPr>
            <a:picLocks noChangeAspect="1"/>
          </p:cNvPicPr>
          <p:nvPr/>
        </p:nvPicPr>
        <p:blipFill rotWithShape="1">
          <a:blip r:embed="rId3">
            <a:extLst>
              <a:ext uri="{28A0092B-C50C-407E-A947-70E740481C1C}">
                <a14:useLocalDpi xmlns:a14="http://schemas.microsoft.com/office/drawing/2010/main" xmlns="" val="0"/>
              </a:ext>
            </a:extLst>
          </a:blip>
          <a:srcRect r="50713"/>
          <a:stretch/>
        </p:blipFill>
        <p:spPr>
          <a:xfrm>
            <a:off x="1453020" y="2474768"/>
            <a:ext cx="179388" cy="216477"/>
          </a:xfrm>
          <a:prstGeom prst="rect">
            <a:avLst/>
          </a:prstGeom>
        </p:spPr>
      </p:pic>
      <p:cxnSp>
        <p:nvCxnSpPr>
          <p:cNvPr id="29" name="Gerade Verbindung mit Pfeil 28"/>
          <p:cNvCxnSpPr/>
          <p:nvPr/>
        </p:nvCxnSpPr>
        <p:spPr>
          <a:xfrm>
            <a:off x="3008176" y="2713588"/>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0" name="Gerade Verbindung mit Pfeil 29"/>
          <p:cNvCxnSpPr/>
          <p:nvPr/>
        </p:nvCxnSpPr>
        <p:spPr>
          <a:xfrm>
            <a:off x="4606465" y="2691245"/>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1" name="Gerade Verbindung mit Pfeil 30"/>
          <p:cNvCxnSpPr/>
          <p:nvPr/>
        </p:nvCxnSpPr>
        <p:spPr>
          <a:xfrm>
            <a:off x="5933225" y="2711857"/>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2" name="Gerade Verbindung mit Pfeil 31"/>
          <p:cNvCxnSpPr/>
          <p:nvPr/>
        </p:nvCxnSpPr>
        <p:spPr>
          <a:xfrm>
            <a:off x="7393140" y="2713588"/>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3" name="Gerade Verbindung mit Pfeil 32"/>
          <p:cNvCxnSpPr/>
          <p:nvPr/>
        </p:nvCxnSpPr>
        <p:spPr>
          <a:xfrm>
            <a:off x="8842681" y="2713588"/>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pic>
        <p:nvPicPr>
          <p:cNvPr id="34" name="Grafik 33"/>
          <p:cNvPicPr>
            <a:picLocks noChangeAspect="1"/>
          </p:cNvPicPr>
          <p:nvPr/>
        </p:nvPicPr>
        <p:blipFill rotWithShape="1">
          <a:blip r:embed="rId3">
            <a:extLst>
              <a:ext uri="{28A0092B-C50C-407E-A947-70E740481C1C}">
                <a14:useLocalDpi xmlns:a14="http://schemas.microsoft.com/office/drawing/2010/main" xmlns="" val="0"/>
              </a:ext>
            </a:extLst>
          </a:blip>
          <a:srcRect r="50713"/>
          <a:stretch/>
        </p:blipFill>
        <p:spPr>
          <a:xfrm flipV="1">
            <a:off x="2931976" y="5593431"/>
            <a:ext cx="152400" cy="183909"/>
          </a:xfrm>
          <a:prstGeom prst="rect">
            <a:avLst/>
          </a:prstGeom>
        </p:spPr>
      </p:pic>
      <p:pic>
        <p:nvPicPr>
          <p:cNvPr id="35" name="Grafik 34"/>
          <p:cNvPicPr>
            <a:picLocks noChangeAspect="1"/>
          </p:cNvPicPr>
          <p:nvPr/>
        </p:nvPicPr>
        <p:blipFill rotWithShape="1">
          <a:blip r:embed="rId3">
            <a:extLst>
              <a:ext uri="{28A0092B-C50C-407E-A947-70E740481C1C}">
                <a14:useLocalDpi xmlns:a14="http://schemas.microsoft.com/office/drawing/2010/main" xmlns="" val="0"/>
              </a:ext>
            </a:extLst>
          </a:blip>
          <a:srcRect r="50713"/>
          <a:stretch/>
        </p:blipFill>
        <p:spPr>
          <a:xfrm flipV="1">
            <a:off x="4496663" y="5583035"/>
            <a:ext cx="152400" cy="183909"/>
          </a:xfrm>
          <a:prstGeom prst="rect">
            <a:avLst/>
          </a:prstGeom>
        </p:spPr>
      </p:pic>
      <p:pic>
        <p:nvPicPr>
          <p:cNvPr id="36" name="Grafik 35"/>
          <p:cNvPicPr>
            <a:picLocks noChangeAspect="1"/>
          </p:cNvPicPr>
          <p:nvPr/>
        </p:nvPicPr>
        <p:blipFill rotWithShape="1">
          <a:blip r:embed="rId3">
            <a:extLst>
              <a:ext uri="{28A0092B-C50C-407E-A947-70E740481C1C}">
                <a14:useLocalDpi xmlns:a14="http://schemas.microsoft.com/office/drawing/2010/main" xmlns="" val="0"/>
              </a:ext>
            </a:extLst>
          </a:blip>
          <a:srcRect r="50713"/>
          <a:stretch/>
        </p:blipFill>
        <p:spPr>
          <a:xfrm flipV="1">
            <a:off x="5857025" y="5587460"/>
            <a:ext cx="152400" cy="183909"/>
          </a:xfrm>
          <a:prstGeom prst="rect">
            <a:avLst/>
          </a:prstGeom>
        </p:spPr>
      </p:pic>
      <p:pic>
        <p:nvPicPr>
          <p:cNvPr id="37" name="Grafik 36"/>
          <p:cNvPicPr>
            <a:picLocks noChangeAspect="1"/>
          </p:cNvPicPr>
          <p:nvPr/>
        </p:nvPicPr>
        <p:blipFill rotWithShape="1">
          <a:blip r:embed="rId3">
            <a:extLst>
              <a:ext uri="{28A0092B-C50C-407E-A947-70E740481C1C}">
                <a14:useLocalDpi xmlns:a14="http://schemas.microsoft.com/office/drawing/2010/main" xmlns="" val="0"/>
              </a:ext>
            </a:extLst>
          </a:blip>
          <a:srcRect r="50713"/>
          <a:stretch/>
        </p:blipFill>
        <p:spPr>
          <a:xfrm flipV="1">
            <a:off x="7296159" y="5581475"/>
            <a:ext cx="152400" cy="183909"/>
          </a:xfrm>
          <a:prstGeom prst="rect">
            <a:avLst/>
          </a:prstGeom>
        </p:spPr>
      </p:pic>
      <p:pic>
        <p:nvPicPr>
          <p:cNvPr id="38" name="Grafik 37"/>
          <p:cNvPicPr>
            <a:picLocks noChangeAspect="1"/>
          </p:cNvPicPr>
          <p:nvPr/>
        </p:nvPicPr>
        <p:blipFill rotWithShape="1">
          <a:blip r:embed="rId3">
            <a:extLst>
              <a:ext uri="{28A0092B-C50C-407E-A947-70E740481C1C}">
                <a14:useLocalDpi xmlns:a14="http://schemas.microsoft.com/office/drawing/2010/main" xmlns="" val="0"/>
              </a:ext>
            </a:extLst>
          </a:blip>
          <a:srcRect r="50713"/>
          <a:stretch/>
        </p:blipFill>
        <p:spPr>
          <a:xfrm flipV="1">
            <a:off x="8745691" y="5581474"/>
            <a:ext cx="152400" cy="183909"/>
          </a:xfrm>
          <a:prstGeom prst="rect">
            <a:avLst/>
          </a:prstGeom>
        </p:spPr>
      </p:pic>
      <p:pic>
        <p:nvPicPr>
          <p:cNvPr id="39" name="Grafik 38"/>
          <p:cNvPicPr>
            <a:picLocks noChangeAspect="1"/>
          </p:cNvPicPr>
          <p:nvPr/>
        </p:nvPicPr>
        <p:blipFill rotWithShape="1">
          <a:blip r:embed="rId3">
            <a:extLst>
              <a:ext uri="{28A0092B-C50C-407E-A947-70E740481C1C}">
                <a14:useLocalDpi xmlns:a14="http://schemas.microsoft.com/office/drawing/2010/main" xmlns="" val="0"/>
              </a:ext>
            </a:extLst>
          </a:blip>
          <a:srcRect r="50713"/>
          <a:stretch/>
        </p:blipFill>
        <p:spPr>
          <a:xfrm>
            <a:off x="2904988" y="2495380"/>
            <a:ext cx="179388" cy="216477"/>
          </a:xfrm>
          <a:prstGeom prst="rect">
            <a:avLst/>
          </a:prstGeom>
        </p:spPr>
      </p:pic>
      <p:pic>
        <p:nvPicPr>
          <p:cNvPr id="40" name="Grafik 39"/>
          <p:cNvPicPr>
            <a:picLocks noChangeAspect="1"/>
          </p:cNvPicPr>
          <p:nvPr/>
        </p:nvPicPr>
        <p:blipFill rotWithShape="1">
          <a:blip r:embed="rId3">
            <a:extLst>
              <a:ext uri="{28A0092B-C50C-407E-A947-70E740481C1C}">
                <a14:useLocalDpi xmlns:a14="http://schemas.microsoft.com/office/drawing/2010/main" xmlns="" val="0"/>
              </a:ext>
            </a:extLst>
          </a:blip>
          <a:srcRect r="50713"/>
          <a:stretch/>
        </p:blipFill>
        <p:spPr>
          <a:xfrm>
            <a:off x="4460167" y="2465232"/>
            <a:ext cx="179388" cy="216477"/>
          </a:xfrm>
          <a:prstGeom prst="rect">
            <a:avLst/>
          </a:prstGeom>
        </p:spPr>
      </p:pic>
      <p:pic>
        <p:nvPicPr>
          <p:cNvPr id="41" name="Grafik 40"/>
          <p:cNvPicPr>
            <a:picLocks noChangeAspect="1"/>
          </p:cNvPicPr>
          <p:nvPr/>
        </p:nvPicPr>
        <p:blipFill rotWithShape="1">
          <a:blip r:embed="rId3">
            <a:extLst>
              <a:ext uri="{28A0092B-C50C-407E-A947-70E740481C1C}">
                <a14:useLocalDpi xmlns:a14="http://schemas.microsoft.com/office/drawing/2010/main" xmlns="" val="0"/>
              </a:ext>
            </a:extLst>
          </a:blip>
          <a:srcRect r="50713"/>
          <a:stretch/>
        </p:blipFill>
        <p:spPr>
          <a:xfrm>
            <a:off x="5830037" y="2486328"/>
            <a:ext cx="179388" cy="216477"/>
          </a:xfrm>
          <a:prstGeom prst="rect">
            <a:avLst/>
          </a:prstGeom>
        </p:spPr>
      </p:pic>
      <p:pic>
        <p:nvPicPr>
          <p:cNvPr id="42" name="Grafik 41"/>
          <p:cNvPicPr>
            <a:picLocks noChangeAspect="1"/>
          </p:cNvPicPr>
          <p:nvPr/>
        </p:nvPicPr>
        <p:blipFill rotWithShape="1">
          <a:blip r:embed="rId3">
            <a:extLst>
              <a:ext uri="{28A0092B-C50C-407E-A947-70E740481C1C}">
                <a14:useLocalDpi xmlns:a14="http://schemas.microsoft.com/office/drawing/2010/main" xmlns="" val="0"/>
              </a:ext>
            </a:extLst>
          </a:blip>
          <a:srcRect r="50713"/>
          <a:stretch/>
        </p:blipFill>
        <p:spPr>
          <a:xfrm>
            <a:off x="7266728" y="2474598"/>
            <a:ext cx="179388" cy="216477"/>
          </a:xfrm>
          <a:prstGeom prst="rect">
            <a:avLst/>
          </a:prstGeom>
        </p:spPr>
      </p:pic>
      <p:pic>
        <p:nvPicPr>
          <p:cNvPr id="43" name="Grafik 42"/>
          <p:cNvPicPr>
            <a:picLocks noChangeAspect="1"/>
          </p:cNvPicPr>
          <p:nvPr/>
        </p:nvPicPr>
        <p:blipFill rotWithShape="1">
          <a:blip r:embed="rId3">
            <a:extLst>
              <a:ext uri="{28A0092B-C50C-407E-A947-70E740481C1C}">
                <a14:useLocalDpi xmlns:a14="http://schemas.microsoft.com/office/drawing/2010/main" xmlns="" val="0"/>
              </a:ext>
            </a:extLst>
          </a:blip>
          <a:srcRect r="50713"/>
          <a:stretch/>
        </p:blipFill>
        <p:spPr>
          <a:xfrm>
            <a:off x="8732197" y="2491918"/>
            <a:ext cx="179388" cy="216477"/>
          </a:xfrm>
          <a:prstGeom prst="rect">
            <a:avLst/>
          </a:prstGeom>
        </p:spPr>
      </p:pic>
    </p:spTree>
    <p:extLst>
      <p:ext uri="{BB962C8B-B14F-4D97-AF65-F5344CB8AC3E}">
        <p14:creationId xmlns:p14="http://schemas.microsoft.com/office/powerpoint/2010/main" xmlns="" val="2713229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Quellen</a:t>
            </a:r>
            <a:endParaRPr lang="en-GB" dirty="0"/>
          </a:p>
        </p:txBody>
      </p:sp>
      <p:sp>
        <p:nvSpPr>
          <p:cNvPr id="3" name="Textplatzhalter 2"/>
          <p:cNvSpPr>
            <a:spLocks noGrp="1"/>
          </p:cNvSpPr>
          <p:nvPr>
            <p:ph type="body" idx="1"/>
          </p:nvPr>
        </p:nvSpPr>
        <p:spPr>
          <a:xfrm>
            <a:off x="691200" y="2504208"/>
            <a:ext cx="7761600" cy="3719495"/>
          </a:xfrm>
        </p:spPr>
        <p:txBody>
          <a:bodyPr/>
          <a:lstStyle/>
          <a:p>
            <a:r>
              <a:rPr lang="de-AT" dirty="0" smtClean="0"/>
              <a:t>Zusammenleben in Österreich. Werte, die uns verbinden: </a:t>
            </a:r>
            <a:r>
              <a:rPr lang="en-US" dirty="0" err="1" smtClean="0"/>
              <a:t>Bundesministerium</a:t>
            </a:r>
            <a:r>
              <a:rPr lang="en-US" dirty="0" smtClean="0"/>
              <a:t> </a:t>
            </a:r>
            <a:r>
              <a:rPr lang="en-US" dirty="0" smtClean="0"/>
              <a:t>für Europa, Integration und </a:t>
            </a:r>
            <a:r>
              <a:rPr lang="en-US" dirty="0" err="1" smtClean="0"/>
              <a:t>Äußeres</a:t>
            </a:r>
            <a:endParaRPr lang="en-US" dirty="0" smtClean="0"/>
          </a:p>
          <a:p>
            <a:endParaRPr lang="en-US" dirty="0"/>
          </a:p>
          <a:p>
            <a:r>
              <a:rPr lang="en-US" dirty="0" err="1"/>
              <a:t>F</a:t>
            </a:r>
            <a:r>
              <a:rPr lang="en-US" dirty="0" err="1" smtClean="0"/>
              <a:t>otos</a:t>
            </a:r>
            <a:r>
              <a:rPr lang="en-US" dirty="0"/>
              <a:t>: </a:t>
            </a:r>
            <a:r>
              <a:rPr lang="en-US" dirty="0">
                <a:hlinkClick r:id="rId3"/>
              </a:rPr>
              <a:t>https://pixabay.com</a:t>
            </a:r>
            <a:r>
              <a:rPr lang="en-US" dirty="0" smtClean="0">
                <a:hlinkClick r:id="rId3"/>
              </a:rPr>
              <a:t>/</a:t>
            </a:r>
            <a:r>
              <a:rPr lang="en-US" dirty="0"/>
              <a:t> (CC0 Creative </a:t>
            </a:r>
            <a:r>
              <a:rPr lang="en-US" dirty="0" smtClean="0"/>
              <a:t>Commons)</a:t>
            </a:r>
          </a:p>
          <a:p>
            <a:endParaRPr lang="de-AT" dirty="0"/>
          </a:p>
        </p:txBody>
      </p:sp>
    </p:spTree>
    <p:extLst>
      <p:ext uri="{BB962C8B-B14F-4D97-AF65-F5344CB8AC3E}">
        <p14:creationId xmlns:p14="http://schemas.microsoft.com/office/powerpoint/2010/main" xmlns="" val="3122735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en" sz="12000" dirty="0" smtClean="0">
                <a:solidFill>
                  <a:srgbClr val="FFFFFF"/>
                </a:solidFill>
              </a:rPr>
              <a:t>Danke!</a:t>
            </a:r>
            <a:endParaRPr lang="en" sz="12000" dirty="0">
              <a:solidFill>
                <a:srgbClr val="FFFFFF"/>
              </a:solidFill>
            </a:endParaRP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a:endParaRPr sz="1000" dirty="0">
              <a:solidFill>
                <a:schemeClr val="bg1"/>
              </a:solidFill>
            </a:endParaRPr>
          </a:p>
        </p:txBody>
      </p:sp>
      <p:pic>
        <p:nvPicPr>
          <p:cNvPr id="2" name="Grafik 1"/>
          <p:cNvPicPr>
            <a:picLocks noChangeAspect="1"/>
          </p:cNvPicPr>
          <p:nvPr/>
        </p:nvPicPr>
        <p:blipFill>
          <a:blip r:embed="rId3"/>
          <a:stretch>
            <a:fillRect/>
          </a:stretch>
        </p:blipFill>
        <p:spPr>
          <a:xfrm>
            <a:off x="5766954" y="3164670"/>
            <a:ext cx="2906443" cy="2573220"/>
          </a:xfrm>
          <a:prstGeom prst="rect">
            <a:avLst/>
          </a:prstGeom>
        </p:spPr>
      </p:pic>
      <p:sp>
        <p:nvSpPr>
          <p:cNvPr id="3" name="Textfeld 2"/>
          <p:cNvSpPr txBox="1"/>
          <p:nvPr/>
        </p:nvSpPr>
        <p:spPr>
          <a:xfrm>
            <a:off x="189817" y="5492269"/>
            <a:ext cx="6650609" cy="1107996"/>
          </a:xfrm>
          <a:prstGeom prst="rect">
            <a:avLst/>
          </a:prstGeom>
          <a:noFill/>
        </p:spPr>
        <p:txBody>
          <a:bodyPr wrap="square" rtlCol="0">
            <a:spAutoFit/>
          </a:bodyPr>
          <a:lstStyle/>
          <a:p>
            <a:r>
              <a:rPr lang="en-GB" sz="1100" dirty="0"/>
              <a:t>This project </a:t>
            </a:r>
            <a:r>
              <a:rPr lang="en-GB" sz="1100" dirty="0" smtClean="0"/>
              <a:t>has </a:t>
            </a:r>
            <a:r>
              <a:rPr lang="en-GB" sz="1100" dirty="0"/>
              <a:t>been funded with support from the European </a:t>
            </a:r>
            <a:r>
              <a:rPr lang="en-GB" sz="1100" dirty="0" smtClean="0"/>
              <a:t>Commission.</a:t>
            </a:r>
          </a:p>
          <a:p>
            <a:endParaRPr lang="en-GB" sz="1100" dirty="0"/>
          </a:p>
          <a:p>
            <a:r>
              <a:rPr lang="en-GB" sz="1100" dirty="0" smtClean="0"/>
              <a:t>This </a:t>
            </a:r>
            <a:r>
              <a:rPr lang="en-GB" sz="1100" dirty="0"/>
              <a:t>document reflects the views only of the author and the Commission cannot </a:t>
            </a:r>
            <a:r>
              <a:rPr lang="en-GB" sz="1100" dirty="0" smtClean="0"/>
              <a:t>be</a:t>
            </a:r>
          </a:p>
          <a:p>
            <a:r>
              <a:rPr lang="en-GB" sz="1100" dirty="0" smtClean="0"/>
              <a:t>held </a:t>
            </a:r>
            <a:r>
              <a:rPr lang="en-GB" sz="1100" dirty="0"/>
              <a:t>responsible for any use which might be made of the information contained </a:t>
            </a:r>
            <a:r>
              <a:rPr lang="en-GB" sz="1100" dirty="0" smtClean="0"/>
              <a:t>herein.</a:t>
            </a:r>
          </a:p>
          <a:p>
            <a:endParaRPr lang="en-GB" sz="1100" dirty="0"/>
          </a:p>
          <a:p>
            <a:r>
              <a:rPr lang="en-GB" sz="1100" dirty="0" smtClean="0"/>
              <a:t>Project Number: 2017-1-FR01-KA204-037126</a:t>
            </a:r>
            <a:endParaRPr lang="de-AT"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GB" dirty="0" smtClean="0"/>
              <a:t>1 </a:t>
            </a:r>
            <a:r>
              <a:rPr lang="en-GB" dirty="0" err="1" smtClean="0"/>
              <a:t>Grundgedanke</a:t>
            </a:r>
            <a:r>
              <a:rPr lang="en-GB" dirty="0" smtClean="0"/>
              <a:t>, 6 </a:t>
            </a:r>
            <a:r>
              <a:rPr lang="en-GB" dirty="0" err="1" smtClean="0"/>
              <a:t>Prinzipien</a:t>
            </a:r>
            <a:r>
              <a:rPr lang="en-GB" dirty="0" smtClean="0"/>
              <a:t>, 18 </a:t>
            </a:r>
            <a:r>
              <a:rPr lang="en-GB" dirty="0" err="1" smtClean="0"/>
              <a:t>Werte</a:t>
            </a:r>
            <a:endParaRPr lang="en-GB" dirty="0"/>
          </a:p>
        </p:txBody>
      </p:sp>
      <p:pic>
        <p:nvPicPr>
          <p:cNvPr id="2" name="Grafik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1200" y="4579971"/>
            <a:ext cx="1995480" cy="1602620"/>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9436" y="1773656"/>
            <a:ext cx="2408018" cy="1602837"/>
          </a:xfrm>
          <a:prstGeom prst="rect">
            <a:avLst/>
          </a:prstGeom>
        </p:spPr>
      </p:pic>
      <p:pic>
        <p:nvPicPr>
          <p:cNvPr id="5" name="Grafik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469724" y="5141200"/>
            <a:ext cx="2110194" cy="1411192"/>
          </a:xfrm>
          <a:prstGeom prst="rect">
            <a:avLst/>
          </a:prstGeom>
        </p:spPr>
      </p:pic>
      <p:pic>
        <p:nvPicPr>
          <p:cNvPr id="6" name="Grafik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678383" y="965033"/>
            <a:ext cx="2187388" cy="1455981"/>
          </a:xfrm>
          <a:prstGeom prst="rect">
            <a:avLst/>
          </a:prstGeom>
        </p:spPr>
      </p:pic>
      <p:pic>
        <p:nvPicPr>
          <p:cNvPr id="7" name="Grafik 6"/>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506700" y="4499264"/>
            <a:ext cx="2008366" cy="1336819"/>
          </a:xfrm>
          <a:prstGeom prst="rect">
            <a:avLst/>
          </a:prstGeom>
        </p:spPr>
      </p:pic>
      <p:pic>
        <p:nvPicPr>
          <p:cNvPr id="8" name="Grafik 7"/>
          <p:cNvPicPr>
            <a:picLocks noChangeAspect="1"/>
          </p:cNvPicPr>
          <p:nvPr/>
        </p:nvPicPr>
        <p:blipFill rotWithShape="1">
          <a:blip r:embed="rId8">
            <a:extLst>
              <a:ext uri="{28A0092B-C50C-407E-A947-70E740481C1C}">
                <a14:useLocalDpi xmlns:a14="http://schemas.microsoft.com/office/drawing/2010/main" xmlns="" val="0"/>
              </a:ext>
            </a:extLst>
          </a:blip>
          <a:srcRect r="57020"/>
          <a:stretch/>
        </p:blipFill>
        <p:spPr>
          <a:xfrm>
            <a:off x="6506700" y="1451758"/>
            <a:ext cx="1999533" cy="1577389"/>
          </a:xfrm>
          <a:prstGeom prst="rect">
            <a:avLst/>
          </a:prstGeom>
        </p:spPr>
      </p:pic>
      <p:pic>
        <p:nvPicPr>
          <p:cNvPr id="3" name="Grafik 2"/>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2917235" y="2518249"/>
            <a:ext cx="3722071" cy="2483319"/>
          </a:xfrm>
          <a:prstGeom prst="rect">
            <a:avLst/>
          </a:prstGeom>
        </p:spPr>
      </p:pic>
      <p:sp>
        <p:nvSpPr>
          <p:cNvPr id="14" name="Textfeld 13"/>
          <p:cNvSpPr txBox="1"/>
          <p:nvPr/>
        </p:nvSpPr>
        <p:spPr>
          <a:xfrm>
            <a:off x="2917235" y="4474877"/>
            <a:ext cx="3722071" cy="523220"/>
          </a:xfrm>
          <a:prstGeom prst="rect">
            <a:avLst/>
          </a:prstGeom>
          <a:noFill/>
        </p:spPr>
        <p:txBody>
          <a:bodyPr wrap="square" rtlCol="0">
            <a:spAutoFit/>
          </a:bodyPr>
          <a:lstStyle/>
          <a:p>
            <a:pPr algn="ctr"/>
            <a:r>
              <a:rPr lang="en-GB" sz="2800" b="1" dirty="0" err="1" smtClean="0">
                <a:solidFill>
                  <a:schemeClr val="bg1"/>
                </a:solidFill>
                <a:effectLst>
                  <a:outerShdw blurRad="38100" dist="38100" dir="2700000" algn="tl">
                    <a:srgbClr val="000000">
                      <a:alpha val="43137"/>
                    </a:srgbClr>
                  </a:outerShdw>
                </a:effectLst>
              </a:rPr>
              <a:t>Menschliche</a:t>
            </a:r>
            <a:r>
              <a:rPr lang="en-GB" sz="2800" b="1" dirty="0" smtClean="0">
                <a:solidFill>
                  <a:schemeClr val="bg1"/>
                </a:solidFill>
                <a:effectLst>
                  <a:outerShdw blurRad="38100" dist="38100" dir="2700000" algn="tl">
                    <a:srgbClr val="000000">
                      <a:alpha val="43137"/>
                    </a:srgbClr>
                  </a:outerShdw>
                </a:effectLst>
              </a:rPr>
              <a:t> </a:t>
            </a:r>
            <a:r>
              <a:rPr lang="en-GB" sz="2800" b="1" dirty="0" err="1" smtClean="0">
                <a:solidFill>
                  <a:schemeClr val="bg1"/>
                </a:solidFill>
                <a:effectLst>
                  <a:outerShdw blurRad="38100" dist="38100" dir="2700000" algn="tl">
                    <a:srgbClr val="000000">
                      <a:alpha val="43137"/>
                    </a:srgbClr>
                  </a:outerShdw>
                </a:effectLst>
              </a:rPr>
              <a:t>Würde</a:t>
            </a:r>
            <a:endParaRPr lang="en-GB" sz="2800" b="1" dirty="0">
              <a:solidFill>
                <a:schemeClr val="bg1"/>
              </a:solidFill>
              <a:effectLst>
                <a:outerShdw blurRad="38100" dist="38100" dir="2700000" algn="tl">
                  <a:srgbClr val="000000">
                    <a:alpha val="43137"/>
                  </a:srgbClr>
                </a:outerShdw>
              </a:effectLst>
            </a:endParaRPr>
          </a:p>
        </p:txBody>
      </p:sp>
      <p:sp>
        <p:nvSpPr>
          <p:cNvPr id="15" name="Textfeld 14"/>
          <p:cNvSpPr txBox="1"/>
          <p:nvPr/>
        </p:nvSpPr>
        <p:spPr>
          <a:xfrm>
            <a:off x="629436" y="3029147"/>
            <a:ext cx="2408018" cy="369332"/>
          </a:xfrm>
          <a:prstGeom prst="rect">
            <a:avLst/>
          </a:prstGeom>
          <a:noFill/>
        </p:spPr>
        <p:txBody>
          <a:bodyPr wrap="square" rtlCol="0">
            <a:spAutoFit/>
          </a:bodyPr>
          <a:lstStyle/>
          <a:p>
            <a:pPr algn="ctr"/>
            <a:r>
              <a:rPr lang="en-GB" sz="1800" b="1" dirty="0" err="1" smtClean="0">
                <a:solidFill>
                  <a:schemeClr val="bg1"/>
                </a:solidFill>
                <a:effectLst>
                  <a:outerShdw blurRad="38100" dist="38100" dir="2700000" algn="tl">
                    <a:srgbClr val="000000">
                      <a:alpha val="43137"/>
                    </a:srgbClr>
                  </a:outerShdw>
                </a:effectLst>
              </a:rPr>
              <a:t>Freiheit</a:t>
            </a:r>
            <a:endParaRPr lang="en-GB" sz="1800" b="1" dirty="0">
              <a:solidFill>
                <a:schemeClr val="bg1"/>
              </a:solidFill>
              <a:effectLst>
                <a:outerShdw blurRad="38100" dist="38100" dir="2700000" algn="tl">
                  <a:srgbClr val="000000">
                    <a:alpha val="43137"/>
                  </a:srgbClr>
                </a:outerShdw>
              </a:effectLst>
            </a:endParaRPr>
          </a:p>
        </p:txBody>
      </p:sp>
      <p:sp>
        <p:nvSpPr>
          <p:cNvPr id="16" name="Textfeld 15"/>
          <p:cNvSpPr txBox="1"/>
          <p:nvPr/>
        </p:nvSpPr>
        <p:spPr>
          <a:xfrm>
            <a:off x="691200" y="5704609"/>
            <a:ext cx="1995480" cy="369332"/>
          </a:xfrm>
          <a:prstGeom prst="rect">
            <a:avLst/>
          </a:prstGeom>
          <a:noFill/>
        </p:spPr>
        <p:txBody>
          <a:bodyPr wrap="square" rtlCol="0">
            <a:spAutoFit/>
          </a:bodyPr>
          <a:lstStyle/>
          <a:p>
            <a:pPr algn="ctr"/>
            <a:r>
              <a:rPr lang="en-GB" sz="1800" b="1" dirty="0" err="1" smtClean="0">
                <a:solidFill>
                  <a:schemeClr val="bg1"/>
                </a:solidFill>
                <a:effectLst>
                  <a:outerShdw blurRad="38100" dist="38100" dir="2700000" algn="tl">
                    <a:srgbClr val="000000">
                      <a:alpha val="43137"/>
                    </a:srgbClr>
                  </a:outerShdw>
                </a:effectLst>
              </a:rPr>
              <a:t>Demokratie</a:t>
            </a:r>
            <a:endParaRPr lang="en-GB" sz="1800" b="1" dirty="0">
              <a:solidFill>
                <a:schemeClr val="bg1"/>
              </a:solidFill>
              <a:effectLst>
                <a:outerShdw blurRad="38100" dist="38100" dir="2700000" algn="tl">
                  <a:srgbClr val="000000">
                    <a:alpha val="43137"/>
                  </a:srgbClr>
                </a:outerShdw>
              </a:effectLst>
            </a:endParaRPr>
          </a:p>
        </p:txBody>
      </p:sp>
      <p:sp>
        <p:nvSpPr>
          <p:cNvPr id="17" name="Textfeld 16"/>
          <p:cNvSpPr txBox="1"/>
          <p:nvPr/>
        </p:nvSpPr>
        <p:spPr>
          <a:xfrm>
            <a:off x="3678383" y="2069029"/>
            <a:ext cx="2187388" cy="353943"/>
          </a:xfrm>
          <a:prstGeom prst="rect">
            <a:avLst/>
          </a:prstGeom>
          <a:noFill/>
        </p:spPr>
        <p:txBody>
          <a:bodyPr wrap="square" rtlCol="0">
            <a:spAutoFit/>
          </a:bodyPr>
          <a:lstStyle/>
          <a:p>
            <a:pPr algn="ctr"/>
            <a:r>
              <a:rPr lang="en-GB" sz="1700" b="1" dirty="0" err="1" smtClean="0">
                <a:solidFill>
                  <a:schemeClr val="bg1"/>
                </a:solidFill>
                <a:effectLst>
                  <a:outerShdw blurRad="38100" dist="38100" dir="2700000" algn="tl">
                    <a:srgbClr val="000000">
                      <a:alpha val="43137"/>
                    </a:srgbClr>
                  </a:outerShdw>
                </a:effectLst>
              </a:rPr>
              <a:t>Rechtsstaatlichkeit</a:t>
            </a:r>
            <a:endParaRPr lang="en-GB" sz="1700" b="1" dirty="0">
              <a:solidFill>
                <a:schemeClr val="bg1"/>
              </a:solidFill>
              <a:effectLst>
                <a:outerShdw blurRad="38100" dist="38100" dir="2700000" algn="tl">
                  <a:srgbClr val="000000">
                    <a:alpha val="43137"/>
                  </a:srgbClr>
                </a:outerShdw>
              </a:effectLst>
            </a:endParaRPr>
          </a:p>
        </p:txBody>
      </p:sp>
      <p:sp>
        <p:nvSpPr>
          <p:cNvPr id="18" name="Textfeld 17"/>
          <p:cNvSpPr txBox="1"/>
          <p:nvPr/>
        </p:nvSpPr>
        <p:spPr>
          <a:xfrm>
            <a:off x="6506700" y="2679709"/>
            <a:ext cx="1999533" cy="369332"/>
          </a:xfrm>
          <a:prstGeom prst="rect">
            <a:avLst/>
          </a:prstGeom>
          <a:noFill/>
        </p:spPr>
        <p:txBody>
          <a:bodyPr wrap="square" rtlCol="0">
            <a:spAutoFit/>
          </a:bodyPr>
          <a:lstStyle/>
          <a:p>
            <a:pPr algn="ctr"/>
            <a:r>
              <a:rPr lang="en-GB" sz="1800" b="1" dirty="0" err="1" smtClean="0">
                <a:solidFill>
                  <a:schemeClr val="bg1"/>
                </a:solidFill>
                <a:effectLst>
                  <a:outerShdw blurRad="38100" dist="38100" dir="2700000" algn="tl">
                    <a:srgbClr val="000000">
                      <a:alpha val="43137"/>
                    </a:srgbClr>
                  </a:outerShdw>
                </a:effectLst>
              </a:rPr>
              <a:t>Republik</a:t>
            </a:r>
            <a:endParaRPr lang="en-GB" sz="1800" b="1" dirty="0">
              <a:solidFill>
                <a:schemeClr val="bg1"/>
              </a:solidFill>
              <a:effectLst>
                <a:outerShdw blurRad="38100" dist="38100" dir="2700000" algn="tl">
                  <a:srgbClr val="000000">
                    <a:alpha val="43137"/>
                  </a:srgbClr>
                </a:outerShdw>
              </a:effectLst>
            </a:endParaRPr>
          </a:p>
        </p:txBody>
      </p:sp>
      <p:sp>
        <p:nvSpPr>
          <p:cNvPr id="19" name="Textfeld 18"/>
          <p:cNvSpPr txBox="1"/>
          <p:nvPr/>
        </p:nvSpPr>
        <p:spPr>
          <a:xfrm>
            <a:off x="3469724" y="6213704"/>
            <a:ext cx="2110194" cy="369332"/>
          </a:xfrm>
          <a:prstGeom prst="rect">
            <a:avLst/>
          </a:prstGeom>
          <a:noFill/>
        </p:spPr>
        <p:txBody>
          <a:bodyPr wrap="square" rtlCol="0">
            <a:spAutoFit/>
          </a:bodyPr>
          <a:lstStyle/>
          <a:p>
            <a:pPr algn="ctr"/>
            <a:r>
              <a:rPr lang="en-GB" sz="1800" b="1" dirty="0" err="1" smtClean="0">
                <a:solidFill>
                  <a:schemeClr val="bg1"/>
                </a:solidFill>
                <a:effectLst>
                  <a:outerShdw blurRad="38100" dist="38100" dir="2700000" algn="tl">
                    <a:srgbClr val="000000">
                      <a:alpha val="43137"/>
                    </a:srgbClr>
                  </a:outerShdw>
                </a:effectLst>
              </a:rPr>
              <a:t>Föderalismus</a:t>
            </a:r>
            <a:endParaRPr lang="en-GB" sz="1800" b="1" dirty="0">
              <a:solidFill>
                <a:schemeClr val="bg1"/>
              </a:solidFill>
              <a:effectLst>
                <a:outerShdw blurRad="38100" dist="38100" dir="2700000" algn="tl">
                  <a:srgbClr val="000000">
                    <a:alpha val="43137"/>
                  </a:srgbClr>
                </a:outerShdw>
              </a:effectLst>
            </a:endParaRPr>
          </a:p>
        </p:txBody>
      </p:sp>
      <p:sp>
        <p:nvSpPr>
          <p:cNvPr id="20" name="Textfeld 19"/>
          <p:cNvSpPr txBox="1"/>
          <p:nvPr/>
        </p:nvSpPr>
        <p:spPr>
          <a:xfrm>
            <a:off x="6506700" y="5332015"/>
            <a:ext cx="2086582" cy="338554"/>
          </a:xfrm>
          <a:prstGeom prst="rect">
            <a:avLst/>
          </a:prstGeom>
          <a:noFill/>
        </p:spPr>
        <p:txBody>
          <a:bodyPr wrap="square" rtlCol="0">
            <a:spAutoFit/>
          </a:bodyPr>
          <a:lstStyle/>
          <a:p>
            <a:pPr algn="ctr"/>
            <a:r>
              <a:rPr lang="en-GB" sz="1600" b="1" dirty="0" err="1" smtClean="0">
                <a:solidFill>
                  <a:schemeClr val="bg1"/>
                </a:solidFill>
                <a:effectLst>
                  <a:outerShdw blurRad="38100" dist="38100" dir="2700000" algn="tl">
                    <a:srgbClr val="000000">
                      <a:alpha val="43137"/>
                    </a:srgbClr>
                  </a:outerShdw>
                </a:effectLst>
              </a:rPr>
              <a:t>Gewaltentrennung</a:t>
            </a:r>
            <a:endParaRPr lang="en-GB" sz="1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 dirty="0" smtClean="0"/>
              <a:t>Unser Grundgedanke: </a:t>
            </a:r>
            <a:br>
              <a:rPr lang="en" dirty="0" smtClean="0"/>
            </a:br>
            <a:r>
              <a:rPr lang="en" dirty="0" smtClean="0"/>
              <a:t>Menschenwürde</a:t>
            </a:r>
            <a:endParaRPr lang="en" dirty="0"/>
          </a:p>
        </p:txBody>
      </p:sp>
      <p:sp>
        <p:nvSpPr>
          <p:cNvPr id="2" name="Textfeld 1"/>
          <p:cNvSpPr txBox="1"/>
          <p:nvPr/>
        </p:nvSpPr>
        <p:spPr>
          <a:xfrm>
            <a:off x="1132610" y="5049843"/>
            <a:ext cx="7086600" cy="1200329"/>
          </a:xfrm>
          <a:prstGeom prst="rect">
            <a:avLst/>
          </a:prstGeom>
          <a:noFill/>
        </p:spPr>
        <p:txBody>
          <a:bodyPr wrap="square" rtlCol="0">
            <a:spAutoFit/>
          </a:bodyPr>
          <a:lstStyle/>
          <a:p>
            <a:pPr algn="ctr"/>
            <a:r>
              <a:rPr lang="en-US" sz="2400" i="1" dirty="0" err="1" smtClean="0"/>
              <a:t>Jeder</a:t>
            </a:r>
            <a:r>
              <a:rPr lang="en-US" sz="2400" i="1" dirty="0" smtClean="0"/>
              <a:t> Mensch </a:t>
            </a:r>
            <a:r>
              <a:rPr lang="en-US" sz="2400" i="1" dirty="0" err="1" smtClean="0"/>
              <a:t>verdient</a:t>
            </a:r>
            <a:r>
              <a:rPr lang="en-US" sz="2400" i="1" dirty="0" smtClean="0"/>
              <a:t> </a:t>
            </a:r>
            <a:r>
              <a:rPr lang="en-US" sz="2400" i="1" dirty="0" err="1" smtClean="0"/>
              <a:t>Respekt</a:t>
            </a:r>
            <a:r>
              <a:rPr lang="en-US" sz="2400" i="1" dirty="0" smtClean="0"/>
              <a:t>, </a:t>
            </a:r>
            <a:r>
              <a:rPr lang="en-US" sz="2400" i="1" dirty="0" err="1" smtClean="0"/>
              <a:t>ungeachtet</a:t>
            </a:r>
            <a:r>
              <a:rPr lang="en-US" sz="2400" i="1" dirty="0" smtClean="0"/>
              <a:t> seines </a:t>
            </a:r>
            <a:r>
              <a:rPr lang="en-US" sz="2400" i="1" dirty="0" err="1" smtClean="0"/>
              <a:t>Geschlechts</a:t>
            </a:r>
            <a:r>
              <a:rPr lang="en-US" sz="2400" i="1" dirty="0" smtClean="0"/>
              <a:t>, Alters, Religion, </a:t>
            </a:r>
            <a:r>
              <a:rPr lang="en-US" sz="2400" i="1" dirty="0" err="1" smtClean="0"/>
              <a:t>Herkunft</a:t>
            </a:r>
            <a:r>
              <a:rPr lang="en-US" sz="2400" i="1" dirty="0" smtClean="0"/>
              <a:t> </a:t>
            </a:r>
            <a:r>
              <a:rPr lang="en-US" sz="2400" i="1" dirty="0" err="1" smtClean="0"/>
              <a:t>oder</a:t>
            </a:r>
            <a:r>
              <a:rPr lang="en-US" sz="2400" i="1" dirty="0" smtClean="0"/>
              <a:t> </a:t>
            </a:r>
            <a:r>
              <a:rPr lang="en-US" sz="2400" i="1" dirty="0" err="1" smtClean="0"/>
              <a:t>Erscheinung</a:t>
            </a:r>
            <a:r>
              <a:rPr lang="en-US" sz="2400" i="1" dirty="0" smtClean="0"/>
              <a:t>. </a:t>
            </a:r>
            <a:endParaRPr lang="de-AT" sz="2400" i="1" dirty="0"/>
          </a:p>
        </p:txBody>
      </p:sp>
      <p:pic>
        <p:nvPicPr>
          <p:cNvPr id="3" name="Grafik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26971" y="1931252"/>
            <a:ext cx="4497878" cy="2993900"/>
          </a:xfrm>
          <a:prstGeom prst="rect">
            <a:avLst/>
          </a:prstGeom>
        </p:spPr>
      </p:pic>
    </p:spTree>
    <p:extLst>
      <p:ext uri="{BB962C8B-B14F-4D97-AF65-F5344CB8AC3E}">
        <p14:creationId xmlns:p14="http://schemas.microsoft.com/office/powerpoint/2010/main" xmlns="" val="2914216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52716"/>
            <a:ext cx="5815500" cy="1236000"/>
          </a:xfrm>
          <a:prstGeom prst="rect">
            <a:avLst/>
          </a:prstGeom>
        </p:spPr>
        <p:txBody>
          <a:bodyPr wrap="square" lIns="91425" tIns="91425" rIns="91425" bIns="91425" anchor="b" anchorCtr="0">
            <a:noAutofit/>
          </a:bodyPr>
          <a:lstStyle/>
          <a:p>
            <a:pPr lvl="0" rtl="0">
              <a:spcBef>
                <a:spcPts val="0"/>
              </a:spcBef>
              <a:buNone/>
            </a:pPr>
            <a:r>
              <a:rPr lang="en-GB" dirty="0" smtClean="0"/>
              <a:t>1. </a:t>
            </a:r>
            <a:r>
              <a:rPr lang="en-GB" dirty="0" err="1" smtClean="0"/>
              <a:t>Prinzip</a:t>
            </a:r>
            <a:r>
              <a:rPr lang="en-GB" dirty="0" smtClean="0"/>
              <a:t>: </a:t>
            </a:r>
            <a:br>
              <a:rPr lang="en-GB" dirty="0" smtClean="0"/>
            </a:br>
            <a:r>
              <a:rPr lang="en-GB" dirty="0" err="1" smtClean="0"/>
              <a:t>Freiheit</a:t>
            </a:r>
            <a:endParaRPr lang="en-GB" dirty="0"/>
          </a:p>
        </p:txBody>
      </p:sp>
      <p:sp>
        <p:nvSpPr>
          <p:cNvPr id="2" name="Textfeld 1"/>
          <p:cNvSpPr txBox="1"/>
          <p:nvPr/>
        </p:nvSpPr>
        <p:spPr>
          <a:xfrm>
            <a:off x="1007919" y="1694604"/>
            <a:ext cx="7086600" cy="830997"/>
          </a:xfrm>
          <a:prstGeom prst="rect">
            <a:avLst/>
          </a:prstGeom>
          <a:noFill/>
        </p:spPr>
        <p:txBody>
          <a:bodyPr wrap="square" rtlCol="0">
            <a:spAutoFit/>
          </a:bodyPr>
          <a:lstStyle/>
          <a:p>
            <a:r>
              <a:rPr lang="en-GB" sz="2400" i="1" dirty="0" err="1" smtClean="0"/>
              <a:t>Meine</a:t>
            </a:r>
            <a:r>
              <a:rPr lang="en-GB" sz="2400" i="1" dirty="0" smtClean="0"/>
              <a:t> </a:t>
            </a:r>
            <a:r>
              <a:rPr lang="en-GB" sz="2400" i="1" dirty="0" err="1" smtClean="0"/>
              <a:t>Freiheit</a:t>
            </a:r>
            <a:r>
              <a:rPr lang="en-GB" sz="2400" i="1" dirty="0" smtClean="0"/>
              <a:t> </a:t>
            </a:r>
            <a:r>
              <a:rPr lang="en-GB" sz="2400" i="1" dirty="0" err="1" smtClean="0"/>
              <a:t>endet</a:t>
            </a:r>
            <a:r>
              <a:rPr lang="en-GB" sz="2400" i="1" dirty="0" smtClean="0"/>
              <a:t> </a:t>
            </a:r>
            <a:r>
              <a:rPr lang="en-GB" sz="2400" i="1" dirty="0" err="1" smtClean="0"/>
              <a:t>dort</a:t>
            </a:r>
            <a:r>
              <a:rPr lang="en-GB" sz="2400" i="1" dirty="0" smtClean="0"/>
              <a:t>, wo </a:t>
            </a:r>
            <a:r>
              <a:rPr lang="en-GB" sz="2400" i="1" dirty="0" err="1" smtClean="0"/>
              <a:t>deine</a:t>
            </a:r>
            <a:r>
              <a:rPr lang="en-GB" sz="2400" i="1" dirty="0" smtClean="0"/>
              <a:t> </a:t>
            </a:r>
            <a:r>
              <a:rPr lang="en-GB" sz="2400" i="1" dirty="0" err="1" smtClean="0"/>
              <a:t>Freiheit</a:t>
            </a:r>
            <a:r>
              <a:rPr lang="en-GB" sz="2400" i="1" dirty="0" smtClean="0"/>
              <a:t> </a:t>
            </a:r>
            <a:r>
              <a:rPr lang="en-GB" sz="2400" i="1" dirty="0" err="1" smtClean="0"/>
              <a:t>beginnt</a:t>
            </a:r>
            <a:r>
              <a:rPr lang="en-GB" sz="2400" i="1" dirty="0" smtClean="0"/>
              <a:t>.</a:t>
            </a:r>
            <a:endParaRPr lang="en-GB" sz="2400" i="1" dirty="0"/>
          </a:p>
        </p:txBody>
      </p:sp>
      <p:pic>
        <p:nvPicPr>
          <p:cNvPr id="3" name="Grafik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8105" y="2741880"/>
            <a:ext cx="4947692" cy="3293308"/>
          </a:xfrm>
          <a:prstGeom prst="rect">
            <a:avLst/>
          </a:prstGeom>
        </p:spPr>
      </p:pic>
      <p:sp>
        <p:nvSpPr>
          <p:cNvPr id="4" name="Textfeld 3"/>
          <p:cNvSpPr txBox="1"/>
          <p:nvPr/>
        </p:nvSpPr>
        <p:spPr>
          <a:xfrm>
            <a:off x="5579918" y="2555454"/>
            <a:ext cx="3470564" cy="3046988"/>
          </a:xfrm>
          <a:prstGeom prst="rect">
            <a:avLst/>
          </a:prstGeom>
          <a:noFill/>
        </p:spPr>
        <p:txBody>
          <a:bodyPr wrap="square" rtlCol="0">
            <a:spAutoFit/>
          </a:bodyPr>
          <a:lstStyle/>
          <a:p>
            <a:r>
              <a:rPr lang="en-GB" sz="1600" b="1" dirty="0" err="1" smtClean="0"/>
              <a:t>Werte</a:t>
            </a:r>
            <a:r>
              <a:rPr lang="en-GB" sz="1600" b="1" dirty="0" smtClean="0"/>
              <a:t>: </a:t>
            </a:r>
          </a:p>
          <a:p>
            <a:pPr marL="285750" indent="-285750">
              <a:buFont typeface="Arial" panose="020B0604020202020204" pitchFamily="34" charset="0"/>
              <a:buChar char="•"/>
            </a:pPr>
            <a:r>
              <a:rPr lang="en-GB" sz="1600" b="1" dirty="0" err="1" smtClean="0"/>
              <a:t>Selbstbestimmung</a:t>
            </a:r>
            <a:r>
              <a:rPr lang="en-GB" sz="1600" b="1" dirty="0" smtClean="0"/>
              <a:t>: </a:t>
            </a:r>
            <a:r>
              <a:rPr lang="en-GB" sz="1600" dirty="0" err="1" smtClean="0"/>
              <a:t>Ich</a:t>
            </a:r>
            <a:r>
              <a:rPr lang="en-GB" sz="1600" dirty="0" smtClean="0"/>
              <a:t> </a:t>
            </a:r>
            <a:r>
              <a:rPr lang="en-GB" sz="1600" dirty="0" err="1" smtClean="0"/>
              <a:t>übernehme</a:t>
            </a:r>
            <a:r>
              <a:rPr lang="en-GB" sz="1600" dirty="0" smtClean="0"/>
              <a:t> </a:t>
            </a:r>
            <a:r>
              <a:rPr lang="en-GB" sz="1600" dirty="0" err="1" smtClean="0"/>
              <a:t>Verantwortung</a:t>
            </a:r>
            <a:r>
              <a:rPr lang="en-GB" sz="1600" dirty="0" smtClean="0"/>
              <a:t> für </a:t>
            </a:r>
            <a:r>
              <a:rPr lang="en-GB" sz="1600" dirty="0" err="1" smtClean="0"/>
              <a:t>mein</a:t>
            </a:r>
            <a:r>
              <a:rPr lang="en-GB" sz="1600" dirty="0" smtClean="0"/>
              <a:t> </a:t>
            </a:r>
            <a:r>
              <a:rPr lang="en-GB" sz="1600" dirty="0" err="1" smtClean="0"/>
              <a:t>Leben</a:t>
            </a:r>
            <a:r>
              <a:rPr lang="en-GB" sz="1600" dirty="0" smtClean="0"/>
              <a:t>. </a:t>
            </a:r>
          </a:p>
          <a:p>
            <a:endParaRPr lang="en-GB" sz="1600" dirty="0" smtClean="0"/>
          </a:p>
          <a:p>
            <a:pPr marL="285750" indent="-285750">
              <a:buFont typeface="Arial" panose="020B0604020202020204" pitchFamily="34" charset="0"/>
              <a:buChar char="•"/>
            </a:pPr>
            <a:r>
              <a:rPr lang="en-GB" sz="1600" b="1" dirty="0" err="1" smtClean="0"/>
              <a:t>Verantwortung</a:t>
            </a:r>
            <a:r>
              <a:rPr lang="en-GB" sz="1600" dirty="0" smtClean="0"/>
              <a:t>: </a:t>
            </a:r>
            <a:r>
              <a:rPr lang="en-GB" sz="1600" dirty="0" err="1" smtClean="0"/>
              <a:t>Ich</a:t>
            </a:r>
            <a:r>
              <a:rPr lang="en-GB" sz="1600" dirty="0" smtClean="0"/>
              <a:t> </a:t>
            </a:r>
            <a:r>
              <a:rPr lang="en-GB" sz="1600" dirty="0" err="1" smtClean="0"/>
              <a:t>übernehme</a:t>
            </a:r>
            <a:r>
              <a:rPr lang="en-GB" sz="1600" dirty="0" smtClean="0"/>
              <a:t> </a:t>
            </a:r>
            <a:r>
              <a:rPr lang="en-GB" sz="1600" dirty="0" err="1" smtClean="0"/>
              <a:t>Verantwortung</a:t>
            </a:r>
            <a:r>
              <a:rPr lang="en-GB" sz="1600" dirty="0" smtClean="0"/>
              <a:t> für die </a:t>
            </a:r>
            <a:r>
              <a:rPr lang="en-GB" sz="1600" dirty="0" err="1" smtClean="0"/>
              <a:t>Leben</a:t>
            </a:r>
            <a:r>
              <a:rPr lang="en-GB" sz="1600" dirty="0" smtClean="0"/>
              <a:t> </a:t>
            </a:r>
            <a:r>
              <a:rPr lang="en-GB" sz="1600" dirty="0" err="1" smtClean="0"/>
              <a:t>anderer</a:t>
            </a:r>
            <a:r>
              <a:rPr lang="en-GB" sz="1600" dirty="0" smtClean="0"/>
              <a:t>.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err="1" smtClean="0"/>
              <a:t>Selbstdisziplin</a:t>
            </a:r>
            <a:r>
              <a:rPr lang="en-GB" sz="1600" b="1" dirty="0" smtClean="0"/>
              <a:t>: </a:t>
            </a:r>
            <a:r>
              <a:rPr lang="en-GB" sz="1600" dirty="0" err="1" smtClean="0"/>
              <a:t>Ich</a:t>
            </a:r>
            <a:r>
              <a:rPr lang="en-GB" sz="1600" dirty="0" smtClean="0"/>
              <a:t> </a:t>
            </a:r>
            <a:r>
              <a:rPr lang="en-GB" sz="1600" dirty="0" err="1" smtClean="0"/>
              <a:t>respektiere</a:t>
            </a:r>
            <a:r>
              <a:rPr lang="en-GB" sz="1600" dirty="0" smtClean="0"/>
              <a:t> das </a:t>
            </a:r>
            <a:r>
              <a:rPr lang="en-GB" sz="1600" dirty="0" err="1" smtClean="0"/>
              <a:t>ordnungsgemäße</a:t>
            </a:r>
            <a:r>
              <a:rPr lang="en-GB" sz="1600" dirty="0" smtClean="0"/>
              <a:t> </a:t>
            </a:r>
            <a:r>
              <a:rPr lang="en-GB" sz="1600" dirty="0" err="1" smtClean="0"/>
              <a:t>Zusammenleben</a:t>
            </a:r>
            <a:r>
              <a:rPr lang="en-GB" sz="1600" dirty="0" smtClean="0"/>
              <a:t>.   </a:t>
            </a:r>
            <a:endParaRPr lang="en-GB" sz="1600" dirty="0"/>
          </a:p>
        </p:txBody>
      </p:sp>
    </p:spTree>
    <p:extLst>
      <p:ext uri="{BB962C8B-B14F-4D97-AF65-F5344CB8AC3E}">
        <p14:creationId xmlns:p14="http://schemas.microsoft.com/office/powerpoint/2010/main" xmlns="" val="2299087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en-GB" dirty="0" smtClean="0"/>
              <a:t>2. </a:t>
            </a:r>
            <a:r>
              <a:rPr lang="en-GB" dirty="0" err="1" smtClean="0"/>
              <a:t>Prinzip</a:t>
            </a:r>
            <a:r>
              <a:rPr lang="en-GB" dirty="0" smtClean="0"/>
              <a:t>:</a:t>
            </a:r>
            <a:br>
              <a:rPr lang="en-GB" dirty="0" smtClean="0"/>
            </a:br>
            <a:r>
              <a:rPr lang="en-GB" dirty="0" err="1" smtClean="0"/>
              <a:t>Rechtsstaatlichkeit</a:t>
            </a:r>
            <a:endParaRPr lang="en-GB" dirty="0"/>
          </a:p>
        </p:txBody>
      </p:sp>
      <p:sp>
        <p:nvSpPr>
          <p:cNvPr id="2" name="Textfeld 1"/>
          <p:cNvSpPr txBox="1"/>
          <p:nvPr/>
        </p:nvSpPr>
        <p:spPr>
          <a:xfrm>
            <a:off x="1007919" y="1694604"/>
            <a:ext cx="7762008" cy="830997"/>
          </a:xfrm>
          <a:prstGeom prst="rect">
            <a:avLst/>
          </a:prstGeom>
          <a:noFill/>
        </p:spPr>
        <p:txBody>
          <a:bodyPr wrap="square" rtlCol="0">
            <a:spAutoFit/>
          </a:bodyPr>
          <a:lstStyle/>
          <a:p>
            <a:r>
              <a:rPr lang="en-GB" sz="2400" i="1" dirty="0" smtClean="0"/>
              <a:t>Für </a:t>
            </a:r>
            <a:r>
              <a:rPr lang="en-GB" sz="2400" i="1" dirty="0" err="1" smtClean="0"/>
              <a:t>mich</a:t>
            </a:r>
            <a:r>
              <a:rPr lang="en-GB" sz="2400" i="1" dirty="0" smtClean="0"/>
              <a:t> </a:t>
            </a:r>
            <a:r>
              <a:rPr lang="en-GB" sz="2400" i="1" dirty="0" err="1" smtClean="0"/>
              <a:t>gelten</a:t>
            </a:r>
            <a:r>
              <a:rPr lang="en-GB" sz="2400" i="1" dirty="0" smtClean="0"/>
              <a:t> </a:t>
            </a:r>
            <a:r>
              <a:rPr lang="en-GB" sz="2400" i="1" dirty="0" err="1" smtClean="0"/>
              <a:t>dieselben</a:t>
            </a:r>
            <a:r>
              <a:rPr lang="en-GB" sz="2400" i="1" dirty="0" smtClean="0"/>
              <a:t> </a:t>
            </a:r>
            <a:r>
              <a:rPr lang="en-GB" sz="2400" i="1" dirty="0" err="1" smtClean="0"/>
              <a:t>Regeln</a:t>
            </a:r>
            <a:r>
              <a:rPr lang="en-GB" sz="2400" i="1" dirty="0" smtClean="0"/>
              <a:t> wie für </a:t>
            </a:r>
            <a:r>
              <a:rPr lang="en-GB" sz="2400" i="1" dirty="0" err="1" smtClean="0"/>
              <a:t>alle</a:t>
            </a:r>
            <a:r>
              <a:rPr lang="en-GB" sz="2400" i="1" dirty="0" smtClean="0"/>
              <a:t> </a:t>
            </a:r>
            <a:r>
              <a:rPr lang="en-GB" sz="2400" i="1" dirty="0" err="1" smtClean="0"/>
              <a:t>anderen</a:t>
            </a:r>
            <a:r>
              <a:rPr lang="en-GB" sz="2400" i="1" dirty="0" smtClean="0"/>
              <a:t> und </a:t>
            </a:r>
            <a:r>
              <a:rPr lang="en-GB" sz="2400" i="1" dirty="0" err="1" smtClean="0"/>
              <a:t>ich</a:t>
            </a:r>
            <a:r>
              <a:rPr lang="en-GB" sz="2400" i="1" dirty="0" smtClean="0"/>
              <a:t> </a:t>
            </a:r>
            <a:r>
              <a:rPr lang="en-GB" sz="2400" i="1" dirty="0" err="1" smtClean="0"/>
              <a:t>erkenne</a:t>
            </a:r>
            <a:r>
              <a:rPr lang="en-GB" sz="2400" i="1" dirty="0" smtClean="0"/>
              <a:t> die </a:t>
            </a:r>
            <a:r>
              <a:rPr lang="en-GB" sz="2400" i="1" dirty="0" err="1" smtClean="0"/>
              <a:t>Leistungen</a:t>
            </a:r>
            <a:r>
              <a:rPr lang="en-GB" sz="2400" i="1" dirty="0" smtClean="0"/>
              <a:t> </a:t>
            </a:r>
            <a:r>
              <a:rPr lang="en-GB" sz="2400" i="1" dirty="0" err="1" smtClean="0"/>
              <a:t>anderer</a:t>
            </a:r>
            <a:r>
              <a:rPr lang="en-GB" sz="2400" i="1" dirty="0" smtClean="0"/>
              <a:t> </a:t>
            </a:r>
            <a:r>
              <a:rPr lang="en-GB" sz="2400" i="1" dirty="0" err="1" smtClean="0"/>
              <a:t>Personen</a:t>
            </a:r>
            <a:r>
              <a:rPr lang="en-GB" sz="2400" i="1" dirty="0" smtClean="0"/>
              <a:t> an.</a:t>
            </a:r>
            <a:endParaRPr lang="en-GB" sz="2400" i="1" dirty="0"/>
          </a:p>
        </p:txBody>
      </p:sp>
      <p:pic>
        <p:nvPicPr>
          <p:cNvPr id="3" name="Grafik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0990" y="2608729"/>
            <a:ext cx="4471408" cy="3353556"/>
          </a:xfrm>
          <a:prstGeom prst="rect">
            <a:avLst/>
          </a:prstGeom>
        </p:spPr>
      </p:pic>
      <p:sp>
        <p:nvSpPr>
          <p:cNvPr id="4" name="Textfeld 3"/>
          <p:cNvSpPr txBox="1"/>
          <p:nvPr/>
        </p:nvSpPr>
        <p:spPr>
          <a:xfrm>
            <a:off x="5505797" y="2532009"/>
            <a:ext cx="3054927" cy="3539430"/>
          </a:xfrm>
          <a:prstGeom prst="rect">
            <a:avLst/>
          </a:prstGeom>
          <a:noFill/>
        </p:spPr>
        <p:txBody>
          <a:bodyPr wrap="square" rtlCol="0">
            <a:spAutoFit/>
          </a:bodyPr>
          <a:lstStyle/>
          <a:p>
            <a:r>
              <a:rPr lang="en-GB" sz="1600" b="1" dirty="0" err="1" smtClean="0"/>
              <a:t>Werte</a:t>
            </a:r>
            <a:r>
              <a:rPr lang="en-GB" sz="1600" b="1" dirty="0" smtClean="0"/>
              <a:t>: </a:t>
            </a:r>
          </a:p>
          <a:p>
            <a:pPr marL="285750" indent="-285750">
              <a:buFont typeface="Arial" panose="020B0604020202020204" pitchFamily="34" charset="0"/>
              <a:buChar char="•"/>
            </a:pPr>
            <a:r>
              <a:rPr lang="en-GB" sz="1600" b="1" dirty="0" err="1" smtClean="0"/>
              <a:t>Justiz</a:t>
            </a:r>
            <a:r>
              <a:rPr lang="en-GB" sz="1600" dirty="0" smtClean="0"/>
              <a:t>: Für </a:t>
            </a:r>
            <a:r>
              <a:rPr lang="en-GB" sz="1600" dirty="0" err="1" smtClean="0"/>
              <a:t>mich</a:t>
            </a:r>
            <a:r>
              <a:rPr lang="en-GB" sz="1600" dirty="0" smtClean="0"/>
              <a:t> </a:t>
            </a:r>
            <a:r>
              <a:rPr lang="en-GB" sz="1600" dirty="0" err="1" smtClean="0"/>
              <a:t>gelten</a:t>
            </a:r>
            <a:r>
              <a:rPr lang="en-GB" sz="1600" dirty="0" smtClean="0"/>
              <a:t> die </a:t>
            </a:r>
            <a:r>
              <a:rPr lang="en-GB" sz="1600" dirty="0" err="1" smtClean="0"/>
              <a:t>selben</a:t>
            </a:r>
            <a:r>
              <a:rPr lang="en-GB" sz="1600" dirty="0" smtClean="0"/>
              <a:t> </a:t>
            </a:r>
            <a:r>
              <a:rPr lang="en-GB" sz="1600" dirty="0" err="1" smtClean="0"/>
              <a:t>Regeln</a:t>
            </a:r>
            <a:r>
              <a:rPr lang="en-GB" sz="1600" dirty="0" smtClean="0"/>
              <a:t> wie für </a:t>
            </a:r>
            <a:r>
              <a:rPr lang="en-GB" sz="1600" dirty="0" err="1" smtClean="0"/>
              <a:t>alle</a:t>
            </a:r>
            <a:r>
              <a:rPr lang="en-GB" sz="1600" dirty="0" smtClean="0"/>
              <a:t> </a:t>
            </a:r>
            <a:r>
              <a:rPr lang="en-GB" sz="1600" dirty="0" err="1" smtClean="0"/>
              <a:t>anderen</a:t>
            </a:r>
            <a:r>
              <a:rPr lang="en-GB" sz="1600" dirty="0" smtClean="0"/>
              <a:t>.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err="1" smtClean="0"/>
              <a:t>Anerkennung</a:t>
            </a:r>
            <a:r>
              <a:rPr lang="en-GB" sz="1600" dirty="0" smtClean="0"/>
              <a:t>: </a:t>
            </a:r>
            <a:r>
              <a:rPr lang="en-GB" sz="1600" dirty="0" err="1" smtClean="0"/>
              <a:t>Ich</a:t>
            </a:r>
            <a:r>
              <a:rPr lang="en-GB" sz="1600" dirty="0" smtClean="0"/>
              <a:t> </a:t>
            </a:r>
            <a:r>
              <a:rPr lang="en-GB" sz="1600" dirty="0" err="1" smtClean="0"/>
              <a:t>erkenne</a:t>
            </a:r>
            <a:r>
              <a:rPr lang="en-GB" sz="1600" dirty="0" smtClean="0"/>
              <a:t> die </a:t>
            </a:r>
            <a:r>
              <a:rPr lang="en-GB" sz="1600" dirty="0" err="1" smtClean="0"/>
              <a:t>Rechte</a:t>
            </a:r>
            <a:r>
              <a:rPr lang="en-GB" sz="1600" dirty="0" smtClean="0"/>
              <a:t> </a:t>
            </a:r>
            <a:r>
              <a:rPr lang="en-GB" sz="1600" dirty="0" err="1" smtClean="0"/>
              <a:t>anderer</a:t>
            </a:r>
            <a:r>
              <a:rPr lang="en-GB" sz="1600" dirty="0" smtClean="0"/>
              <a:t> </a:t>
            </a:r>
            <a:r>
              <a:rPr lang="en-GB" sz="1600" dirty="0" err="1" smtClean="0"/>
              <a:t>Personen</a:t>
            </a:r>
            <a:r>
              <a:rPr lang="en-GB" sz="1600" dirty="0" smtClean="0"/>
              <a:t> an.</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err="1" smtClean="0"/>
              <a:t>Respekt</a:t>
            </a:r>
            <a:r>
              <a:rPr lang="en-GB" sz="1600" dirty="0" smtClean="0"/>
              <a:t>: </a:t>
            </a:r>
            <a:r>
              <a:rPr lang="en-GB" sz="1600" dirty="0" err="1" smtClean="0"/>
              <a:t>Ich</a:t>
            </a:r>
            <a:r>
              <a:rPr lang="en-GB" sz="1600" dirty="0" smtClean="0"/>
              <a:t> </a:t>
            </a:r>
            <a:r>
              <a:rPr lang="en-GB" sz="1600" dirty="0" err="1" smtClean="0"/>
              <a:t>respektiere</a:t>
            </a:r>
            <a:r>
              <a:rPr lang="en-GB" sz="1600" dirty="0" smtClean="0"/>
              <a:t> </a:t>
            </a:r>
            <a:r>
              <a:rPr lang="en-GB" sz="1600" dirty="0" err="1" smtClean="0"/>
              <a:t>diese</a:t>
            </a:r>
            <a:r>
              <a:rPr lang="en-GB" sz="1600" dirty="0" smtClean="0"/>
              <a:t> </a:t>
            </a:r>
            <a:r>
              <a:rPr lang="en-GB" sz="1600" dirty="0" err="1" smtClean="0"/>
              <a:t>Rechte</a:t>
            </a:r>
            <a:r>
              <a:rPr lang="en-GB" sz="1600" dirty="0" smtClean="0"/>
              <a:t>, </a:t>
            </a:r>
            <a:r>
              <a:rPr lang="en-GB" sz="1600" dirty="0" err="1" smtClean="0"/>
              <a:t>indem</a:t>
            </a:r>
            <a:r>
              <a:rPr lang="en-GB" sz="1600" dirty="0" smtClean="0"/>
              <a:t> </a:t>
            </a:r>
            <a:r>
              <a:rPr lang="en-GB" sz="1600" dirty="0" err="1" smtClean="0"/>
              <a:t>ich</a:t>
            </a:r>
            <a:r>
              <a:rPr lang="en-GB" sz="1600" dirty="0" smtClean="0"/>
              <a:t> </a:t>
            </a:r>
            <a:r>
              <a:rPr lang="en-GB" sz="1600" dirty="0" err="1" smtClean="0"/>
              <a:t>sie</a:t>
            </a:r>
            <a:r>
              <a:rPr lang="en-GB" sz="1600" dirty="0" smtClean="0"/>
              <a:t> </a:t>
            </a:r>
            <a:r>
              <a:rPr lang="en-GB" sz="1600" dirty="0" err="1" smtClean="0"/>
              <a:t>zu</a:t>
            </a:r>
            <a:r>
              <a:rPr lang="en-GB" sz="1600" dirty="0" smtClean="0"/>
              <a:t> </a:t>
            </a:r>
            <a:r>
              <a:rPr lang="en-GB" sz="1600" dirty="0" err="1" smtClean="0"/>
              <a:t>einem</a:t>
            </a:r>
            <a:r>
              <a:rPr lang="en-GB" sz="1600" dirty="0" smtClean="0"/>
              <a:t> </a:t>
            </a:r>
            <a:r>
              <a:rPr lang="en-GB" sz="1600" dirty="0" err="1" smtClean="0"/>
              <a:t>wesentlichen</a:t>
            </a:r>
            <a:r>
              <a:rPr lang="en-GB" sz="1600" dirty="0" smtClean="0"/>
              <a:t> </a:t>
            </a:r>
            <a:r>
              <a:rPr lang="en-GB" sz="1600" dirty="0" err="1" smtClean="0"/>
              <a:t>Bestandteil</a:t>
            </a:r>
            <a:r>
              <a:rPr lang="en-GB" sz="1600" dirty="0" smtClean="0"/>
              <a:t> für </a:t>
            </a:r>
            <a:r>
              <a:rPr lang="en-GB" sz="1600" dirty="0" err="1" smtClean="0"/>
              <a:t>alles</a:t>
            </a:r>
            <a:r>
              <a:rPr lang="en-GB" sz="1600" dirty="0" smtClean="0"/>
              <a:t>, was </a:t>
            </a:r>
            <a:r>
              <a:rPr lang="en-GB" sz="1600" dirty="0" err="1" smtClean="0"/>
              <a:t>ich</a:t>
            </a:r>
            <a:r>
              <a:rPr lang="en-GB" sz="1600" dirty="0" smtClean="0"/>
              <a:t> </a:t>
            </a:r>
            <a:r>
              <a:rPr lang="en-GB" sz="1600" dirty="0" err="1" smtClean="0"/>
              <a:t>tue</a:t>
            </a:r>
            <a:r>
              <a:rPr lang="en-GB" sz="1600" dirty="0" smtClean="0"/>
              <a:t>, </a:t>
            </a:r>
            <a:r>
              <a:rPr lang="en-GB" sz="1600" dirty="0" err="1" smtClean="0"/>
              <a:t>mache</a:t>
            </a:r>
            <a:r>
              <a:rPr lang="en-GB" sz="1600" dirty="0" smtClean="0"/>
              <a:t>.</a:t>
            </a:r>
            <a:endParaRPr lang="en-GB" sz="1600" dirty="0"/>
          </a:p>
        </p:txBody>
      </p:sp>
    </p:spTree>
    <p:extLst>
      <p:ext uri="{BB962C8B-B14F-4D97-AF65-F5344CB8AC3E}">
        <p14:creationId xmlns:p14="http://schemas.microsoft.com/office/powerpoint/2010/main" xmlns="" val="691005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en-GB" dirty="0" smtClean="0"/>
              <a:t>3. </a:t>
            </a:r>
            <a:r>
              <a:rPr lang="en-GB" dirty="0" err="1" smtClean="0"/>
              <a:t>Prinzip</a:t>
            </a:r>
            <a:r>
              <a:rPr lang="en-GB" dirty="0" smtClean="0"/>
              <a:t> </a:t>
            </a:r>
            <a:br>
              <a:rPr lang="en-GB" dirty="0" smtClean="0"/>
            </a:br>
            <a:r>
              <a:rPr lang="en-GB" dirty="0" err="1" smtClean="0"/>
              <a:t>Demokratie</a:t>
            </a:r>
            <a:endParaRPr lang="en-GB" dirty="0"/>
          </a:p>
        </p:txBody>
      </p:sp>
      <p:sp>
        <p:nvSpPr>
          <p:cNvPr id="2" name="Textfeld 1"/>
          <p:cNvSpPr txBox="1"/>
          <p:nvPr/>
        </p:nvSpPr>
        <p:spPr>
          <a:xfrm>
            <a:off x="529937" y="1590695"/>
            <a:ext cx="8510154" cy="830997"/>
          </a:xfrm>
          <a:prstGeom prst="rect">
            <a:avLst/>
          </a:prstGeom>
          <a:noFill/>
        </p:spPr>
        <p:txBody>
          <a:bodyPr wrap="square" rtlCol="0">
            <a:spAutoFit/>
          </a:bodyPr>
          <a:lstStyle/>
          <a:p>
            <a:r>
              <a:rPr lang="en-GB" sz="2400" i="1" dirty="0" err="1" smtClean="0"/>
              <a:t>Ich</a:t>
            </a:r>
            <a:r>
              <a:rPr lang="en-GB" sz="2400" i="1" dirty="0" smtClean="0"/>
              <a:t> </a:t>
            </a:r>
            <a:r>
              <a:rPr lang="en-GB" sz="2400" i="1" dirty="0" err="1" smtClean="0"/>
              <a:t>engagiere</a:t>
            </a:r>
            <a:r>
              <a:rPr lang="en-GB" sz="2400" i="1" dirty="0" smtClean="0"/>
              <a:t> </a:t>
            </a:r>
            <a:r>
              <a:rPr lang="en-GB" sz="2400" i="1" dirty="0" err="1" smtClean="0"/>
              <a:t>mich</a:t>
            </a:r>
            <a:r>
              <a:rPr lang="en-GB" sz="2400" i="1" dirty="0" smtClean="0"/>
              <a:t> </a:t>
            </a:r>
            <a:r>
              <a:rPr lang="en-GB" sz="2400" i="1" dirty="0" err="1" smtClean="0"/>
              <a:t>aktiv</a:t>
            </a:r>
            <a:r>
              <a:rPr lang="en-GB" sz="2400" i="1" dirty="0" smtClean="0"/>
              <a:t> und </a:t>
            </a:r>
            <a:r>
              <a:rPr lang="en-GB" sz="2400" i="1" dirty="0" err="1" smtClean="0"/>
              <a:t>gebe</a:t>
            </a:r>
            <a:r>
              <a:rPr lang="en-GB" sz="2400" i="1" dirty="0" smtClean="0"/>
              <a:t> </a:t>
            </a:r>
            <a:r>
              <a:rPr lang="en-GB" sz="2400" i="1" dirty="0" err="1" smtClean="0"/>
              <a:t>meine</a:t>
            </a:r>
            <a:r>
              <a:rPr lang="en-GB" sz="2400" i="1" dirty="0" smtClean="0"/>
              <a:t> </a:t>
            </a:r>
            <a:r>
              <a:rPr lang="en-GB" sz="2400" i="1" dirty="0" err="1" smtClean="0"/>
              <a:t>Meinung</a:t>
            </a:r>
            <a:r>
              <a:rPr lang="en-GB" sz="2400" i="1" dirty="0" smtClean="0"/>
              <a:t> ab </a:t>
            </a:r>
            <a:r>
              <a:rPr lang="en-GB" sz="2400" i="1" dirty="0" err="1" smtClean="0"/>
              <a:t>anstatt</a:t>
            </a:r>
            <a:r>
              <a:rPr lang="en-GB" sz="2400" i="1" dirty="0"/>
              <a:t> </a:t>
            </a:r>
            <a:r>
              <a:rPr lang="en-GB" sz="2400" i="1" dirty="0" err="1" smtClean="0"/>
              <a:t>mich</a:t>
            </a:r>
            <a:r>
              <a:rPr lang="en-GB" sz="2400" i="1" dirty="0" smtClean="0"/>
              <a:t> </a:t>
            </a:r>
            <a:r>
              <a:rPr lang="en-GB" sz="2400" i="1" dirty="0" err="1" smtClean="0"/>
              <a:t>nur</a:t>
            </a:r>
            <a:r>
              <a:rPr lang="en-GB" sz="2400" i="1" dirty="0" smtClean="0"/>
              <a:t> </a:t>
            </a:r>
            <a:r>
              <a:rPr lang="en-GB" sz="2400" i="1" dirty="0" err="1" smtClean="0"/>
              <a:t>passiv</a:t>
            </a:r>
            <a:r>
              <a:rPr lang="en-GB" sz="2400" i="1" dirty="0" smtClean="0"/>
              <a:t> </a:t>
            </a:r>
            <a:r>
              <a:rPr lang="en-GB" sz="2400" i="1" dirty="0" err="1" smtClean="0"/>
              <a:t>zu</a:t>
            </a:r>
            <a:r>
              <a:rPr lang="en-GB" sz="2400" i="1" dirty="0" smtClean="0"/>
              <a:t> </a:t>
            </a:r>
            <a:r>
              <a:rPr lang="en-GB" sz="2400" i="1" dirty="0" err="1" smtClean="0"/>
              <a:t>verhalten</a:t>
            </a:r>
            <a:r>
              <a:rPr lang="en-GB" sz="2400" i="1" dirty="0" smtClean="0"/>
              <a:t> und </a:t>
            </a:r>
            <a:r>
              <a:rPr lang="en-GB" sz="2400" i="1" dirty="0" err="1" smtClean="0"/>
              <a:t>andere</a:t>
            </a:r>
            <a:r>
              <a:rPr lang="en-GB" sz="2400" i="1" dirty="0" smtClean="0"/>
              <a:t> </a:t>
            </a:r>
            <a:r>
              <a:rPr lang="en-GB" sz="2400" i="1" dirty="0" err="1" smtClean="0"/>
              <a:t>zu</a:t>
            </a:r>
            <a:r>
              <a:rPr lang="en-GB" sz="2400" i="1" dirty="0" smtClean="0"/>
              <a:t> </a:t>
            </a:r>
            <a:r>
              <a:rPr lang="en-GB" sz="2400" i="1" dirty="0" err="1" smtClean="0"/>
              <a:t>verurteilen</a:t>
            </a:r>
            <a:r>
              <a:rPr lang="en-GB" sz="2400" i="1" dirty="0" smtClean="0"/>
              <a:t>.</a:t>
            </a:r>
            <a:endParaRPr lang="en-GB" sz="2400" i="1" dirty="0"/>
          </a:p>
        </p:txBody>
      </p:sp>
      <p:pic>
        <p:nvPicPr>
          <p:cNvPr id="3" name="Grafik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3943" y="2615859"/>
            <a:ext cx="5181854" cy="3449172"/>
          </a:xfrm>
          <a:prstGeom prst="rect">
            <a:avLst/>
          </a:prstGeom>
        </p:spPr>
      </p:pic>
      <p:sp>
        <p:nvSpPr>
          <p:cNvPr id="4" name="Textfeld 3"/>
          <p:cNvSpPr txBox="1"/>
          <p:nvPr/>
        </p:nvSpPr>
        <p:spPr>
          <a:xfrm>
            <a:off x="5509173" y="2463866"/>
            <a:ext cx="3530918" cy="3539430"/>
          </a:xfrm>
          <a:prstGeom prst="rect">
            <a:avLst/>
          </a:prstGeom>
          <a:noFill/>
        </p:spPr>
        <p:txBody>
          <a:bodyPr wrap="square" rtlCol="0">
            <a:spAutoFit/>
          </a:bodyPr>
          <a:lstStyle/>
          <a:p>
            <a:r>
              <a:rPr lang="en-GB" sz="1600" b="1" dirty="0" err="1" smtClean="0"/>
              <a:t>Werte</a:t>
            </a:r>
            <a:r>
              <a:rPr lang="en-GB" sz="1600" b="1" dirty="0" smtClean="0"/>
              <a:t>: </a:t>
            </a:r>
          </a:p>
          <a:p>
            <a:pPr marL="285750" indent="-285750">
              <a:buFont typeface="Arial" panose="020B0604020202020204" pitchFamily="34" charset="0"/>
              <a:buChar char="•"/>
            </a:pPr>
            <a:r>
              <a:rPr lang="en-GB" sz="1600" b="1" dirty="0" err="1" smtClean="0"/>
              <a:t>Teilnahme</a:t>
            </a:r>
            <a:r>
              <a:rPr lang="en-GB" sz="1600" dirty="0" smtClean="0"/>
              <a:t>: </a:t>
            </a:r>
            <a:r>
              <a:rPr lang="en-GB" sz="1600" dirty="0" err="1" smtClean="0"/>
              <a:t>Ich</a:t>
            </a:r>
            <a:r>
              <a:rPr lang="en-GB" sz="1600" dirty="0" smtClean="0"/>
              <a:t> bin </a:t>
            </a:r>
            <a:r>
              <a:rPr lang="en-GB" sz="1600" dirty="0" err="1" smtClean="0"/>
              <a:t>bereit</a:t>
            </a:r>
            <a:r>
              <a:rPr lang="en-GB" sz="1600" dirty="0" smtClean="0"/>
              <a:t>, </a:t>
            </a:r>
            <a:r>
              <a:rPr lang="en-GB" sz="1600" dirty="0" err="1" smtClean="0"/>
              <a:t>eine</a:t>
            </a:r>
            <a:r>
              <a:rPr lang="en-GB" sz="1600" dirty="0" smtClean="0"/>
              <a:t> </a:t>
            </a:r>
            <a:r>
              <a:rPr lang="en-GB" sz="1600" dirty="0" err="1" smtClean="0"/>
              <a:t>aktive</a:t>
            </a:r>
            <a:r>
              <a:rPr lang="en-GB" sz="1600" dirty="0" smtClean="0"/>
              <a:t> Rolle </a:t>
            </a:r>
            <a:r>
              <a:rPr lang="en-GB" sz="1600" dirty="0" err="1" smtClean="0"/>
              <a:t>im</a:t>
            </a:r>
            <a:r>
              <a:rPr lang="en-GB" sz="1600" dirty="0" smtClean="0"/>
              <a:t> </a:t>
            </a:r>
            <a:r>
              <a:rPr lang="en-GB" sz="1600" dirty="0" err="1" smtClean="0"/>
              <a:t>Aufbau</a:t>
            </a:r>
            <a:r>
              <a:rPr lang="en-GB" sz="1600" dirty="0" smtClean="0"/>
              <a:t> des </a:t>
            </a:r>
            <a:r>
              <a:rPr lang="en-GB" sz="1600" dirty="0" err="1" smtClean="0"/>
              <a:t>Zusammenlebens</a:t>
            </a:r>
            <a:r>
              <a:rPr lang="en-GB" sz="1600" dirty="0" smtClean="0"/>
              <a:t> </a:t>
            </a:r>
            <a:r>
              <a:rPr lang="en-GB" sz="1600" dirty="0" err="1" smtClean="0"/>
              <a:t>zu</a:t>
            </a:r>
            <a:r>
              <a:rPr lang="en-GB" sz="1600" dirty="0" smtClean="0"/>
              <a:t> </a:t>
            </a:r>
            <a:r>
              <a:rPr lang="en-GB" sz="1600" dirty="0" err="1" smtClean="0"/>
              <a:t>spielen</a:t>
            </a:r>
            <a:r>
              <a:rPr lang="en-GB" sz="1600" dirty="0" smtClean="0"/>
              <a:t>.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smtClean="0"/>
              <a:t>(</a:t>
            </a:r>
            <a:r>
              <a:rPr lang="en-GB" sz="1600" b="1" dirty="0" err="1" smtClean="0"/>
              <a:t>kulturelle</a:t>
            </a:r>
            <a:r>
              <a:rPr lang="en-GB" sz="1600" b="1" dirty="0" smtClean="0"/>
              <a:t>) Bildung</a:t>
            </a:r>
            <a:r>
              <a:rPr lang="en-GB" sz="1600" dirty="0" smtClean="0"/>
              <a:t>: </a:t>
            </a:r>
            <a:r>
              <a:rPr lang="en-GB" sz="1600" dirty="0" err="1" smtClean="0"/>
              <a:t>Ich</a:t>
            </a:r>
            <a:r>
              <a:rPr lang="en-GB" sz="1600" dirty="0" smtClean="0"/>
              <a:t> bin </a:t>
            </a:r>
            <a:r>
              <a:rPr lang="en-GB" sz="1600" dirty="0" err="1" smtClean="0"/>
              <a:t>interessiert</a:t>
            </a:r>
            <a:r>
              <a:rPr lang="en-GB" sz="1600" dirty="0" smtClean="0"/>
              <a:t> und </a:t>
            </a:r>
            <a:r>
              <a:rPr lang="en-GB" sz="1600" dirty="0" err="1" smtClean="0"/>
              <a:t>kritisch</a:t>
            </a:r>
            <a:r>
              <a:rPr lang="en-GB" sz="1600" dirty="0" smtClean="0"/>
              <a:t>, </a:t>
            </a:r>
            <a:r>
              <a:rPr lang="en-GB" sz="1600" dirty="0" err="1" smtClean="0"/>
              <a:t>wenn</a:t>
            </a:r>
            <a:r>
              <a:rPr lang="en-GB" sz="1600" dirty="0" smtClean="0"/>
              <a:t> </a:t>
            </a:r>
            <a:r>
              <a:rPr lang="en-GB" sz="1600" dirty="0" err="1" smtClean="0"/>
              <a:t>ich</a:t>
            </a:r>
            <a:r>
              <a:rPr lang="en-GB" sz="1600" dirty="0" smtClean="0"/>
              <a:t> die </a:t>
            </a:r>
            <a:r>
              <a:rPr lang="en-GB" sz="1600" dirty="0" err="1" smtClean="0"/>
              <a:t>Informationen</a:t>
            </a:r>
            <a:r>
              <a:rPr lang="en-GB" sz="1600" dirty="0" smtClean="0"/>
              <a:t> und das </a:t>
            </a:r>
            <a:r>
              <a:rPr lang="en-GB" sz="1600" dirty="0" err="1" smtClean="0"/>
              <a:t>Wissen</a:t>
            </a:r>
            <a:r>
              <a:rPr lang="en-GB" sz="1600" dirty="0" smtClean="0"/>
              <a:t> </a:t>
            </a:r>
            <a:r>
              <a:rPr lang="en-GB" sz="1600" dirty="0" err="1" smtClean="0"/>
              <a:t>erhalte</a:t>
            </a:r>
            <a:r>
              <a:rPr lang="en-GB" sz="1600" dirty="0" smtClean="0"/>
              <a:t>, das </a:t>
            </a:r>
            <a:r>
              <a:rPr lang="en-GB" sz="1600" dirty="0" err="1" smtClean="0"/>
              <a:t>ich</a:t>
            </a:r>
            <a:r>
              <a:rPr lang="en-GB" sz="1600" dirty="0" smtClean="0"/>
              <a:t> </a:t>
            </a:r>
            <a:r>
              <a:rPr lang="en-GB" sz="1600" dirty="0" err="1" smtClean="0"/>
              <a:t>brauche</a:t>
            </a:r>
            <a:r>
              <a:rPr lang="en-GB" sz="1600" dirty="0" smtClean="0"/>
              <a:t> um </a:t>
            </a:r>
            <a:r>
              <a:rPr lang="en-GB" sz="1600" dirty="0" err="1" smtClean="0"/>
              <a:t>mir</a:t>
            </a:r>
            <a:r>
              <a:rPr lang="en-GB" sz="1600" dirty="0" smtClean="0"/>
              <a:t> </a:t>
            </a:r>
            <a:r>
              <a:rPr lang="en-GB" sz="1600" dirty="0" err="1" smtClean="0"/>
              <a:t>meine</a:t>
            </a:r>
            <a:r>
              <a:rPr lang="en-GB" sz="1600" dirty="0" smtClean="0"/>
              <a:t> </a:t>
            </a:r>
            <a:r>
              <a:rPr lang="en-GB" sz="1600" dirty="0" err="1" smtClean="0"/>
              <a:t>Meinung</a:t>
            </a:r>
            <a:r>
              <a:rPr lang="en-GB" sz="1600" dirty="0" smtClean="0"/>
              <a:t> </a:t>
            </a:r>
            <a:r>
              <a:rPr lang="en-GB" sz="1600" dirty="0" err="1" smtClean="0"/>
              <a:t>zu</a:t>
            </a:r>
            <a:r>
              <a:rPr lang="en-GB" sz="1600" dirty="0" smtClean="0"/>
              <a:t> </a:t>
            </a:r>
            <a:r>
              <a:rPr lang="en-GB" sz="1600" dirty="0" err="1" smtClean="0"/>
              <a:t>bilden</a:t>
            </a:r>
            <a:r>
              <a:rPr lang="en-GB" sz="1600" dirty="0" smtClean="0"/>
              <a:t>.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err="1" smtClean="0"/>
              <a:t>Offenheit</a:t>
            </a:r>
            <a:r>
              <a:rPr lang="en-GB" sz="1600" dirty="0" smtClean="0"/>
              <a:t>: </a:t>
            </a:r>
            <a:r>
              <a:rPr lang="en-GB" sz="1600" dirty="0" err="1" smtClean="0"/>
              <a:t>Ich</a:t>
            </a:r>
            <a:r>
              <a:rPr lang="en-GB" sz="1600" dirty="0" smtClean="0"/>
              <a:t> bin </a:t>
            </a:r>
            <a:r>
              <a:rPr lang="en-GB" sz="1600" dirty="0" err="1" smtClean="0"/>
              <a:t>offen</a:t>
            </a:r>
            <a:r>
              <a:rPr lang="en-GB" sz="1600" dirty="0" smtClean="0"/>
              <a:t> </a:t>
            </a:r>
            <a:r>
              <a:rPr lang="en-GB" sz="1600" dirty="0" err="1" smtClean="0"/>
              <a:t>gegenüber</a:t>
            </a:r>
            <a:r>
              <a:rPr lang="en-GB" sz="1600" dirty="0" smtClean="0"/>
              <a:t> </a:t>
            </a:r>
            <a:r>
              <a:rPr lang="en-GB" sz="1600" dirty="0" err="1" smtClean="0"/>
              <a:t>Neuem</a:t>
            </a:r>
            <a:r>
              <a:rPr lang="en-GB" sz="1600" dirty="0" smtClean="0"/>
              <a:t>, </a:t>
            </a:r>
            <a:r>
              <a:rPr lang="en-GB" sz="1600" dirty="0" err="1" smtClean="0"/>
              <a:t>Unbekanntem</a:t>
            </a:r>
            <a:r>
              <a:rPr lang="en-GB" sz="1600" dirty="0" smtClean="0"/>
              <a:t> und </a:t>
            </a:r>
            <a:r>
              <a:rPr lang="en-GB" sz="1600" dirty="0" err="1" smtClean="0"/>
              <a:t>anderen</a:t>
            </a:r>
            <a:r>
              <a:rPr lang="en-GB" sz="1600" dirty="0"/>
              <a:t> </a:t>
            </a:r>
            <a:r>
              <a:rPr lang="en-GB" sz="1600" dirty="0" err="1" smtClean="0"/>
              <a:t>Personen</a:t>
            </a:r>
            <a:r>
              <a:rPr lang="en-GB" sz="1600" dirty="0" smtClean="0"/>
              <a:t>.</a:t>
            </a:r>
            <a:endParaRPr lang="en-GB" sz="1600" dirty="0"/>
          </a:p>
        </p:txBody>
      </p:sp>
    </p:spTree>
    <p:extLst>
      <p:ext uri="{BB962C8B-B14F-4D97-AF65-F5344CB8AC3E}">
        <p14:creationId xmlns:p14="http://schemas.microsoft.com/office/powerpoint/2010/main" xmlns="" val="2071283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en-GB" dirty="0"/>
              <a:t>4</a:t>
            </a:r>
            <a:r>
              <a:rPr lang="en-GB" dirty="0" smtClean="0"/>
              <a:t>. </a:t>
            </a:r>
            <a:r>
              <a:rPr lang="en-GB" dirty="0" err="1" smtClean="0"/>
              <a:t>Prinzip</a:t>
            </a:r>
            <a:r>
              <a:rPr lang="en-GB" dirty="0" smtClean="0"/>
              <a:t/>
            </a:r>
            <a:br>
              <a:rPr lang="en-GB" dirty="0" smtClean="0"/>
            </a:br>
            <a:r>
              <a:rPr lang="en-GB" dirty="0" err="1" smtClean="0"/>
              <a:t>Republik</a:t>
            </a:r>
            <a:endParaRPr lang="en-GB" dirty="0"/>
          </a:p>
        </p:txBody>
      </p:sp>
      <p:sp>
        <p:nvSpPr>
          <p:cNvPr id="2" name="Textfeld 1"/>
          <p:cNvSpPr txBox="1"/>
          <p:nvPr/>
        </p:nvSpPr>
        <p:spPr>
          <a:xfrm>
            <a:off x="1007919" y="1694604"/>
            <a:ext cx="7086600" cy="830997"/>
          </a:xfrm>
          <a:prstGeom prst="rect">
            <a:avLst/>
          </a:prstGeom>
          <a:noFill/>
        </p:spPr>
        <p:txBody>
          <a:bodyPr wrap="square" rtlCol="0">
            <a:spAutoFit/>
          </a:bodyPr>
          <a:lstStyle/>
          <a:p>
            <a:r>
              <a:rPr lang="en-US" sz="2400" i="1" dirty="0" err="1" smtClean="0"/>
              <a:t>Ein</a:t>
            </a:r>
            <a:r>
              <a:rPr lang="en-US" sz="2400" i="1" dirty="0" smtClean="0"/>
              <a:t> </a:t>
            </a:r>
            <a:r>
              <a:rPr lang="en-US" sz="2400" i="1" dirty="0" err="1" smtClean="0"/>
              <a:t>Arbeiten</a:t>
            </a:r>
            <a:r>
              <a:rPr lang="en-US" sz="2400" i="1" dirty="0" smtClean="0"/>
              <a:t> </a:t>
            </a:r>
            <a:r>
              <a:rPr lang="en-US" sz="2400" i="1" dirty="0" err="1" smtClean="0"/>
              <a:t>zum</a:t>
            </a:r>
            <a:r>
              <a:rPr lang="en-US" sz="2400" i="1" dirty="0" smtClean="0"/>
              <a:t> </a:t>
            </a:r>
            <a:r>
              <a:rPr lang="en-US" sz="2400" i="1" dirty="0" err="1" smtClean="0"/>
              <a:t>Wohl</a:t>
            </a:r>
            <a:r>
              <a:rPr lang="en-US" sz="2400" i="1" dirty="0" smtClean="0"/>
              <a:t> für die </a:t>
            </a:r>
            <a:r>
              <a:rPr lang="en-US" sz="2400" i="1" dirty="0" err="1" smtClean="0"/>
              <a:t>Gemeinschaft</a:t>
            </a:r>
            <a:r>
              <a:rPr lang="en-US" sz="2400" i="1" dirty="0" smtClean="0"/>
              <a:t> </a:t>
            </a:r>
            <a:r>
              <a:rPr lang="en-US" sz="2400" i="1" dirty="0" err="1" smtClean="0"/>
              <a:t>bedeutet</a:t>
            </a:r>
            <a:r>
              <a:rPr lang="en-US" sz="2400" i="1" dirty="0" smtClean="0"/>
              <a:t> </a:t>
            </a:r>
            <a:r>
              <a:rPr lang="en-US" sz="2400" i="1" dirty="0" err="1" smtClean="0"/>
              <a:t>auch</a:t>
            </a:r>
            <a:r>
              <a:rPr lang="en-US" sz="2400" i="1" dirty="0" smtClean="0"/>
              <a:t> </a:t>
            </a:r>
            <a:r>
              <a:rPr lang="en-US" sz="2400" i="1" dirty="0" err="1" smtClean="0"/>
              <a:t>ein</a:t>
            </a:r>
            <a:r>
              <a:rPr lang="en-US" sz="2400" i="1" dirty="0" smtClean="0"/>
              <a:t> </a:t>
            </a:r>
            <a:r>
              <a:rPr lang="en-US" sz="2400" i="1" dirty="0" err="1" smtClean="0"/>
              <a:t>Arbeiten</a:t>
            </a:r>
            <a:r>
              <a:rPr lang="en-US" sz="2400" i="1" dirty="0" smtClean="0"/>
              <a:t> für den </a:t>
            </a:r>
            <a:r>
              <a:rPr lang="en-US" sz="2400" i="1" dirty="0" err="1" smtClean="0"/>
              <a:t>eigenen</a:t>
            </a:r>
            <a:r>
              <a:rPr lang="en-US" sz="2400" i="1" dirty="0" smtClean="0"/>
              <a:t> </a:t>
            </a:r>
            <a:r>
              <a:rPr lang="en-US" sz="2400" i="1" dirty="0" err="1" smtClean="0"/>
              <a:t>Vorteil</a:t>
            </a:r>
            <a:r>
              <a:rPr lang="en-US" sz="2400" i="1" dirty="0" smtClean="0"/>
              <a:t>.</a:t>
            </a:r>
            <a:endParaRPr lang="en-GB" sz="2400" i="1" dirty="0"/>
          </a:p>
        </p:txBody>
      </p:sp>
      <p:pic>
        <p:nvPicPr>
          <p:cNvPr id="3" name="Grafik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74073" y="2591423"/>
            <a:ext cx="5131724" cy="3407785"/>
          </a:xfrm>
          <a:prstGeom prst="rect">
            <a:avLst/>
          </a:prstGeom>
        </p:spPr>
      </p:pic>
      <p:sp>
        <p:nvSpPr>
          <p:cNvPr id="4" name="Textfeld 3"/>
          <p:cNvSpPr txBox="1"/>
          <p:nvPr/>
        </p:nvSpPr>
        <p:spPr>
          <a:xfrm>
            <a:off x="5505798" y="2525601"/>
            <a:ext cx="3440776" cy="3354765"/>
          </a:xfrm>
          <a:prstGeom prst="rect">
            <a:avLst/>
          </a:prstGeom>
          <a:noFill/>
        </p:spPr>
        <p:txBody>
          <a:bodyPr wrap="square" rtlCol="0">
            <a:spAutoFit/>
          </a:bodyPr>
          <a:lstStyle/>
          <a:p>
            <a:r>
              <a:rPr lang="en-GB" sz="1600" b="1" dirty="0" err="1" smtClean="0"/>
              <a:t>Werte</a:t>
            </a:r>
            <a:r>
              <a:rPr lang="en-GB" sz="1600" b="1" dirty="0" smtClean="0"/>
              <a:t>: </a:t>
            </a:r>
          </a:p>
          <a:p>
            <a:pPr marL="285750" indent="-285750">
              <a:buFont typeface="Arial" panose="020B0604020202020204" pitchFamily="34" charset="0"/>
              <a:buChar char="•"/>
            </a:pPr>
            <a:r>
              <a:rPr lang="en-GB" sz="1600" b="1" dirty="0" err="1" smtClean="0"/>
              <a:t>Gemeinwohl</a:t>
            </a:r>
            <a:r>
              <a:rPr lang="en-GB" sz="1600" b="1" dirty="0" smtClean="0"/>
              <a:t>: </a:t>
            </a:r>
            <a:r>
              <a:rPr lang="en-GB" sz="1600" dirty="0" err="1" smtClean="0"/>
              <a:t>Jeder</a:t>
            </a:r>
            <a:r>
              <a:rPr lang="en-GB" sz="1600" dirty="0" smtClean="0"/>
              <a:t> </a:t>
            </a:r>
            <a:r>
              <a:rPr lang="en-GB" sz="1600" dirty="0" err="1" smtClean="0"/>
              <a:t>Beitrag</a:t>
            </a:r>
            <a:r>
              <a:rPr lang="en-GB" sz="1600" dirty="0" smtClean="0"/>
              <a:t> </a:t>
            </a:r>
            <a:r>
              <a:rPr lang="en-GB" sz="1600" dirty="0" err="1" smtClean="0"/>
              <a:t>zum</a:t>
            </a:r>
            <a:r>
              <a:rPr lang="en-GB" sz="1600" dirty="0" smtClean="0"/>
              <a:t> </a:t>
            </a:r>
            <a:r>
              <a:rPr lang="en-GB" sz="1600" dirty="0" err="1" smtClean="0"/>
              <a:t>Gemeinwohl</a:t>
            </a:r>
            <a:r>
              <a:rPr lang="en-GB" sz="1600" dirty="0" smtClean="0"/>
              <a:t> </a:t>
            </a:r>
            <a:r>
              <a:rPr lang="en-GB" sz="1600" dirty="0" err="1" smtClean="0"/>
              <a:t>ist</a:t>
            </a:r>
            <a:r>
              <a:rPr lang="en-GB" sz="1600" dirty="0" smtClean="0"/>
              <a:t> </a:t>
            </a:r>
            <a:r>
              <a:rPr lang="en-GB" sz="1600" dirty="0" err="1" smtClean="0"/>
              <a:t>wichtig</a:t>
            </a:r>
            <a:r>
              <a:rPr lang="en-GB" sz="1600" dirty="0" smtClean="0"/>
              <a:t> und </a:t>
            </a:r>
            <a:r>
              <a:rPr lang="en-GB" sz="1600" dirty="0" err="1" smtClean="0"/>
              <a:t>wertvoll</a:t>
            </a:r>
            <a:r>
              <a:rPr lang="en-GB" sz="1600" dirty="0" smtClean="0"/>
              <a:t>.</a:t>
            </a:r>
          </a:p>
          <a:p>
            <a:pPr marL="285750" indent="-285750">
              <a:buFont typeface="Arial" panose="020B0604020202020204" pitchFamily="34" charset="0"/>
              <a:buChar char="•"/>
            </a:pPr>
            <a:endParaRPr lang="en-GB" sz="1000" dirty="0" smtClean="0"/>
          </a:p>
          <a:p>
            <a:pPr marL="285750" indent="-285750">
              <a:buFont typeface="Arial" panose="020B0604020202020204" pitchFamily="34" charset="0"/>
              <a:buChar char="•"/>
            </a:pPr>
            <a:r>
              <a:rPr lang="en-GB" sz="1600" b="1" dirty="0" err="1" smtClean="0"/>
              <a:t>Bereitschaft</a:t>
            </a:r>
            <a:r>
              <a:rPr lang="en-GB" sz="1600" b="1" dirty="0" smtClean="0"/>
              <a:t> </a:t>
            </a:r>
            <a:r>
              <a:rPr lang="en-GB" sz="1600" b="1" dirty="0" err="1" smtClean="0"/>
              <a:t>zum</a:t>
            </a:r>
            <a:r>
              <a:rPr lang="en-GB" sz="1600" b="1" dirty="0" smtClean="0"/>
              <a:t> </a:t>
            </a:r>
            <a:r>
              <a:rPr lang="en-GB" sz="1600" b="1" dirty="0" err="1" smtClean="0"/>
              <a:t>Handeln</a:t>
            </a:r>
            <a:r>
              <a:rPr lang="en-GB" sz="1600" b="1" dirty="0" smtClean="0"/>
              <a:t>: </a:t>
            </a:r>
            <a:r>
              <a:rPr lang="en-GB" sz="1600" dirty="0" err="1" smtClean="0"/>
              <a:t>Gemeinschaft</a:t>
            </a:r>
            <a:r>
              <a:rPr lang="en-GB" sz="1600" dirty="0" smtClean="0"/>
              <a:t> </a:t>
            </a:r>
            <a:r>
              <a:rPr lang="en-GB" sz="1600" dirty="0" err="1" smtClean="0"/>
              <a:t>heißt</a:t>
            </a:r>
            <a:r>
              <a:rPr lang="en-GB" sz="1600" dirty="0" smtClean="0"/>
              <a:t> </a:t>
            </a:r>
            <a:r>
              <a:rPr lang="en-GB" sz="1600" dirty="0" err="1" smtClean="0"/>
              <a:t>auch</a:t>
            </a:r>
            <a:r>
              <a:rPr lang="en-GB" sz="1600" dirty="0" smtClean="0"/>
              <a:t>, </a:t>
            </a:r>
            <a:r>
              <a:rPr lang="en-GB" sz="1600" dirty="0" err="1" smtClean="0"/>
              <a:t>dass</a:t>
            </a:r>
            <a:r>
              <a:rPr lang="en-GB" sz="1600" dirty="0" smtClean="0"/>
              <a:t> </a:t>
            </a:r>
            <a:r>
              <a:rPr lang="en-GB" sz="1600" dirty="0" err="1" smtClean="0"/>
              <a:t>ich</a:t>
            </a:r>
            <a:r>
              <a:rPr lang="en-GB" sz="1600" dirty="0" smtClean="0"/>
              <a:t> </a:t>
            </a:r>
            <a:r>
              <a:rPr lang="en-GB" sz="1600" dirty="0" err="1" smtClean="0"/>
              <a:t>geschlossen</a:t>
            </a:r>
            <a:r>
              <a:rPr lang="en-GB" sz="1600" dirty="0" smtClean="0"/>
              <a:t> </a:t>
            </a:r>
            <a:r>
              <a:rPr lang="en-GB" sz="1600" dirty="0" err="1" smtClean="0"/>
              <a:t>mit</a:t>
            </a:r>
            <a:r>
              <a:rPr lang="en-GB" sz="1600" dirty="0" smtClean="0"/>
              <a:t> </a:t>
            </a:r>
            <a:r>
              <a:rPr lang="en-GB" sz="1600" dirty="0" err="1" smtClean="0"/>
              <a:t>anderen</a:t>
            </a:r>
            <a:r>
              <a:rPr lang="en-GB" sz="1600" dirty="0" smtClean="0"/>
              <a:t> handle.</a:t>
            </a:r>
          </a:p>
          <a:p>
            <a:pPr marL="285750" indent="-285750">
              <a:buFont typeface="Arial" panose="020B0604020202020204" pitchFamily="34" charset="0"/>
              <a:buChar char="•"/>
            </a:pPr>
            <a:endParaRPr lang="en-GB" sz="1000" dirty="0" smtClean="0"/>
          </a:p>
          <a:p>
            <a:pPr marL="285750" indent="-285750">
              <a:buFont typeface="Arial" panose="020B0604020202020204" pitchFamily="34" charset="0"/>
              <a:buChar char="•"/>
            </a:pPr>
            <a:r>
              <a:rPr lang="en-GB" sz="1600" b="1" dirty="0" err="1" smtClean="0"/>
              <a:t>Freiwilligkeit</a:t>
            </a:r>
            <a:r>
              <a:rPr lang="en-GB" sz="1600" dirty="0" smtClean="0"/>
              <a:t>: </a:t>
            </a:r>
            <a:r>
              <a:rPr lang="en-GB" sz="1600" dirty="0" err="1" smtClean="0"/>
              <a:t>Durch</a:t>
            </a:r>
            <a:r>
              <a:rPr lang="en-GB" sz="1600" dirty="0" smtClean="0"/>
              <a:t> </a:t>
            </a:r>
            <a:r>
              <a:rPr lang="en-GB" sz="1600" dirty="0" err="1" smtClean="0"/>
              <a:t>freiwilliges</a:t>
            </a:r>
            <a:r>
              <a:rPr lang="en-GB" sz="1600" dirty="0" smtClean="0"/>
              <a:t> Engagement </a:t>
            </a:r>
            <a:r>
              <a:rPr lang="en-GB" sz="1600" dirty="0" err="1" smtClean="0"/>
              <a:t>ermögliche</a:t>
            </a:r>
            <a:r>
              <a:rPr lang="en-GB" sz="1600" dirty="0" smtClean="0"/>
              <a:t> </a:t>
            </a:r>
            <a:r>
              <a:rPr lang="en-GB" sz="1600" dirty="0" err="1" smtClean="0"/>
              <a:t>ich</a:t>
            </a:r>
            <a:r>
              <a:rPr lang="en-GB" sz="1600" dirty="0" smtClean="0"/>
              <a:t> </a:t>
            </a:r>
            <a:r>
              <a:rPr lang="en-GB" sz="1600" dirty="0" err="1" smtClean="0"/>
              <a:t>ein</a:t>
            </a:r>
            <a:r>
              <a:rPr lang="en-GB" sz="1600" dirty="0" smtClean="0"/>
              <a:t> </a:t>
            </a:r>
            <a:r>
              <a:rPr lang="en-GB" sz="1600" dirty="0" err="1" smtClean="0"/>
              <a:t>friedliches</a:t>
            </a:r>
            <a:r>
              <a:rPr lang="en-GB" sz="1600" dirty="0" smtClean="0"/>
              <a:t> </a:t>
            </a:r>
            <a:r>
              <a:rPr lang="en-GB" sz="1600" dirty="0" err="1" smtClean="0"/>
              <a:t>Miteinander</a:t>
            </a:r>
            <a:r>
              <a:rPr lang="en-GB" sz="1600" dirty="0" smtClean="0"/>
              <a:t> </a:t>
            </a:r>
            <a:r>
              <a:rPr lang="en-GB" sz="1600" dirty="0" err="1" smtClean="0"/>
              <a:t>durch</a:t>
            </a:r>
            <a:r>
              <a:rPr lang="en-GB" sz="1600" dirty="0" smtClean="0"/>
              <a:t> </a:t>
            </a:r>
            <a:r>
              <a:rPr lang="en-GB" sz="1600" dirty="0" err="1" smtClean="0"/>
              <a:t>Zusammenhalt</a:t>
            </a:r>
            <a:r>
              <a:rPr lang="en-GB" sz="1600" dirty="0" smtClean="0"/>
              <a:t>. </a:t>
            </a:r>
            <a:endParaRPr lang="en-GB" sz="1600" dirty="0"/>
          </a:p>
        </p:txBody>
      </p:sp>
    </p:spTree>
    <p:extLst>
      <p:ext uri="{BB962C8B-B14F-4D97-AF65-F5344CB8AC3E}">
        <p14:creationId xmlns:p14="http://schemas.microsoft.com/office/powerpoint/2010/main" xmlns="" val="320514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en-GB" dirty="0" smtClean="0"/>
              <a:t>5. </a:t>
            </a:r>
            <a:r>
              <a:rPr lang="en-GB" dirty="0" err="1" smtClean="0"/>
              <a:t>Prinzip</a:t>
            </a:r>
            <a:r>
              <a:rPr lang="en-GB" dirty="0" smtClean="0"/>
              <a:t>: </a:t>
            </a:r>
            <a:br>
              <a:rPr lang="en-GB" dirty="0" smtClean="0"/>
            </a:br>
            <a:r>
              <a:rPr lang="en-GB" dirty="0" err="1" smtClean="0"/>
              <a:t>Föderalismus</a:t>
            </a:r>
            <a:endParaRPr lang="en-GB" dirty="0"/>
          </a:p>
        </p:txBody>
      </p:sp>
      <p:sp>
        <p:nvSpPr>
          <p:cNvPr id="2" name="Textfeld 1"/>
          <p:cNvSpPr txBox="1"/>
          <p:nvPr/>
        </p:nvSpPr>
        <p:spPr>
          <a:xfrm>
            <a:off x="1007919" y="1694604"/>
            <a:ext cx="7086600" cy="830997"/>
          </a:xfrm>
          <a:prstGeom prst="rect">
            <a:avLst/>
          </a:prstGeom>
          <a:noFill/>
        </p:spPr>
        <p:txBody>
          <a:bodyPr wrap="square" rtlCol="0">
            <a:spAutoFit/>
          </a:bodyPr>
          <a:lstStyle/>
          <a:p>
            <a:r>
              <a:rPr lang="en-US" sz="2400" i="1" dirty="0" err="1" smtClean="0"/>
              <a:t>Jeder</a:t>
            </a:r>
            <a:r>
              <a:rPr lang="en-US" sz="2400" i="1" dirty="0" smtClean="0"/>
              <a:t> hat </a:t>
            </a:r>
            <a:r>
              <a:rPr lang="en-US" sz="2400" i="1" dirty="0" err="1" smtClean="0"/>
              <a:t>gewisse</a:t>
            </a:r>
            <a:r>
              <a:rPr lang="en-US" sz="2400" i="1" dirty="0" smtClean="0"/>
              <a:t> </a:t>
            </a:r>
            <a:r>
              <a:rPr lang="en-US" sz="2400" i="1" dirty="0" err="1" smtClean="0"/>
              <a:t>Verantwortungsbereiche</a:t>
            </a:r>
            <a:r>
              <a:rPr lang="en-US" sz="2400" i="1" dirty="0" smtClean="0"/>
              <a:t>, </a:t>
            </a:r>
            <a:r>
              <a:rPr lang="en-US" sz="2400" i="1" dirty="0" err="1" smtClean="0"/>
              <a:t>mit</a:t>
            </a:r>
            <a:r>
              <a:rPr lang="en-US" sz="2400" i="1" dirty="0" smtClean="0"/>
              <a:t> </a:t>
            </a:r>
            <a:r>
              <a:rPr lang="en-US" sz="2400" i="1" dirty="0" err="1" smtClean="0"/>
              <a:t>denen</a:t>
            </a:r>
            <a:r>
              <a:rPr lang="en-US" sz="2400" i="1" dirty="0" smtClean="0"/>
              <a:t> </a:t>
            </a:r>
            <a:r>
              <a:rPr lang="en-US" sz="2400" i="1" dirty="0" err="1" smtClean="0"/>
              <a:t>er</a:t>
            </a:r>
            <a:r>
              <a:rPr lang="en-US" sz="2400" i="1" dirty="0" smtClean="0"/>
              <a:t> </a:t>
            </a:r>
            <a:r>
              <a:rPr lang="en-US" sz="2400" i="1" dirty="0" err="1" smtClean="0"/>
              <a:t>selbst</a:t>
            </a:r>
            <a:r>
              <a:rPr lang="en-US" sz="2400" i="1" dirty="0" smtClean="0"/>
              <a:t> am </a:t>
            </a:r>
            <a:r>
              <a:rPr lang="en-US" sz="2400" i="1" dirty="0" err="1" smtClean="0"/>
              <a:t>besten</a:t>
            </a:r>
            <a:r>
              <a:rPr lang="en-US" sz="2400" i="1" dirty="0" smtClean="0"/>
              <a:t> </a:t>
            </a:r>
            <a:r>
              <a:rPr lang="en-US" sz="2400" i="1" dirty="0" err="1" smtClean="0"/>
              <a:t>umgehen</a:t>
            </a:r>
            <a:r>
              <a:rPr lang="en-US" sz="2400" i="1" dirty="0" smtClean="0"/>
              <a:t> </a:t>
            </a:r>
            <a:r>
              <a:rPr lang="en-US" sz="2400" i="1" dirty="0" err="1" smtClean="0"/>
              <a:t>kann</a:t>
            </a:r>
            <a:r>
              <a:rPr lang="en-US" sz="2400" i="1" dirty="0" smtClean="0"/>
              <a:t>.</a:t>
            </a:r>
            <a:endParaRPr lang="en-GB" sz="2400" i="1" dirty="0"/>
          </a:p>
        </p:txBody>
      </p:sp>
      <p:pic>
        <p:nvPicPr>
          <p:cNvPr id="3" name="Grafik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8894" y="2587947"/>
            <a:ext cx="5111024" cy="3417998"/>
          </a:xfrm>
          <a:prstGeom prst="rect">
            <a:avLst/>
          </a:prstGeom>
        </p:spPr>
      </p:pic>
      <p:sp>
        <p:nvSpPr>
          <p:cNvPr id="4" name="Textfeld 3"/>
          <p:cNvSpPr txBox="1"/>
          <p:nvPr/>
        </p:nvSpPr>
        <p:spPr>
          <a:xfrm>
            <a:off x="5579918" y="2525601"/>
            <a:ext cx="3564082" cy="3293209"/>
          </a:xfrm>
          <a:prstGeom prst="rect">
            <a:avLst/>
          </a:prstGeom>
          <a:noFill/>
        </p:spPr>
        <p:txBody>
          <a:bodyPr wrap="square" rtlCol="0">
            <a:spAutoFit/>
          </a:bodyPr>
          <a:lstStyle/>
          <a:p>
            <a:r>
              <a:rPr lang="en-GB" sz="1600" b="1" dirty="0" err="1" smtClean="0"/>
              <a:t>Werte</a:t>
            </a:r>
            <a:r>
              <a:rPr lang="en-GB" sz="1600" b="1" dirty="0" smtClean="0"/>
              <a:t>: </a:t>
            </a:r>
          </a:p>
          <a:p>
            <a:pPr marL="285750" indent="-285750">
              <a:buFont typeface="Arial" panose="020B0604020202020204" pitchFamily="34" charset="0"/>
              <a:buChar char="•"/>
            </a:pPr>
            <a:r>
              <a:rPr lang="en-GB" sz="1600" b="1" dirty="0" err="1" smtClean="0"/>
              <a:t>Diversität</a:t>
            </a:r>
            <a:r>
              <a:rPr lang="en-GB" sz="1600" dirty="0" smtClean="0"/>
              <a:t>: </a:t>
            </a:r>
            <a:r>
              <a:rPr lang="en-GB" sz="1600" dirty="0" err="1" smtClean="0"/>
              <a:t>Jeder</a:t>
            </a:r>
            <a:r>
              <a:rPr lang="en-GB" sz="1600" dirty="0" smtClean="0"/>
              <a:t> </a:t>
            </a:r>
            <a:r>
              <a:rPr lang="en-GB" sz="1600" dirty="0" err="1" smtClean="0"/>
              <a:t>lebt</a:t>
            </a:r>
            <a:r>
              <a:rPr lang="en-GB" sz="1600" dirty="0" smtClean="0"/>
              <a:t> sein </a:t>
            </a:r>
            <a:r>
              <a:rPr lang="en-GB" sz="1600" dirty="0" err="1" smtClean="0"/>
              <a:t>eigenes</a:t>
            </a:r>
            <a:r>
              <a:rPr lang="en-GB" sz="1600" dirty="0" smtClean="0"/>
              <a:t> </a:t>
            </a:r>
            <a:r>
              <a:rPr lang="en-GB" sz="1600" dirty="0" err="1" smtClean="0"/>
              <a:t>Leben</a:t>
            </a:r>
            <a:r>
              <a:rPr lang="en-GB" sz="1600" dirty="0"/>
              <a:t> </a:t>
            </a:r>
            <a:r>
              <a:rPr lang="en-GB" sz="1600" dirty="0" err="1" smtClean="0"/>
              <a:t>gemäß</a:t>
            </a:r>
            <a:r>
              <a:rPr lang="en-GB" sz="1600" dirty="0" smtClean="0"/>
              <a:t> seiner </a:t>
            </a:r>
            <a:r>
              <a:rPr lang="en-GB" sz="1600" dirty="0" err="1" smtClean="0"/>
              <a:t>Traditionen</a:t>
            </a:r>
            <a:r>
              <a:rPr lang="en-GB" sz="1600" dirty="0" smtClean="0"/>
              <a:t> und </a:t>
            </a:r>
            <a:r>
              <a:rPr lang="en-GB" sz="1600" dirty="0" err="1" smtClean="0"/>
              <a:t>Kulturen</a:t>
            </a:r>
            <a:r>
              <a:rPr lang="en-GB" sz="1600" dirty="0" smtClean="0"/>
              <a:t>.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err="1" smtClean="0"/>
              <a:t>Persönliche</a:t>
            </a:r>
            <a:r>
              <a:rPr lang="en-GB" sz="1600" b="1" dirty="0" smtClean="0"/>
              <a:t> </a:t>
            </a:r>
            <a:r>
              <a:rPr lang="en-GB" sz="1600" b="1" dirty="0" err="1" smtClean="0"/>
              <a:t>Verantwortung</a:t>
            </a:r>
            <a:r>
              <a:rPr lang="en-GB" sz="1600" dirty="0" smtClean="0"/>
              <a:t>: </a:t>
            </a:r>
            <a:r>
              <a:rPr lang="en-GB" sz="1600" dirty="0" err="1" smtClean="0"/>
              <a:t>Soweit</a:t>
            </a:r>
            <a:r>
              <a:rPr lang="en-GB" sz="1600" dirty="0" smtClean="0"/>
              <a:t> wie </a:t>
            </a:r>
            <a:r>
              <a:rPr lang="en-GB" sz="1600" dirty="0" err="1" smtClean="0"/>
              <a:t>möglich</a:t>
            </a:r>
            <a:r>
              <a:rPr lang="en-GB" sz="1600" dirty="0" smtClean="0"/>
              <a:t> </a:t>
            </a:r>
            <a:r>
              <a:rPr lang="en-GB" sz="1600" dirty="0" err="1" smtClean="0"/>
              <a:t>sollte</a:t>
            </a:r>
            <a:r>
              <a:rPr lang="en-GB" sz="1600" dirty="0" smtClean="0"/>
              <a:t> </a:t>
            </a:r>
            <a:r>
              <a:rPr lang="en-GB" sz="1600" dirty="0" err="1" smtClean="0"/>
              <a:t>jeder</a:t>
            </a:r>
            <a:r>
              <a:rPr lang="en-GB" sz="1600" dirty="0" smtClean="0"/>
              <a:t> </a:t>
            </a:r>
            <a:r>
              <a:rPr lang="en-GB" sz="1600" dirty="0" err="1" smtClean="0"/>
              <a:t>selbst</a:t>
            </a:r>
            <a:r>
              <a:rPr lang="en-GB" sz="1600" dirty="0" smtClean="0"/>
              <a:t> in der </a:t>
            </a:r>
            <a:r>
              <a:rPr lang="en-GB" sz="1600" dirty="0" err="1" smtClean="0"/>
              <a:t>Lage</a:t>
            </a:r>
            <a:r>
              <a:rPr lang="en-GB" sz="1600" dirty="0" smtClean="0"/>
              <a:t> sein, </a:t>
            </a:r>
            <a:r>
              <a:rPr lang="en-GB" sz="1600" dirty="0" err="1" smtClean="0"/>
              <a:t>sich</a:t>
            </a:r>
            <a:r>
              <a:rPr lang="en-GB" sz="1600" dirty="0" smtClean="0"/>
              <a:t> um </a:t>
            </a:r>
            <a:r>
              <a:rPr lang="en-GB" sz="1600" dirty="0" err="1" smtClean="0"/>
              <a:t>sich</a:t>
            </a:r>
            <a:r>
              <a:rPr lang="en-GB" sz="1600" dirty="0" smtClean="0"/>
              <a:t> </a:t>
            </a:r>
            <a:r>
              <a:rPr lang="en-GB" sz="1600" dirty="0" err="1" smtClean="0"/>
              <a:t>selbst</a:t>
            </a:r>
            <a:r>
              <a:rPr lang="en-GB" sz="1600" dirty="0" smtClean="0"/>
              <a:t> </a:t>
            </a:r>
            <a:r>
              <a:rPr lang="en-GB" sz="1600" dirty="0" err="1" smtClean="0"/>
              <a:t>zu</a:t>
            </a:r>
            <a:r>
              <a:rPr lang="en-GB" sz="1600" dirty="0" smtClean="0"/>
              <a:t> </a:t>
            </a:r>
            <a:r>
              <a:rPr lang="en-GB" sz="1600" dirty="0" err="1" smtClean="0"/>
              <a:t>kümmern</a:t>
            </a:r>
            <a:r>
              <a:rPr lang="en-GB" sz="1600" dirty="0" smtClean="0"/>
              <a:t>. </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err="1" smtClean="0"/>
              <a:t>Leistung</a:t>
            </a:r>
            <a:r>
              <a:rPr lang="en-GB" sz="1600" dirty="0" smtClean="0"/>
              <a:t>: </a:t>
            </a:r>
            <a:r>
              <a:rPr lang="en-GB" sz="1600" dirty="0" err="1" smtClean="0"/>
              <a:t>Ich</a:t>
            </a:r>
            <a:r>
              <a:rPr lang="en-GB" sz="1600" dirty="0" smtClean="0"/>
              <a:t> bin </a:t>
            </a:r>
            <a:r>
              <a:rPr lang="en-GB" sz="1600" dirty="0" err="1" smtClean="0"/>
              <a:t>gewillt</a:t>
            </a:r>
            <a:r>
              <a:rPr lang="en-GB" sz="1600" dirty="0" smtClean="0"/>
              <a:t>, das </a:t>
            </a:r>
            <a:r>
              <a:rPr lang="en-GB" sz="1600" dirty="0" err="1" smtClean="0"/>
              <a:t>Beste</a:t>
            </a:r>
            <a:r>
              <a:rPr lang="en-GB" sz="1600" dirty="0" smtClean="0"/>
              <a:t> </a:t>
            </a:r>
            <a:r>
              <a:rPr lang="en-GB" sz="1600" dirty="0" err="1" smtClean="0"/>
              <a:t>zu</a:t>
            </a:r>
            <a:r>
              <a:rPr lang="en-GB" sz="1600" dirty="0" smtClean="0"/>
              <a:t> </a:t>
            </a:r>
            <a:r>
              <a:rPr lang="en-GB" sz="1600" dirty="0" err="1" smtClean="0"/>
              <a:t>geben</a:t>
            </a:r>
            <a:r>
              <a:rPr lang="en-GB" sz="1600" dirty="0" smtClean="0"/>
              <a:t> und </a:t>
            </a:r>
            <a:r>
              <a:rPr lang="en-GB" sz="1600" dirty="0" err="1" smtClean="0"/>
              <a:t>aktiv</a:t>
            </a:r>
            <a:r>
              <a:rPr lang="en-GB" sz="1600" dirty="0" smtClean="0"/>
              <a:t> </a:t>
            </a:r>
            <a:r>
              <a:rPr lang="en-GB" sz="1600" dirty="0" err="1" smtClean="0"/>
              <a:t>zum</a:t>
            </a:r>
            <a:r>
              <a:rPr lang="en-GB" sz="1600" dirty="0" smtClean="0"/>
              <a:t> </a:t>
            </a:r>
            <a:r>
              <a:rPr lang="en-GB" sz="1600" dirty="0" err="1" smtClean="0"/>
              <a:t>Gemeinwohl</a:t>
            </a:r>
            <a:r>
              <a:rPr lang="en-GB" sz="1600" dirty="0" smtClean="0"/>
              <a:t> </a:t>
            </a:r>
            <a:r>
              <a:rPr lang="en-GB" sz="1600" dirty="0" err="1" smtClean="0"/>
              <a:t>beizutragen</a:t>
            </a:r>
            <a:r>
              <a:rPr lang="en-GB" sz="1600" dirty="0" smtClean="0"/>
              <a:t>. </a:t>
            </a:r>
          </a:p>
        </p:txBody>
      </p:sp>
    </p:spTree>
    <p:extLst>
      <p:ext uri="{BB962C8B-B14F-4D97-AF65-F5344CB8AC3E}">
        <p14:creationId xmlns:p14="http://schemas.microsoft.com/office/powerpoint/2010/main" xmlns="" val="1565994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en-GB" dirty="0" smtClean="0"/>
              <a:t>6. </a:t>
            </a:r>
            <a:r>
              <a:rPr lang="en-GB" dirty="0" err="1" smtClean="0"/>
              <a:t>Prinzip</a:t>
            </a:r>
            <a:r>
              <a:rPr lang="en-GB" dirty="0" smtClean="0"/>
              <a:t>: </a:t>
            </a:r>
            <a:r>
              <a:rPr lang="en-GB" dirty="0" err="1" smtClean="0"/>
              <a:t>Gewaltentrennung</a:t>
            </a:r>
            <a:endParaRPr lang="en-GB" dirty="0"/>
          </a:p>
        </p:txBody>
      </p:sp>
      <p:sp>
        <p:nvSpPr>
          <p:cNvPr id="2" name="Textfeld 1"/>
          <p:cNvSpPr txBox="1"/>
          <p:nvPr/>
        </p:nvSpPr>
        <p:spPr>
          <a:xfrm>
            <a:off x="1007919" y="1694604"/>
            <a:ext cx="7626926" cy="830997"/>
          </a:xfrm>
          <a:prstGeom prst="rect">
            <a:avLst/>
          </a:prstGeom>
          <a:noFill/>
        </p:spPr>
        <p:txBody>
          <a:bodyPr wrap="square" rtlCol="0">
            <a:spAutoFit/>
          </a:bodyPr>
          <a:lstStyle/>
          <a:p>
            <a:r>
              <a:rPr lang="en-US" sz="2400" i="1" dirty="0" err="1" smtClean="0"/>
              <a:t>Eine</a:t>
            </a:r>
            <a:r>
              <a:rPr lang="en-US" sz="2400" i="1" dirty="0" smtClean="0"/>
              <a:t> </a:t>
            </a:r>
            <a:r>
              <a:rPr lang="en-US" sz="2400" i="1" dirty="0" err="1" smtClean="0"/>
              <a:t>Gesellschaft</a:t>
            </a:r>
            <a:r>
              <a:rPr lang="en-US" sz="2400" i="1" dirty="0" smtClean="0"/>
              <a:t>, in der die </a:t>
            </a:r>
            <a:r>
              <a:rPr lang="en-US" sz="2400" i="1" dirty="0" err="1" smtClean="0"/>
              <a:t>Rechte</a:t>
            </a:r>
            <a:r>
              <a:rPr lang="en-US" sz="2400" i="1" dirty="0" smtClean="0"/>
              <a:t> von Menschen </a:t>
            </a:r>
            <a:r>
              <a:rPr lang="en-US" sz="2400" i="1" dirty="0" err="1" smtClean="0"/>
              <a:t>respektiert</a:t>
            </a:r>
            <a:r>
              <a:rPr lang="en-US" sz="2400" i="1" dirty="0" smtClean="0"/>
              <a:t> </a:t>
            </a:r>
            <a:r>
              <a:rPr lang="en-US" sz="2400" i="1" dirty="0" err="1" smtClean="0"/>
              <a:t>werden</a:t>
            </a:r>
            <a:r>
              <a:rPr lang="en-US" sz="2400" i="1" dirty="0" smtClean="0"/>
              <a:t>, </a:t>
            </a:r>
            <a:r>
              <a:rPr lang="en-US" sz="2400" i="1" dirty="0" err="1" smtClean="0"/>
              <a:t>ist</a:t>
            </a:r>
            <a:r>
              <a:rPr lang="en-US" sz="2400" i="1" dirty="0" smtClean="0"/>
              <a:t> </a:t>
            </a:r>
            <a:r>
              <a:rPr lang="en-US" sz="2400" i="1" dirty="0" err="1" smtClean="0"/>
              <a:t>eine</a:t>
            </a:r>
            <a:r>
              <a:rPr lang="en-US" sz="2400" i="1" dirty="0" smtClean="0"/>
              <a:t> </a:t>
            </a:r>
            <a:r>
              <a:rPr lang="en-US" sz="2400" i="1" dirty="0" err="1" smtClean="0"/>
              <a:t>sichere</a:t>
            </a:r>
            <a:r>
              <a:rPr lang="en-US" sz="2400" i="1" dirty="0" smtClean="0"/>
              <a:t> </a:t>
            </a:r>
            <a:r>
              <a:rPr lang="en-US" sz="2400" i="1" dirty="0" err="1" smtClean="0"/>
              <a:t>Gesellschaft</a:t>
            </a:r>
            <a:r>
              <a:rPr lang="en-US" sz="2400" i="1" dirty="0" smtClean="0"/>
              <a:t>. </a:t>
            </a:r>
            <a:endParaRPr lang="en-GB" sz="2400" i="1" dirty="0"/>
          </a:p>
        </p:txBody>
      </p:sp>
      <p:pic>
        <p:nvPicPr>
          <p:cNvPr id="3" name="Grafik 2"/>
          <p:cNvPicPr>
            <a:picLocks noChangeAspect="1"/>
          </p:cNvPicPr>
          <p:nvPr/>
        </p:nvPicPr>
        <p:blipFill rotWithShape="1">
          <a:blip r:embed="rId3">
            <a:extLst>
              <a:ext uri="{28A0092B-C50C-407E-A947-70E740481C1C}">
                <a14:useLocalDpi xmlns:a14="http://schemas.microsoft.com/office/drawing/2010/main" xmlns="" val="0"/>
              </a:ext>
            </a:extLst>
          </a:blip>
          <a:srcRect l="14092"/>
          <a:stretch/>
        </p:blipFill>
        <p:spPr>
          <a:xfrm>
            <a:off x="440717" y="2636346"/>
            <a:ext cx="5065080" cy="3307254"/>
          </a:xfrm>
          <a:prstGeom prst="rect">
            <a:avLst/>
          </a:prstGeom>
        </p:spPr>
      </p:pic>
      <p:sp>
        <p:nvSpPr>
          <p:cNvPr id="4" name="Textfeld 3"/>
          <p:cNvSpPr txBox="1"/>
          <p:nvPr/>
        </p:nvSpPr>
        <p:spPr>
          <a:xfrm>
            <a:off x="5579918" y="2525601"/>
            <a:ext cx="3564082" cy="3785652"/>
          </a:xfrm>
          <a:prstGeom prst="rect">
            <a:avLst/>
          </a:prstGeom>
          <a:noFill/>
        </p:spPr>
        <p:txBody>
          <a:bodyPr wrap="square" rtlCol="0">
            <a:spAutoFit/>
          </a:bodyPr>
          <a:lstStyle/>
          <a:p>
            <a:r>
              <a:rPr lang="en-GB" sz="1600" b="1" dirty="0" err="1" smtClean="0"/>
              <a:t>Werte</a:t>
            </a:r>
            <a:r>
              <a:rPr lang="en-GB" sz="1600" b="1" dirty="0" smtClean="0"/>
              <a:t>: </a:t>
            </a:r>
          </a:p>
          <a:p>
            <a:pPr marL="285750" indent="-285750">
              <a:buFont typeface="Arial" panose="020B0604020202020204" pitchFamily="34" charset="0"/>
              <a:buChar char="•"/>
            </a:pPr>
            <a:r>
              <a:rPr lang="en-US" sz="1600" b="1" dirty="0" err="1" smtClean="0"/>
              <a:t>Schutz</a:t>
            </a:r>
            <a:r>
              <a:rPr lang="en-US" sz="1600" b="1" dirty="0" smtClean="0"/>
              <a:t> und </a:t>
            </a:r>
            <a:r>
              <a:rPr lang="en-US" sz="1600" b="1" dirty="0" err="1" smtClean="0"/>
              <a:t>Sicherheit</a:t>
            </a:r>
            <a:r>
              <a:rPr lang="en-US" sz="1600" dirty="0" smtClean="0"/>
              <a:t>: </a:t>
            </a:r>
            <a:r>
              <a:rPr lang="en-US" sz="1600" dirty="0" err="1" smtClean="0"/>
              <a:t>Indem</a:t>
            </a:r>
            <a:r>
              <a:rPr lang="en-US" sz="1600" dirty="0" smtClean="0"/>
              <a:t> man die </a:t>
            </a:r>
            <a:r>
              <a:rPr lang="en-US" sz="1600" dirty="0" err="1" smtClean="0"/>
              <a:t>öffentliche</a:t>
            </a:r>
            <a:r>
              <a:rPr lang="en-US" sz="1600" dirty="0" smtClean="0"/>
              <a:t> </a:t>
            </a:r>
            <a:r>
              <a:rPr lang="en-US" sz="1600" dirty="0" err="1" smtClean="0"/>
              <a:t>Sicherheit</a:t>
            </a:r>
            <a:r>
              <a:rPr lang="en-US" sz="1600" dirty="0" smtClean="0"/>
              <a:t> in der </a:t>
            </a:r>
            <a:r>
              <a:rPr lang="en-US" sz="1600" dirty="0" err="1" smtClean="0"/>
              <a:t>Gemeinschaft</a:t>
            </a:r>
            <a:r>
              <a:rPr lang="en-US" sz="1600" dirty="0" smtClean="0"/>
              <a:t> </a:t>
            </a:r>
            <a:r>
              <a:rPr lang="en-US" sz="1600" dirty="0" err="1" smtClean="0"/>
              <a:t>fördert</a:t>
            </a:r>
            <a:r>
              <a:rPr lang="en-US" sz="1600" dirty="0" smtClean="0"/>
              <a:t>, </a:t>
            </a:r>
            <a:r>
              <a:rPr lang="en-US" sz="1600" dirty="0" err="1" smtClean="0"/>
              <a:t>erklärt</a:t>
            </a:r>
            <a:r>
              <a:rPr lang="en-US" sz="1600" dirty="0" smtClean="0"/>
              <a:t> man </a:t>
            </a:r>
            <a:r>
              <a:rPr lang="en-US" sz="1600" dirty="0" err="1" smtClean="0"/>
              <a:t>sich</a:t>
            </a:r>
            <a:r>
              <a:rPr lang="en-US" sz="1600" dirty="0" smtClean="0"/>
              <a:t> </a:t>
            </a:r>
            <a:r>
              <a:rPr lang="en-US" sz="1600" dirty="0" err="1" smtClean="0"/>
              <a:t>dazu</a:t>
            </a:r>
            <a:r>
              <a:rPr lang="en-US" sz="1600" dirty="0" smtClean="0"/>
              <a:t> </a:t>
            </a:r>
            <a:r>
              <a:rPr lang="en-US" sz="1600" dirty="0" err="1" smtClean="0"/>
              <a:t>bereut</a:t>
            </a:r>
            <a:r>
              <a:rPr lang="en-US" sz="1600" dirty="0" smtClean="0"/>
              <a:t>, die </a:t>
            </a:r>
            <a:r>
              <a:rPr lang="en-US" sz="1600" dirty="0" err="1" smtClean="0"/>
              <a:t>Menschenwürde</a:t>
            </a:r>
            <a:r>
              <a:rPr lang="en-US" sz="1600" dirty="0" smtClean="0"/>
              <a:t> </a:t>
            </a:r>
            <a:r>
              <a:rPr lang="en-US" sz="1600" dirty="0" err="1" smtClean="0"/>
              <a:t>zu</a:t>
            </a:r>
            <a:r>
              <a:rPr lang="en-US" sz="1600" dirty="0" smtClean="0"/>
              <a:t> </a:t>
            </a:r>
            <a:r>
              <a:rPr lang="en-US" sz="1600" dirty="0" err="1" smtClean="0"/>
              <a:t>respektieren</a:t>
            </a:r>
            <a:r>
              <a:rPr lang="en-US" sz="1600" dirty="0" smtClean="0"/>
              <a:t> und </a:t>
            </a:r>
            <a:r>
              <a:rPr lang="en-US" sz="1600" dirty="0" err="1" smtClean="0"/>
              <a:t>zu</a:t>
            </a:r>
            <a:r>
              <a:rPr lang="en-US" sz="1600" dirty="0" smtClean="0"/>
              <a:t> </a:t>
            </a:r>
            <a:r>
              <a:rPr lang="en-US" sz="1600" dirty="0" err="1" smtClean="0"/>
              <a:t>schützen</a:t>
            </a:r>
            <a:r>
              <a:rPr lang="en-US" sz="1600" dirty="0" smtClean="0"/>
              <a: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err="1" smtClean="0"/>
              <a:t>Konfliktkultur</a:t>
            </a:r>
            <a:r>
              <a:rPr lang="en-US" sz="1600" dirty="0" smtClean="0"/>
              <a:t>: </a:t>
            </a:r>
            <a:r>
              <a:rPr lang="en-US" sz="1600" dirty="0" err="1" smtClean="0"/>
              <a:t>Ich</a:t>
            </a:r>
            <a:r>
              <a:rPr lang="en-US" sz="1600" dirty="0" smtClean="0"/>
              <a:t> </a:t>
            </a:r>
            <a:r>
              <a:rPr lang="en-US" sz="1600" dirty="0" err="1" smtClean="0"/>
              <a:t>versuche</a:t>
            </a:r>
            <a:r>
              <a:rPr lang="en-US" sz="1600" dirty="0" smtClean="0"/>
              <a:t>, </a:t>
            </a:r>
            <a:r>
              <a:rPr lang="en-US" sz="1600" dirty="0" err="1" smtClean="0"/>
              <a:t>Konflikte</a:t>
            </a:r>
            <a:r>
              <a:rPr lang="en-US" sz="1600" dirty="0" smtClean="0"/>
              <a:t> </a:t>
            </a:r>
            <a:r>
              <a:rPr lang="en-US" sz="1600" dirty="0" err="1" smtClean="0"/>
              <a:t>friedlich</a:t>
            </a:r>
            <a:r>
              <a:rPr lang="en-US" sz="1600" dirty="0" smtClean="0"/>
              <a:t> </a:t>
            </a:r>
            <a:r>
              <a:rPr lang="en-US" sz="1600" dirty="0" err="1" smtClean="0"/>
              <a:t>im</a:t>
            </a:r>
            <a:r>
              <a:rPr lang="en-US" sz="1600" dirty="0" smtClean="0"/>
              <a:t> </a:t>
            </a:r>
            <a:r>
              <a:rPr lang="en-US" sz="1600" dirty="0" err="1" smtClean="0"/>
              <a:t>Interesse</a:t>
            </a:r>
            <a:r>
              <a:rPr lang="en-US" sz="1600" dirty="0" smtClean="0"/>
              <a:t> von </a:t>
            </a:r>
            <a:r>
              <a:rPr lang="en-US" sz="1600" dirty="0" err="1" smtClean="0"/>
              <a:t>Respekt</a:t>
            </a:r>
            <a:r>
              <a:rPr lang="en-US" sz="1600" dirty="0" smtClean="0"/>
              <a:t> und Fairness </a:t>
            </a:r>
            <a:r>
              <a:rPr lang="en-US" sz="1600" dirty="0" err="1" smtClean="0"/>
              <a:t>zu</a:t>
            </a:r>
            <a:r>
              <a:rPr lang="en-US" sz="1600" dirty="0" smtClean="0"/>
              <a:t> </a:t>
            </a:r>
            <a:r>
              <a:rPr lang="en-US" sz="1600" dirty="0" err="1" smtClean="0"/>
              <a:t>lösen</a:t>
            </a:r>
            <a:r>
              <a:rPr lang="en-US" sz="1600" dirty="0" smtClean="0"/>
              <a: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err="1" smtClean="0"/>
              <a:t>Zivilcourage</a:t>
            </a:r>
            <a:r>
              <a:rPr lang="en-US" sz="1600" b="1" dirty="0" smtClean="0"/>
              <a:t>: </a:t>
            </a:r>
            <a:r>
              <a:rPr lang="en-US" sz="1600" dirty="0" err="1" smtClean="0"/>
              <a:t>Ich</a:t>
            </a:r>
            <a:r>
              <a:rPr lang="en-US" sz="1600" dirty="0" smtClean="0"/>
              <a:t> </a:t>
            </a:r>
            <a:r>
              <a:rPr lang="en-US" sz="1600" dirty="0" err="1" smtClean="0"/>
              <a:t>setze</a:t>
            </a:r>
            <a:r>
              <a:rPr lang="en-US" sz="1600" dirty="0" smtClean="0"/>
              <a:t> </a:t>
            </a:r>
            <a:r>
              <a:rPr lang="en-US" sz="1600" dirty="0" err="1" smtClean="0"/>
              <a:t>mich</a:t>
            </a:r>
            <a:r>
              <a:rPr lang="en-US" sz="1600" dirty="0" smtClean="0"/>
              <a:t> für </a:t>
            </a:r>
            <a:r>
              <a:rPr lang="en-US" sz="1600" dirty="0" err="1" smtClean="0"/>
              <a:t>eine</a:t>
            </a:r>
            <a:r>
              <a:rPr lang="en-US" sz="1600" dirty="0" smtClean="0"/>
              <a:t> </a:t>
            </a:r>
            <a:r>
              <a:rPr lang="en-US" sz="1600" dirty="0" err="1" smtClean="0"/>
              <a:t>gewaltfreie</a:t>
            </a:r>
            <a:r>
              <a:rPr lang="en-US" sz="1600" dirty="0" smtClean="0"/>
              <a:t> </a:t>
            </a:r>
            <a:r>
              <a:rPr lang="en-US" sz="1600" dirty="0" err="1" smtClean="0"/>
              <a:t>Konfliktkultur</a:t>
            </a:r>
            <a:r>
              <a:rPr lang="en-US" sz="1600" dirty="0" smtClean="0"/>
              <a:t> </a:t>
            </a:r>
            <a:r>
              <a:rPr lang="en-US" sz="1600" dirty="0" err="1" smtClean="0"/>
              <a:t>ein</a:t>
            </a:r>
            <a:r>
              <a:rPr lang="en-US" sz="1600" dirty="0" smtClean="0"/>
              <a:t>.</a:t>
            </a:r>
            <a:endParaRPr lang="en-GB" sz="1600" dirty="0" smtClean="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xmlns="" val="3971947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0</TotalTime>
  <Words>2033</Words>
  <Application>Microsoft Office PowerPoint</Application>
  <PresentationFormat>Bildschirmpräsentation (4:3)</PresentationFormat>
  <Paragraphs>143</Paragraphs>
  <Slides>12</Slides>
  <Notes>12</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12</vt:i4>
      </vt:variant>
    </vt:vector>
  </HeadingPairs>
  <TitlesOfParts>
    <vt:vector size="15" baseType="lpstr">
      <vt:lpstr>Arial</vt:lpstr>
      <vt:lpstr>Montserrat</vt:lpstr>
      <vt:lpstr>EngagePowerpoint Template</vt:lpstr>
      <vt:lpstr>Friedliches Zusammenleben</vt:lpstr>
      <vt:lpstr>1 Grundgedanke, 6 Prinzipien, 18 Werte</vt:lpstr>
      <vt:lpstr>Unser Grundgedanke:  Menschenwürde</vt:lpstr>
      <vt:lpstr>1. Prinzip:  Freiheit</vt:lpstr>
      <vt:lpstr>2. Prinzip: Rechtsstaatlichkeit</vt:lpstr>
      <vt:lpstr>3. Prinzip  Demokratie</vt:lpstr>
      <vt:lpstr>4. Prinzip Republik</vt:lpstr>
      <vt:lpstr>5. Prinzip:  Föderalismus</vt:lpstr>
      <vt:lpstr>6. Prinzip: Gewaltentrennung</vt:lpstr>
      <vt:lpstr>Reflektion</vt:lpstr>
      <vt:lpstr>Quellen</vt:lpstr>
      <vt:lpstr>Danke!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Coco</cp:lastModifiedBy>
  <cp:revision>59</cp:revision>
  <dcterms:created xsi:type="dcterms:W3CDTF">2017-10-27T16:23:16Z</dcterms:created>
  <dcterms:modified xsi:type="dcterms:W3CDTF">2018-06-15T06:38:06Z</dcterms:modified>
</cp:coreProperties>
</file>