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5"/>
  </p:notesMasterIdLst>
  <p:sldIdLst>
    <p:sldId id="256" r:id="rId2"/>
    <p:sldId id="298" r:id="rId3"/>
    <p:sldId id="264" r:id="rId4"/>
    <p:sldId id="260" r:id="rId5"/>
    <p:sldId id="289" r:id="rId6"/>
    <p:sldId id="290" r:id="rId7"/>
    <p:sldId id="291" r:id="rId8"/>
    <p:sldId id="292" r:id="rId9"/>
    <p:sldId id="262" r:id="rId10"/>
    <p:sldId id="293" r:id="rId11"/>
    <p:sldId id="296" r:id="rId12"/>
    <p:sldId id="297" r:id="rId13"/>
    <p:sldId id="299"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9900"/>
    <a:srgbClr val="336600"/>
    <a:srgbClr val="608643"/>
    <a:srgbClr val="99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84198" autoAdjust="0"/>
  </p:normalViewPr>
  <p:slideViewPr>
    <p:cSldViewPr snapToGrid="0" snapToObjects="1">
      <p:cViewPr varScale="1">
        <p:scale>
          <a:sx n="75" d="100"/>
          <a:sy n="75" d="100"/>
        </p:scale>
        <p:origin x="158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على الرغم من التقدم الكبير الذي تم إحرازه في أوروبا في السلوك أو الافكار النمطية الأخيرة الماضية ، إلا أن التحيز(التعصب) لا يزال جزءًا كبيرًا من ثقافتنا. يهدف هذا التمرين إلى تقديم مفهوم القوالب النمطية والتحيز واستكشاف ما إذا كان من الممكن تجنب التأثر بها. يركز التمرين بشكل خاص على الفكاهة. كيف يتم استخدام النكات في كثير من الأحيان للمحافظة على القوالب النمطية والتحيز</a:t>
            </a:r>
            <a:r>
              <a:rPr lang="en-IE" sz="1100" kern="1200" dirty="0" smtClean="0">
                <a:solidFill>
                  <a:schemeClr val="tx1"/>
                </a:solidFill>
                <a:effectLst/>
                <a:latin typeface="+mn-lt"/>
                <a:ea typeface="+mn-ea"/>
                <a:cs typeface="+mn-cs"/>
              </a:rPr>
              <a:t>.</a:t>
            </a:r>
            <a:endParaRPr lang="en-GB" noProof="0" dirty="0"/>
          </a:p>
        </p:txBody>
      </p:sp>
    </p:spTree>
    <p:extLst>
      <p:ext uri="{BB962C8B-B14F-4D97-AF65-F5344CB8AC3E}">
        <p14:creationId xmlns:p14="http://schemas.microsoft.com/office/powerpoint/2010/main"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اكما تستخدم رسومات الكاريكاتير والممثلين الكوميديين على نطاق واسع الصور النمطية المضمنة والأفكار المسبقة التي نحملها معنا حول جنسيات مختلفة. انظر إلى الصورة المعروضة ولديها بعض الفكاهة</a:t>
            </a:r>
            <a:r>
              <a:rPr lang="en-IE" sz="1100" kern="1200" dirty="0" smtClean="0">
                <a:solidFill>
                  <a:schemeClr val="tx1"/>
                </a:solidFill>
                <a:effectLst/>
                <a:latin typeface="+mn-lt"/>
                <a:ea typeface="+mn-ea"/>
                <a:cs typeface="+mn-cs"/>
              </a:rPr>
              <a:t>.</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IE" sz="1100" kern="1200" dirty="0" smtClean="0">
                <a:solidFill>
                  <a:schemeClr val="tx1"/>
                </a:solidFill>
                <a:effectLst/>
                <a:latin typeface="+mn-lt"/>
                <a:ea typeface="+mn-ea"/>
                <a:cs typeface="+mn-cs"/>
              </a:rPr>
              <a:t>.</a:t>
            </a:r>
          </a:p>
          <a:p>
            <a:pPr>
              <a:buNone/>
            </a:pPr>
            <a:endParaRPr lang="en-IE" sz="11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يمكن القول إن الرسوم المتحركة أصبحت الآن أكثر مرحًا بإضافة صورة نمطية يمكننا فهمها والارتباط بها</a:t>
            </a:r>
            <a:r>
              <a:rPr lang="en-IE"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لدينا مسؤولية شخصية للرد على المواقف التي لا نوافق عليها. في حين أن العرق والجنس والعمر والجنس جزء من نحن. هذه الخصائص لا تحدد لنا. يجب أن ننظر بعناية في الصور النمطية والأحكام المسبقة التي استوعبناها على مر السنين لضمان عدم تعريفنا أيضًا.</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251"/>
          <p:cNvSpPr>
            <a:spLocks noGrp="1" noRot="1" noChangeAspect="1" noTextEdit="1"/>
          </p:cNvSpPr>
          <p:nvPr>
            <p:ph type="sldImg" idx="2"/>
          </p:nvPr>
        </p:nvSpPr>
        <p:spPr>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headEnd/>
            <a:tailEnd/>
          </a:ln>
        </p:spPr>
      </p:sp>
      <p:sp>
        <p:nvSpPr>
          <p:cNvPr id="34818" name="Shape 25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buFontTx/>
              <a:buNone/>
            </a:pPr>
            <a:endParaRPr lang="en-US" altLang="en-US" smtClean="0"/>
          </a:p>
        </p:txBody>
      </p:sp>
    </p:spTree>
    <p:extLst>
      <p:ext uri="{BB962C8B-B14F-4D97-AF65-F5344CB8AC3E}">
        <p14:creationId xmlns:p14="http://schemas.microsoft.com/office/powerpoint/2010/main" val="237440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الأفكار النمطية هي أفكار أو تصورات مسبقة حول مجموعات محددة من الأشخاص أو أنواع معينة من الأفراد. على الرغم من أن الكثير من الأفكار النمطية يتم الاحتفاظ بها على نطاق واسع ، إلا أنها تشتمل بشكل عام على صور أو أفكار مبسطة عن أشخاص أو أشياء. على الرغم من وجود أمثلة من الصور النمطية الإيجابية التي غالبا ما تسمع عن تلك السلبية. العديد من الصور النمطية الأكثر شيوعًا هي العنصرية ، أو التمييز الجنسي ، أو العمري ، أو المثلية الجنسية. واحدة من أكبر المشاكل مع الافكار النمطية هي أنه حتى لو كانت صحيحة في بعض الحالات فهي بالتأكيد ليست صحيحة في جميع الحالات</a:t>
            </a:r>
            <a:r>
              <a:rPr lang="en-IE" sz="1100" kern="1200" dirty="0" smtClean="0">
                <a:solidFill>
                  <a:schemeClr val="tx1"/>
                </a:solidFill>
                <a:effectLst/>
                <a:latin typeface="+mn-lt"/>
                <a:ea typeface="+mn-ea"/>
                <a:cs typeface="+mn-cs"/>
              </a:rPr>
              <a:t>.</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ar-SA" sz="1100" kern="1200" dirty="0" smtClean="0">
                <a:solidFill>
                  <a:schemeClr val="tx1"/>
                </a:solidFill>
                <a:effectLst/>
                <a:latin typeface="+mn-lt"/>
                <a:ea typeface="+mn-ea"/>
                <a:cs typeface="+mn-cs"/>
              </a:rPr>
              <a:t>التحيز هو أي رأي مرغوب أو غير مرغوب فيه تم تشكيله أو عقده لا يستند إلى السبب أو الخبرة الفعلية ويؤدي إلى معاملة تفضيلية لبعض الأشخاص أو الانحياز أو العداء غير الملائم تجاه الآخرين. قد يشمل التحيز أي موقف غير معقول ومقاوم بشكل غير عادي للتأثير العقلاني. غالبًا ما تكون الأفكار المسبقة متجذرة في الفكرة القائلة بأن أنواعًا معينة من الناس يستحقون أقل أو أقل قدرة من الآخرين</a:t>
            </a:r>
            <a:r>
              <a:rPr lang="en-IE" sz="1100" kern="1200" dirty="0" smtClean="0">
                <a:solidFill>
                  <a:schemeClr val="tx1"/>
                </a:solidFill>
                <a:effectLst/>
                <a:latin typeface="+mn-lt"/>
                <a:ea typeface="+mn-ea"/>
                <a:cs typeface="+mn-cs"/>
              </a:rPr>
              <a:t>.</a:t>
            </a:r>
            <a:endParaRPr lang="en-GB" noProof="0" dirty="0"/>
          </a:p>
        </p:txBody>
      </p:sp>
    </p:spTree>
    <p:extLst>
      <p:ext uri="{BB962C8B-B14F-4D97-AF65-F5344CB8AC3E}">
        <p14:creationId xmlns:p14="http://schemas.microsoft.com/office/powerpoint/2010/main" val="169087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buNone/>
            </a:pPr>
            <a:r>
              <a:rPr lang="ar-SA" sz="1100" kern="1200" dirty="0" smtClean="0">
                <a:solidFill>
                  <a:schemeClr val="tx1"/>
                </a:solidFill>
                <a:effectLst/>
                <a:latin typeface="+mn-lt"/>
                <a:ea typeface="+mn-ea"/>
                <a:cs typeface="+mn-cs"/>
              </a:rPr>
              <a:t>الأفكار النمطية والأحكام المسبقة ضارة لأنها تتجاهل حقيقة أن لكل فرد قدراته أو قوته أو ضعفه أو رغباته أو أفكاره أو مشاعره. لا تصف الأفكار النمطية ما يشبه الناس فقط ؛ كما تحدد ما يجب أن يكون عليه الحال أو الدور الذي يجب أن يكون عليه على أساس هذه الخصائص. تقود الأحكام المسبقة الناس إلى إصدار أحكام قيمية وتفترض ما يمكن أن يفعله الناس أو لا يستطيعون فعله بسبب من هم. وقد أظهرت بعض الدراسات أنه حتى عندما يكون الناس على دراية بنماذج نمطية محددة عن أنفسهم ؛ تؤثر هذه المعرفة على تصوراتهم لقدراتهم وكذلك على أدائهم. وكثيراً ما تجمع القوالب النمطية والأحكام المسبقة بين الأعمال التمييزية وتؤدي إليها.</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7902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بغض النظر عن مدى صوابه سياسياً ، نحب أن نفكر بأننا من العدل أن نفترض أن الجميع قد ضحكوا على سبيل المزاح على أساس الأفكار النمطية أو التحيز التي يمكن أن نتصل بها جميعاً. من المهم أن تكون على بينة من تأثير النكات على أولئك الذين يقال لهم النكات. بينما الضحك مع الناس شيء واحد. الضحك على الناس مختلف تمامًا.</a:t>
            </a:r>
            <a:endParaRPr lang="en-US" sz="1100" kern="1200" dirty="0" smtClean="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7157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تلعب الفكاهة دورًا رئيسيًا في حياة كل فرد ، ولكنها غالبًا ما تغذي التمييز ، وتعتمد قدرتنا على رؤية المتعة في شيء ما غالبًا على وجهات نظرنا النمطية لأشخاص ينتمون إلى ثقافة أو عقيدة أو لون معين أو تحيزنا ضد عرق أو جنس أو جنس بعينه.</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44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انظر إلى الصورة والتسمية التوضيحية التي يتم عرضها. انها ليست مضحكة جدا. في الواقع ، الأمر ليس مضحكا على الإطلاق.</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0309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انظر الآن إلى الصورة وعرض التسمية التوضيحية. إضافة الطابع اليهودي هو ما يجعل الصورة مضحكة. من خلال فهمنا النمطي للالتزام اليهودي بالسبت ، تصبح هذه الصورة مضحكة</a:t>
            </a:r>
            <a:r>
              <a:rPr lang="en-IE" sz="1100" kern="1200" dirty="0" smtClean="0">
                <a:solidFill>
                  <a:schemeClr val="tx1"/>
                </a:solidFill>
                <a:effectLst/>
                <a:latin typeface="+mn-lt"/>
                <a:ea typeface="+mn-ea"/>
                <a:cs typeface="+mn-cs"/>
              </a:rPr>
              <a:t>.</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27470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ومرة أخرى ، فإن الصورة التي يتم تصويرها على هذه الشريحة ليست بالأحرى وصفًا غير مضحك على الإطلاق</a:t>
            </a:r>
            <a:r>
              <a:rPr lang="en-IE" sz="1100" kern="1200" dirty="0" smtClean="0">
                <a:solidFill>
                  <a:schemeClr val="tx1"/>
                </a:solidFill>
                <a:effectLst/>
                <a:latin typeface="+mn-lt"/>
                <a:ea typeface="+mn-ea"/>
                <a:cs typeface="+mn-cs"/>
              </a:rPr>
              <a:t>.</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2854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r>
              <a:rPr lang="ar-SA" dirty="0"/>
              <a:t>الأفكار النمطية والتحيز</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ar-AE" dirty="0"/>
              <a:t>دعابة؟</a:t>
            </a:r>
            <a:endParaRPr lang="en"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626" y="2788745"/>
            <a:ext cx="5239814" cy="25434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191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ar-AE" dirty="0"/>
              <a:t>أكثر روح الدعابة</a:t>
            </a:r>
            <a:endParaRPr lang="en"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2005"/>
            <a:ext cx="5481320" cy="29653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42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68679" y="0"/>
            <a:ext cx="7761600" cy="1292100"/>
          </a:xfrm>
          <a:prstGeom prst="rect">
            <a:avLst/>
          </a:prstGeom>
        </p:spPr>
        <p:txBody>
          <a:bodyPr wrap="square" lIns="91425" tIns="91425" rIns="91425" bIns="91425" anchor="b" anchorCtr="0">
            <a:noAutofit/>
          </a:bodyPr>
          <a:lstStyle/>
          <a:p>
            <a:pPr lvl="0"/>
            <a:r>
              <a:rPr lang="ar-AE" dirty="0"/>
              <a:t>لا للقوالب النمطية والتحامل!</a:t>
            </a:r>
            <a:endParaRPr lang="en"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1181100" y="2186184"/>
            <a:ext cx="6680400" cy="3418522"/>
          </a:xfrm>
          <a:prstGeom prst="rect">
            <a:avLst/>
          </a:prstGeom>
        </p:spPr>
      </p:pic>
    </p:spTree>
    <p:extLst>
      <p:ext uri="{BB962C8B-B14F-4D97-AF65-F5344CB8AC3E}">
        <p14:creationId xmlns:p14="http://schemas.microsoft.com/office/powerpoint/2010/main" val="2741984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254"/>
          <p:cNvSpPr>
            <a:spLocks noChangeArrowheads="1"/>
          </p:cNvSpPr>
          <p:nvPr/>
        </p:nvSpPr>
        <p:spPr bwMode="auto">
          <a:xfrm>
            <a:off x="0" y="0"/>
            <a:ext cx="9144000" cy="2619375"/>
          </a:xfrm>
          <a:prstGeom prst="rect">
            <a:avLst/>
          </a:prstGeom>
          <a:solidFill>
            <a:srgbClr val="6086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a:p>
        </p:txBody>
      </p:sp>
      <p:sp>
        <p:nvSpPr>
          <p:cNvPr id="33795" name="Shape 258"/>
          <p:cNvSpPr>
            <a:spLocks noChangeArrowheads="1"/>
          </p:cNvSpPr>
          <p:nvPr/>
        </p:nvSpPr>
        <p:spPr bwMode="auto">
          <a:xfrm>
            <a:off x="812800" y="4100513"/>
            <a:ext cx="1533525" cy="138112"/>
          </a:xfrm>
          <a:prstGeom prst="rect">
            <a:avLst/>
          </a:prstGeom>
          <a:solidFill>
            <a:srgbClr val="454F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sz="1000">
              <a:solidFill>
                <a:schemeClr val="bg1"/>
              </a:solidFill>
            </a:endParaRPr>
          </a:p>
        </p:txBody>
      </p:sp>
      <p:pic>
        <p:nvPicPr>
          <p:cNvPr id="33796"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3197225"/>
            <a:ext cx="2906712"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feld 2"/>
          <p:cNvSpPr txBox="1">
            <a:spLocks noChangeArrowheads="1"/>
          </p:cNvSpPr>
          <p:nvPr/>
        </p:nvSpPr>
        <p:spPr bwMode="auto">
          <a:xfrm>
            <a:off x="190500" y="5492750"/>
            <a:ext cx="51877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rtl="1"/>
            <a:r>
              <a:rPr lang="en-US" sz="1100" dirty="0" err="1"/>
              <a:t>تم</a:t>
            </a:r>
            <a:r>
              <a:rPr lang="en-US" sz="1100" dirty="0"/>
              <a:t> </a:t>
            </a:r>
            <a:r>
              <a:rPr lang="en-US" sz="1100" dirty="0" err="1"/>
              <a:t>تمويل</a:t>
            </a:r>
            <a:r>
              <a:rPr lang="en-US" sz="1100" dirty="0"/>
              <a:t> </a:t>
            </a:r>
            <a:r>
              <a:rPr lang="en-US" sz="1100" dirty="0" err="1"/>
              <a:t>المشروع</a:t>
            </a:r>
            <a:r>
              <a:rPr lang="en-US" sz="1100" dirty="0"/>
              <a:t> </a:t>
            </a:r>
            <a:r>
              <a:rPr lang="en-US" sz="1100" dirty="0" err="1"/>
              <a:t>بدعم</a:t>
            </a:r>
            <a:r>
              <a:rPr lang="en-US" sz="1100" dirty="0"/>
              <a:t> </a:t>
            </a:r>
            <a:r>
              <a:rPr lang="en-US" sz="1100" dirty="0" err="1"/>
              <a:t>من</a:t>
            </a:r>
            <a:r>
              <a:rPr lang="en-US" sz="1100" dirty="0"/>
              <a:t> </a:t>
            </a:r>
            <a:r>
              <a:rPr lang="en-US" sz="1100" dirty="0" err="1"/>
              <a:t>المفوضية</a:t>
            </a:r>
            <a:r>
              <a:rPr lang="en-US" sz="1100" dirty="0"/>
              <a:t> </a:t>
            </a:r>
            <a:r>
              <a:rPr lang="en-US" sz="1100" dirty="0" err="1"/>
              <a:t>الأوروبية</a:t>
            </a:r>
            <a:r>
              <a:rPr lang="en-US" sz="1100" dirty="0"/>
              <a:t>.</a:t>
            </a:r>
          </a:p>
          <a:p>
            <a:pPr rtl="1"/>
            <a:r>
              <a:rPr lang="en-US" sz="1100" dirty="0"/>
              <a:t> </a:t>
            </a:r>
          </a:p>
          <a:p>
            <a:pPr rtl="1"/>
            <a:r>
              <a:rPr lang="en-US" sz="1100" dirty="0" err="1"/>
              <a:t>لا</a:t>
            </a:r>
            <a:r>
              <a:rPr lang="en-US" sz="1100" dirty="0"/>
              <a:t> </a:t>
            </a:r>
            <a:r>
              <a:rPr lang="en-US" sz="1100" dirty="0" err="1"/>
              <a:t>يمثل</a:t>
            </a:r>
            <a:r>
              <a:rPr lang="en-US" sz="1100" dirty="0"/>
              <a:t> </a:t>
            </a:r>
            <a:r>
              <a:rPr lang="en-US" sz="1100" dirty="0" err="1"/>
              <a:t>هذا</a:t>
            </a:r>
            <a:r>
              <a:rPr lang="en-US" sz="1100" dirty="0"/>
              <a:t> </a:t>
            </a:r>
            <a:r>
              <a:rPr lang="en-US" sz="1100" dirty="0" err="1"/>
              <a:t>المنشور</a:t>
            </a:r>
            <a:r>
              <a:rPr lang="en-US" sz="1100" dirty="0"/>
              <a:t> </a:t>
            </a:r>
            <a:r>
              <a:rPr lang="en-US" sz="1100" dirty="0" err="1"/>
              <a:t>سوى</a:t>
            </a:r>
            <a:r>
              <a:rPr lang="en-US" sz="1100" dirty="0"/>
              <a:t> </a:t>
            </a:r>
            <a:r>
              <a:rPr lang="en-US" sz="1100" dirty="0" err="1"/>
              <a:t>آراء</a:t>
            </a:r>
            <a:r>
              <a:rPr lang="en-US" sz="1100" dirty="0"/>
              <a:t> </a:t>
            </a:r>
            <a:r>
              <a:rPr lang="en-US" sz="1100" dirty="0" err="1"/>
              <a:t>المؤلف</a:t>
            </a:r>
            <a:r>
              <a:rPr lang="en-US" sz="1100" dirty="0"/>
              <a:t> </a:t>
            </a:r>
            <a:r>
              <a:rPr lang="en-US" sz="1100" dirty="0" err="1"/>
              <a:t>ولا</a:t>
            </a:r>
            <a:r>
              <a:rPr lang="en-US" sz="1100" dirty="0"/>
              <a:t> </a:t>
            </a:r>
            <a:r>
              <a:rPr lang="en-US" sz="1100" dirty="0" err="1"/>
              <a:t>يمكن</a:t>
            </a:r>
            <a:r>
              <a:rPr lang="en-US" sz="1100" dirty="0"/>
              <a:t> </a:t>
            </a:r>
            <a:r>
              <a:rPr lang="en-US" sz="1100" dirty="0" err="1"/>
              <a:t>اعتبار</a:t>
            </a:r>
            <a:r>
              <a:rPr lang="en-US" sz="1100" dirty="0"/>
              <a:t> </a:t>
            </a:r>
            <a:r>
              <a:rPr lang="en-US" sz="1100" dirty="0" err="1"/>
              <a:t>اللجنة</a:t>
            </a:r>
            <a:r>
              <a:rPr lang="en-US" sz="1100" dirty="0"/>
              <a:t> </a:t>
            </a:r>
            <a:r>
              <a:rPr lang="en-US" sz="1100" dirty="0" err="1"/>
              <a:t>مسؤولة</a:t>
            </a:r>
            <a:r>
              <a:rPr lang="en-US" sz="1100" dirty="0"/>
              <a:t> </a:t>
            </a:r>
            <a:r>
              <a:rPr lang="en-US" sz="1100" dirty="0" err="1"/>
              <a:t>عن</a:t>
            </a:r>
            <a:r>
              <a:rPr lang="en-US" sz="1100" dirty="0"/>
              <a:t> </a:t>
            </a:r>
            <a:r>
              <a:rPr lang="en-US" sz="1100" dirty="0" err="1"/>
              <a:t>أي</a:t>
            </a:r>
            <a:r>
              <a:rPr lang="en-US" sz="1100" dirty="0"/>
              <a:t> </a:t>
            </a:r>
            <a:r>
              <a:rPr lang="en-US" sz="1100" dirty="0" err="1"/>
              <a:t>استخدام</a:t>
            </a:r>
            <a:r>
              <a:rPr lang="en-US" sz="1100" dirty="0"/>
              <a:t> </a:t>
            </a:r>
            <a:r>
              <a:rPr lang="en-US" sz="1100" dirty="0" err="1"/>
              <a:t>قد</a:t>
            </a:r>
            <a:r>
              <a:rPr lang="en-US" sz="1100" dirty="0"/>
              <a:t> </a:t>
            </a:r>
            <a:r>
              <a:rPr lang="en-US" sz="1100" dirty="0" err="1"/>
              <a:t>يكون</a:t>
            </a:r>
            <a:r>
              <a:rPr lang="en-US" sz="1100" dirty="0"/>
              <a:t> </a:t>
            </a:r>
            <a:r>
              <a:rPr lang="en-US" sz="1100" dirty="0" err="1"/>
              <a:t>لهذا</a:t>
            </a:r>
            <a:r>
              <a:rPr lang="en-US" sz="1100" dirty="0"/>
              <a:t> </a:t>
            </a:r>
            <a:r>
              <a:rPr lang="en-US" sz="1100" dirty="0" err="1"/>
              <a:t>النص</a:t>
            </a:r>
            <a:r>
              <a:rPr lang="en-US" sz="1100" dirty="0"/>
              <a:t>.</a:t>
            </a:r>
          </a:p>
          <a:p>
            <a:pPr rtl="1"/>
            <a:r>
              <a:rPr lang="en-US" sz="1100" dirty="0"/>
              <a:t> </a:t>
            </a:r>
          </a:p>
          <a:p>
            <a:pPr rtl="1"/>
            <a:r>
              <a:rPr lang="en-US" sz="1100" dirty="0" err="1"/>
              <a:t>رقم</a:t>
            </a:r>
            <a:r>
              <a:rPr lang="en-US" sz="1100" dirty="0"/>
              <a:t> </a:t>
            </a:r>
            <a:r>
              <a:rPr lang="en-US" sz="1100" dirty="0" err="1"/>
              <a:t>المشروع</a:t>
            </a:r>
            <a:r>
              <a:rPr lang="en-US" sz="1100" dirty="0"/>
              <a:t>: 2017-1-FR01-KA204-037126</a:t>
            </a:r>
          </a:p>
          <a:p>
            <a:endParaRPr lang="de-AT" altLang="en-US" sz="1100" dirty="0"/>
          </a:p>
        </p:txBody>
      </p:sp>
      <p:sp>
        <p:nvSpPr>
          <p:cNvPr id="7" name="Shape 255"/>
          <p:cNvSpPr txBox="1">
            <a:spLocks/>
          </p:cNvSpPr>
          <p:nvPr/>
        </p:nvSpPr>
        <p:spPr>
          <a:xfrm>
            <a:off x="678426" y="1650475"/>
            <a:ext cx="3972232" cy="15465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ar-AE" sz="9600" smtClean="0">
                <a:solidFill>
                  <a:schemeClr val="bg1"/>
                </a:solidFill>
              </a:rPr>
              <a:t>شكرا!</a:t>
            </a:r>
            <a:endParaRPr lang="en" sz="12000" dirty="0">
              <a:solidFill>
                <a:schemeClr val="bg1"/>
              </a:solidFill>
            </a:endParaRPr>
          </a:p>
        </p:txBody>
      </p:sp>
    </p:spTree>
    <p:extLst>
      <p:ext uri="{BB962C8B-B14F-4D97-AF65-F5344CB8AC3E}">
        <p14:creationId xmlns:p14="http://schemas.microsoft.com/office/powerpoint/2010/main" val="4232192042"/>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746098" y="0"/>
            <a:ext cx="7761600" cy="1292100"/>
          </a:xfrm>
          <a:prstGeom prst="rect">
            <a:avLst/>
          </a:prstGeom>
        </p:spPr>
        <p:txBody>
          <a:bodyPr wrap="square" lIns="91425" tIns="91425" rIns="91425" bIns="91425" anchor="b" anchorCtr="0">
            <a:noAutofit/>
          </a:bodyPr>
          <a:lstStyle/>
          <a:p>
            <a:pPr lvl="0"/>
            <a:r>
              <a:rPr lang="ar-AE" dirty="0"/>
              <a:t>الأفكار النمطية</a:t>
            </a:r>
            <a:endParaRPr lang="en"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877" y="3122587"/>
            <a:ext cx="2358042" cy="233331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4720" y="2225040"/>
            <a:ext cx="2088080" cy="2335352"/>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100" y="2225040"/>
            <a:ext cx="1621789" cy="25028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445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ar-AE" dirty="0"/>
              <a:t>التحيزات</a:t>
            </a:r>
            <a:endParaRPr lang="en" dirty="0"/>
          </a:p>
        </p:txBody>
      </p:sp>
      <p:pic>
        <p:nvPicPr>
          <p:cNvPr id="3" name="Picture 3" descr="C:\Users\Fujitsu\AppData\Local\Microsoft\Windows\INetCache\IE\GTAR3SG7\image2014-3-8%2018_12_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07" y="2454727"/>
            <a:ext cx="2619375" cy="200025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647" y="3106905"/>
            <a:ext cx="2616200" cy="200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567" y="3944470"/>
            <a:ext cx="2616200" cy="200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71008" y="5437226"/>
            <a:ext cx="5602816" cy="646331"/>
          </a:xfrm>
          <a:prstGeom prst="rect">
            <a:avLst/>
          </a:prstGeom>
        </p:spPr>
        <p:txBody>
          <a:bodyPr wrap="none">
            <a:spAutoFit/>
          </a:bodyPr>
          <a:lstStyle/>
          <a:p>
            <a:r>
              <a:rPr lang="ar-AE" sz="3600" dirty="0"/>
              <a:t>مواجهة التحامل في كل مرة تسمع فيه</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15240"/>
            <a:ext cx="7761600" cy="1292100"/>
          </a:xfrm>
          <a:prstGeom prst="rect">
            <a:avLst/>
          </a:prstGeom>
        </p:spPr>
        <p:txBody>
          <a:bodyPr wrap="square" lIns="91425" tIns="91425" rIns="91425" bIns="91425" anchor="b" anchorCtr="0">
            <a:noAutofit/>
          </a:bodyPr>
          <a:lstStyle/>
          <a:p>
            <a:pPr lvl="0"/>
            <a:r>
              <a:rPr lang="ar-AE" dirty="0"/>
              <a:t>الهوية والمعنى</a:t>
            </a:r>
            <a:endParaRPr lang="en" dirty="0"/>
          </a:p>
        </p:txBody>
      </p:sp>
      <p:sp>
        <p:nvSpPr>
          <p:cNvPr id="2" name="Rectangle 1"/>
          <p:cNvSpPr/>
          <p:nvPr/>
        </p:nvSpPr>
        <p:spPr>
          <a:xfrm>
            <a:off x="2496284" y="3053715"/>
            <a:ext cx="4679486" cy="830997"/>
          </a:xfrm>
          <a:prstGeom prst="rect">
            <a:avLst/>
          </a:prstGeom>
        </p:spPr>
        <p:txBody>
          <a:bodyPr wrap="none">
            <a:spAutoFit/>
          </a:bodyPr>
          <a:lstStyle/>
          <a:p>
            <a:pPr algn="ctr"/>
            <a:r>
              <a:rPr lang="ar-SA" sz="4800" dirty="0"/>
              <a:t>الأفكار النمطية والتحيز</a:t>
            </a:r>
            <a:endParaRPr lang="en-US" sz="4800" dirty="0"/>
          </a:p>
        </p:txBody>
      </p:sp>
      <p:sp>
        <p:nvSpPr>
          <p:cNvPr id="4" name="Rectangle 3"/>
          <p:cNvSpPr/>
          <p:nvPr/>
        </p:nvSpPr>
        <p:spPr>
          <a:xfrm>
            <a:off x="3520543" y="3884712"/>
            <a:ext cx="2406428" cy="1015663"/>
          </a:xfrm>
          <a:prstGeom prst="rect">
            <a:avLst/>
          </a:prstGeom>
        </p:spPr>
        <p:txBody>
          <a:bodyPr wrap="none">
            <a:spAutoFit/>
          </a:bodyPr>
          <a:lstStyle/>
          <a:p>
            <a:r>
              <a:rPr lang="ar-AE" sz="6000" dirty="0"/>
              <a:t>= التمييز</a:t>
            </a:r>
            <a:endParaRPr lang="en-US" sz="6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مضحك أو عنصري</a:t>
            </a:r>
            <a:endParaRPr lang="en-GB" dirty="0"/>
          </a:p>
        </p:txBody>
      </p:sp>
      <p:sp>
        <p:nvSpPr>
          <p:cNvPr id="3" name="TextBox 2"/>
          <p:cNvSpPr txBox="1"/>
          <p:nvPr/>
        </p:nvSpPr>
        <p:spPr>
          <a:xfrm>
            <a:off x="325120" y="1966480"/>
            <a:ext cx="8615680" cy="3139321"/>
          </a:xfrm>
          <a:prstGeom prst="rect">
            <a:avLst/>
          </a:prstGeom>
          <a:noFill/>
        </p:spPr>
        <p:txBody>
          <a:bodyPr wrap="square" rtlCol="0">
            <a:spAutoFit/>
          </a:bodyPr>
          <a:lstStyle/>
          <a:p>
            <a:r>
              <a:rPr lang="ar-AE" sz="1800" dirty="0">
                <a:solidFill>
                  <a:srgbClr val="7030A0"/>
                </a:solidFill>
              </a:rPr>
              <a:t>كان </a:t>
            </a:r>
            <a:r>
              <a:rPr lang="en-US" sz="1800" dirty="0">
                <a:solidFill>
                  <a:srgbClr val="7030A0"/>
                </a:solidFill>
              </a:rPr>
              <a:t>Paddy Englishman </a:t>
            </a:r>
            <a:r>
              <a:rPr lang="ar-AE" sz="1800" dirty="0">
                <a:solidFill>
                  <a:srgbClr val="7030A0"/>
                </a:solidFill>
              </a:rPr>
              <a:t>و </a:t>
            </a:r>
            <a:r>
              <a:rPr lang="en-US" sz="1800" dirty="0">
                <a:solidFill>
                  <a:srgbClr val="7030A0"/>
                </a:solidFill>
              </a:rPr>
              <a:t>Paddy Irishman </a:t>
            </a:r>
            <a:r>
              <a:rPr lang="ar-AE" sz="1800" dirty="0">
                <a:solidFill>
                  <a:srgbClr val="7030A0"/>
                </a:solidFill>
              </a:rPr>
              <a:t>و </a:t>
            </a:r>
            <a:r>
              <a:rPr lang="en-US" sz="1800" dirty="0">
                <a:solidFill>
                  <a:srgbClr val="7030A0"/>
                </a:solidFill>
              </a:rPr>
              <a:t>Paddy Scotsman </a:t>
            </a:r>
            <a:r>
              <a:rPr lang="ar-AE" sz="1800" dirty="0">
                <a:solidFill>
                  <a:srgbClr val="7030A0"/>
                </a:solidFill>
              </a:rPr>
              <a:t>يعملون في موقع بناء ...</a:t>
            </a:r>
            <a:br>
              <a:rPr lang="ar-AE" sz="1800" dirty="0">
                <a:solidFill>
                  <a:srgbClr val="7030A0"/>
                </a:solidFill>
              </a:rPr>
            </a:br>
            <a:r>
              <a:rPr lang="ar-AE" sz="1800" dirty="0">
                <a:solidFill>
                  <a:srgbClr val="7030A0"/>
                </a:solidFill>
              </a:rPr>
              <a:t/>
            </a:r>
            <a:br>
              <a:rPr lang="ar-AE" sz="1800" dirty="0">
                <a:solidFill>
                  <a:srgbClr val="7030A0"/>
                </a:solidFill>
              </a:rPr>
            </a:br>
            <a:r>
              <a:rPr lang="ar-AE" sz="1800" dirty="0">
                <a:solidFill>
                  <a:srgbClr val="7030A0"/>
                </a:solidFill>
              </a:rPr>
              <a:t>هل سمعت عن صاحب متجر يهودي ...</a:t>
            </a:r>
            <a:br>
              <a:rPr lang="ar-AE" sz="1800" dirty="0">
                <a:solidFill>
                  <a:srgbClr val="7030A0"/>
                </a:solidFill>
              </a:rPr>
            </a:br>
            <a:r>
              <a:rPr lang="ar-AE" sz="1800" dirty="0">
                <a:solidFill>
                  <a:srgbClr val="7030A0"/>
                </a:solidFill>
              </a:rPr>
              <a:t/>
            </a:r>
            <a:br>
              <a:rPr lang="ar-AE" sz="1800" dirty="0">
                <a:solidFill>
                  <a:srgbClr val="7030A0"/>
                </a:solidFill>
              </a:rPr>
            </a:br>
            <a:r>
              <a:rPr lang="ar-AE" sz="1800" dirty="0">
                <a:solidFill>
                  <a:srgbClr val="7030A0"/>
                </a:solidFill>
              </a:rPr>
              <a:t>سحب الشرطي سائق المرأة وسألها عن سبب كسرها للضوء الأحمر ...</a:t>
            </a:r>
            <a:br>
              <a:rPr lang="ar-AE" sz="1800" dirty="0">
                <a:solidFill>
                  <a:srgbClr val="7030A0"/>
                </a:solidFill>
              </a:rPr>
            </a:br>
            <a:r>
              <a:rPr lang="ar-AE" sz="1800" dirty="0">
                <a:solidFill>
                  <a:srgbClr val="7030A0"/>
                </a:solidFill>
              </a:rPr>
              <a:t/>
            </a:r>
            <a:br>
              <a:rPr lang="ar-AE" sz="1800" dirty="0">
                <a:solidFill>
                  <a:srgbClr val="7030A0"/>
                </a:solidFill>
              </a:rPr>
            </a:br>
            <a:r>
              <a:rPr lang="ar-AE" sz="1800" dirty="0">
                <a:solidFill>
                  <a:srgbClr val="7030A0"/>
                </a:solidFill>
              </a:rPr>
              <a:t>مسلمة ، شيوعية واشتراكية تدخل في حانة ...</a:t>
            </a:r>
            <a:br>
              <a:rPr lang="ar-AE" sz="1800" dirty="0">
                <a:solidFill>
                  <a:srgbClr val="7030A0"/>
                </a:solidFill>
              </a:rPr>
            </a:br>
            <a:r>
              <a:rPr lang="ar-AE" sz="1800" dirty="0">
                <a:solidFill>
                  <a:srgbClr val="7030A0"/>
                </a:solidFill>
              </a:rPr>
              <a:t/>
            </a:r>
            <a:br>
              <a:rPr lang="ar-AE" sz="1800" dirty="0">
                <a:solidFill>
                  <a:srgbClr val="7030A0"/>
                </a:solidFill>
              </a:rPr>
            </a:br>
            <a:r>
              <a:rPr lang="ar-AE" sz="1800" dirty="0">
                <a:solidFill>
                  <a:srgbClr val="7030A0"/>
                </a:solidFill>
              </a:rPr>
              <a:t>لماذا طردت باكستان من ...</a:t>
            </a:r>
            <a:br>
              <a:rPr lang="ar-AE" sz="1800" dirty="0">
                <a:solidFill>
                  <a:srgbClr val="7030A0"/>
                </a:solidFill>
              </a:rPr>
            </a:br>
            <a:r>
              <a:rPr lang="ar-AE" sz="1800" dirty="0">
                <a:solidFill>
                  <a:srgbClr val="7030A0"/>
                </a:solidFill>
              </a:rPr>
              <a:t/>
            </a:r>
            <a:br>
              <a:rPr lang="ar-AE" sz="1800" dirty="0">
                <a:solidFill>
                  <a:srgbClr val="7030A0"/>
                </a:solidFill>
              </a:rPr>
            </a:br>
            <a:r>
              <a:rPr lang="ar-AE" sz="1800" dirty="0">
                <a:solidFill>
                  <a:srgbClr val="7030A0"/>
                </a:solidFill>
              </a:rPr>
              <a:t>ماذا أخبر البوذي مندوب المبيعات من الباب إلى الباب الذي جاء إلى منزله ... ما هو الفرق بين </a:t>
            </a:r>
            <a:r>
              <a:rPr lang="en-US" sz="1800" dirty="0" err="1">
                <a:solidFill>
                  <a:srgbClr val="7030A0"/>
                </a:solidFill>
              </a:rPr>
              <a:t>Polak</a:t>
            </a:r>
            <a:r>
              <a:rPr lang="en-US" sz="1800" dirty="0">
                <a:solidFill>
                  <a:srgbClr val="7030A0"/>
                </a:solidFill>
              </a:rPr>
              <a:t> </a:t>
            </a:r>
            <a:r>
              <a:rPr lang="ar-AE" sz="1800" dirty="0">
                <a:solidFill>
                  <a:srgbClr val="7030A0"/>
                </a:solidFill>
              </a:rPr>
              <a:t>الذكية و ...</a:t>
            </a:r>
            <a:endParaRPr lang="en-IE" sz="1800" dirty="0">
              <a:solidFill>
                <a:srgbClr val="7030A0"/>
              </a:solidFill>
            </a:endParaRPr>
          </a:p>
        </p:txBody>
      </p:sp>
    </p:spTree>
    <p:extLst>
      <p:ext uri="{BB962C8B-B14F-4D97-AF65-F5344CB8AC3E}">
        <p14:creationId xmlns:p14="http://schemas.microsoft.com/office/powerpoint/2010/main" val="1176325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تأجيج الصور النمطية والتحيزات</a:t>
            </a:r>
            <a:endParaRPr lang="en-GB" dirty="0"/>
          </a:p>
        </p:txBody>
      </p:sp>
      <p:pic>
        <p:nvPicPr>
          <p:cNvPr id="3" name="Picture 2" descr="C:\Users\Fujitsu\AppData\Local\Microsoft\Windows\INetCache\IE\4H4ULRLK\a_happy_leprechaun_with_a_pint_of_beer_and_the_irish_flag_0521-1003-2117-1726_SM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15" y="4139057"/>
            <a:ext cx="1759115" cy="157734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4" descr="C:\Users\Fujitsu\AppData\Local\Microsoft\Windows\INetCache\IE\4H4ULRLK\pizza-cartoon-photoxpress_1824001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843" y="4249547"/>
            <a:ext cx="1760220" cy="146685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5" descr="C:\Users\Fujitsu\AppData\Local\Microsoft\Windows\INetCache\IE\GTAR3SG7\Jewish-dance-by-Rone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5855" y="4249547"/>
            <a:ext cx="2602068" cy="151028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6" descr="C:\Users\Fujitsu\AppData\Local\Microsoft\Windows\INetCache\IE\4H4ULRLK\gay-couple-holding-hand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305" y="2265807"/>
            <a:ext cx="1629168" cy="198374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7" descr="C:\Users\Fujitsu\AppData\Local\Microsoft\Windows\INetCache\IE\874DBHAK\Refugee-Ship-Silhouett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330" y="2897443"/>
            <a:ext cx="2235200" cy="93636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9" descr="C:\Users\Fujitsu\AppData\Local\Microsoft\Windows\INetCache\IE\4H4ULRLK\muslim_women_by_tasnimx[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4587" y="2592197"/>
            <a:ext cx="1279572" cy="15468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07712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دعابة؟</a:t>
            </a:r>
            <a:endParaRPr lang="de-AT" dirty="0"/>
          </a:p>
        </p:txBody>
      </p:sp>
      <p:pic>
        <p:nvPicPr>
          <p:cNvPr id="3" name="Picture 2" descr="C:\Users\Fujitsu\AppData\Local\Microsoft\Windows\INetCache\IE\GTAR3SG7\man-on-phone[1].png"/>
          <p:cNvPicPr/>
          <p:nvPr/>
        </p:nvPicPr>
        <p:blipFill>
          <a:blip r:embed="rId3">
            <a:extLst>
              <a:ext uri="{28A0092B-C50C-407E-A947-70E740481C1C}">
                <a14:useLocalDpi xmlns:a14="http://schemas.microsoft.com/office/drawing/2010/main" val="0"/>
              </a:ext>
            </a:extLst>
          </a:blip>
          <a:srcRect/>
          <a:stretch>
            <a:fillRect/>
          </a:stretch>
        </p:blipFill>
        <p:spPr bwMode="auto">
          <a:xfrm>
            <a:off x="1181100" y="2793785"/>
            <a:ext cx="2019300" cy="2543810"/>
          </a:xfrm>
          <a:prstGeom prst="rect">
            <a:avLst/>
          </a:prstGeom>
          <a:noFill/>
          <a:ln>
            <a:noFill/>
          </a:ln>
        </p:spPr>
      </p:pic>
      <p:sp>
        <p:nvSpPr>
          <p:cNvPr id="4" name="TextBox 3"/>
          <p:cNvSpPr txBox="1"/>
          <p:nvPr/>
        </p:nvSpPr>
        <p:spPr>
          <a:xfrm>
            <a:off x="3495040" y="3505620"/>
            <a:ext cx="4366460" cy="646331"/>
          </a:xfrm>
          <a:prstGeom prst="rect">
            <a:avLst/>
          </a:prstGeom>
          <a:noFill/>
        </p:spPr>
        <p:txBody>
          <a:bodyPr wrap="square" rtlCol="0">
            <a:spAutoFit/>
          </a:bodyPr>
          <a:lstStyle/>
          <a:p>
            <a:r>
              <a:rPr lang="ar-AE" sz="1800" dirty="0">
                <a:solidFill>
                  <a:srgbClr val="7030A0"/>
                </a:solidFill>
              </a:rPr>
              <a:t>... وتذكر إذا كنت بحاجة إلى أي شيء</a:t>
            </a:r>
            <a:br>
              <a:rPr lang="ar-AE" sz="1800" dirty="0">
                <a:solidFill>
                  <a:srgbClr val="7030A0"/>
                </a:solidFill>
              </a:rPr>
            </a:br>
            <a:r>
              <a:rPr lang="ar-AE" sz="1800" dirty="0">
                <a:solidFill>
                  <a:srgbClr val="7030A0"/>
                </a:solidFill>
              </a:rPr>
              <a:t>أنا موجود 24/6 ...</a:t>
            </a:r>
            <a:endParaRPr lang="en-IE" sz="1800" dirty="0">
              <a:solidFill>
                <a:srgbClr val="7030A0"/>
              </a:solidFill>
            </a:endParaRPr>
          </a:p>
        </p:txBody>
      </p:sp>
    </p:spTree>
    <p:extLst>
      <p:ext uri="{BB962C8B-B14F-4D97-AF65-F5344CB8AC3E}">
        <p14:creationId xmlns:p14="http://schemas.microsoft.com/office/powerpoint/2010/main" val="2567655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دعابة؟</a:t>
            </a:r>
            <a:endParaRPr lang="de-AT"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1463307" y="2717780"/>
            <a:ext cx="2538412" cy="2814637"/>
          </a:xfrm>
          <a:prstGeom prst="rect">
            <a:avLst/>
          </a:prstGeom>
        </p:spPr>
      </p:pic>
      <p:sp>
        <p:nvSpPr>
          <p:cNvPr id="5" name="TextBox 4"/>
          <p:cNvSpPr txBox="1"/>
          <p:nvPr/>
        </p:nvSpPr>
        <p:spPr>
          <a:xfrm>
            <a:off x="4663440" y="3478767"/>
            <a:ext cx="4366460" cy="646331"/>
          </a:xfrm>
          <a:prstGeom prst="rect">
            <a:avLst/>
          </a:prstGeom>
          <a:noFill/>
        </p:spPr>
        <p:txBody>
          <a:bodyPr wrap="square" rtlCol="0">
            <a:spAutoFit/>
          </a:bodyPr>
          <a:lstStyle/>
          <a:p>
            <a:r>
              <a:rPr lang="ar-AE" sz="1800" dirty="0">
                <a:solidFill>
                  <a:srgbClr val="7030A0"/>
                </a:solidFill>
              </a:rPr>
              <a:t>... وتذكر إذا كنت بحاجة إلى أي شيء</a:t>
            </a:r>
            <a:br>
              <a:rPr lang="ar-AE" sz="1800" dirty="0">
                <a:solidFill>
                  <a:srgbClr val="7030A0"/>
                </a:solidFill>
              </a:rPr>
            </a:br>
            <a:r>
              <a:rPr lang="ar-AE" sz="1800" dirty="0">
                <a:solidFill>
                  <a:srgbClr val="7030A0"/>
                </a:solidFill>
              </a:rPr>
              <a:t>أنا موجود 24/6 ...</a:t>
            </a:r>
            <a:endParaRPr lang="en-IE" sz="1800" dirty="0">
              <a:solidFill>
                <a:srgbClr val="7030A0"/>
              </a:solidFill>
            </a:endParaRPr>
          </a:p>
        </p:txBody>
      </p:sp>
    </p:spTree>
    <p:extLst>
      <p:ext uri="{BB962C8B-B14F-4D97-AF65-F5344CB8AC3E}">
        <p14:creationId xmlns:p14="http://schemas.microsoft.com/office/powerpoint/2010/main" val="1039316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title"/>
          </p:nvPr>
        </p:nvSpPr>
        <p:spPr>
          <a:xfrm>
            <a:off x="691200" y="605700"/>
            <a:ext cx="7761600" cy="657900"/>
          </a:xfrm>
          <a:prstGeom prst="rect">
            <a:avLst/>
          </a:prstGeom>
        </p:spPr>
        <p:txBody>
          <a:bodyPr wrap="square" lIns="91425" tIns="91425" rIns="91425" bIns="91425" anchor="b" anchorCtr="0">
            <a:noAutofit/>
          </a:bodyPr>
          <a:lstStyle/>
          <a:p>
            <a:pPr lvl="0"/>
            <a:r>
              <a:rPr lang="ar-AE" dirty="0"/>
              <a:t>دعابة؟</a:t>
            </a:r>
            <a:endParaRPr lang="en"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3033712" y="2767450"/>
            <a:ext cx="3076575" cy="22288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45</TotalTime>
  <Words>723</Words>
  <Application>Microsoft Office PowerPoint</Application>
  <PresentationFormat>On-screen Show (4:3)</PresentationFormat>
  <Paragraphs>38</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Montserrat</vt:lpstr>
      <vt:lpstr>EngagePowerpoint Template</vt:lpstr>
      <vt:lpstr>الأفكار النمطية والتحيز</vt:lpstr>
      <vt:lpstr>الأفكار النمطية</vt:lpstr>
      <vt:lpstr>التحيزات</vt:lpstr>
      <vt:lpstr>الهوية والمعنى</vt:lpstr>
      <vt:lpstr>مضحك أو عنصري</vt:lpstr>
      <vt:lpstr>تأجيج الصور النمطية والتحيزات</vt:lpstr>
      <vt:lpstr>دعابة؟</vt:lpstr>
      <vt:lpstr>دعابة؟</vt:lpstr>
      <vt:lpstr>دعابة؟</vt:lpstr>
      <vt:lpstr>دعابة؟</vt:lpstr>
      <vt:lpstr>أكثر روح الدعابة</vt:lpstr>
      <vt:lpstr>لا للقوالب النمطية والتحامل!</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Elena Xeni</cp:lastModifiedBy>
  <cp:revision>92</cp:revision>
  <dcterms:created xsi:type="dcterms:W3CDTF">2017-10-27T16:23:16Z</dcterms:created>
  <dcterms:modified xsi:type="dcterms:W3CDTF">2019-11-10T21:40:27Z</dcterms:modified>
</cp:coreProperties>
</file>