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85" r:id="rId4"/>
    <p:sldId id="293" r:id="rId5"/>
    <p:sldId id="260" r:id="rId6"/>
    <p:sldId id="290" r:id="rId7"/>
    <p:sldId id="291" r:id="rId8"/>
    <p:sldId id="275" r:id="rId9"/>
    <p:sldId id="262" r:id="rId10"/>
    <p:sldId id="287" r:id="rId11"/>
    <p:sldId id="292" r:id="rId12"/>
    <p:sldId id="27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3333FF"/>
    <a:srgbClr val="0066FF"/>
    <a:srgbClr val="3399FF"/>
    <a:srgbClr val="66CCFF"/>
    <a:srgbClr val="CCFFFF"/>
    <a:srgbClr val="608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Questa risorsa è incentrata sull'abilità chiave "senso di iniziativa e imprenditorialità" ed è mirata a introdurre alcuni concetti e facilitare riflessioni e argomentazioni su questa abilità chiave nella vita personale, sociale e lavorativa. La fonte delle immagini è www.unsplash.com/.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i="1" u="sng" dirty="0"/>
              <a:t>Primo argomento di approfondimento (Focus sulla vita lavorativa) </a:t>
            </a:r>
          </a:p>
          <a:p>
            <a:pPr>
              <a:buNone/>
            </a:pPr>
            <a:r>
              <a:rPr lang="it-IT" dirty="0"/>
              <a:t>Riflettendo sui valori etici emersi e discussi nel gruppo, trovi qualche collegamento con l'elenco delle capacità e degli atteggiamenti identificati dalla raccomandazione UE sulla</a:t>
            </a:r>
            <a:r>
              <a:rPr lang="it-IT" baseline="0" dirty="0"/>
              <a:t> competenza chiave</a:t>
            </a:r>
            <a:r>
              <a:rPr lang="it-IT" dirty="0"/>
              <a:t> "imprenditorialità"? </a:t>
            </a:r>
          </a:p>
          <a:p>
            <a:pPr>
              <a:buNone/>
            </a:pPr>
            <a:r>
              <a:rPr lang="it-IT" dirty="0"/>
              <a:t>Ora, con la griglia del secondo esercizio prova a valutare, per ogni abilità e attitudine, il livello di importanza, scegliendo tra le tre opzioni: alta, media e bassa. Dopo questo esercizio individuale di circa 10 o 15 minuti, condividi le tue scelte con</a:t>
            </a:r>
            <a:r>
              <a:rPr lang="it-IT" baseline="0" dirty="0"/>
              <a:t> il gruppo</a:t>
            </a:r>
            <a:r>
              <a:rPr lang="it-IT" dirty="0"/>
              <a:t> e insieme fate un riassunto degli elementi più importanti per il gruppo, e identificate i modi per rafforzare quelle abilità e attitudini con i punteggi più alti.</a:t>
            </a:r>
            <a:endParaRPr lang="en-GB" dirty="0">
              <a:effectLst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i="1" u="sng" dirty="0"/>
              <a:t>Secondo argomento di approfondimento (Focus sulla vita sociale e personale)</a:t>
            </a:r>
            <a:br>
              <a:rPr lang="it-IT" i="1" u="sng" dirty="0"/>
            </a:br>
            <a:r>
              <a:rPr lang="it-IT" dirty="0"/>
              <a:t>Come ti senti con la "mappa mentale comune del gruppo"? Ti senti a tuo agio con la visione della "maggioranza"? Uno dei principi chiave della democrazia è il rispetto delle minoranze e puoi discutere della "Tirannia della maggioranza".</a:t>
            </a:r>
            <a:br>
              <a:rPr lang="it-IT" dirty="0"/>
            </a:br>
            <a:r>
              <a:rPr lang="it-IT" dirty="0"/>
              <a:t>http://democracyweb.org/majority-rule-principles</a:t>
            </a:r>
            <a:br>
              <a:rPr lang="it-IT" dirty="0"/>
            </a:br>
            <a:r>
              <a:rPr lang="it-IT" dirty="0"/>
              <a:t>La democrazia è un modo di governo del popolo che è gestito dal popolo. Le democrazie comprendono l'importanza di proteggere i diritti, le identità culturali, le pratiche sociali e le pratiche religiose di tutti gli individui. Affinché la volontà popolare possa governare, è stato messo in atto un sistema di regole di maggioranza in relazione ai diritti delle minoranze.</a:t>
            </a:r>
            <a:endParaRPr lang="en-GB" dirty="0"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La raccomandazione del Parlamento europeo e del Consiglio, del 18 dicembre 2006, relativa alle competenze chiave per l'apprendimento permanente, ha fornito la seguente definizione:</a:t>
            </a:r>
            <a:br>
              <a:rPr lang="it-IT" dirty="0"/>
            </a:br>
            <a:r>
              <a:rPr lang="it-IT" dirty="0"/>
              <a:t>Senso di iniziativa e imprenditorialità si riferisce alla capacità di un individuo di trasformare le idee in azioni. Include creatività, innovazione e assunzione di rischi, nonché la capacità di pianificare e gestire i progetti al fine di raggiungere gli obiettivi.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Questa competenza chiave supporta gli individui, non solo nella loro vita quotidiana a casa e nella società, ma anche sul posto di lavoro, nell'essere consapevoli del contesto del loro lavoro e della capacità di cogliere le opportunità, e costituisce una base per competenze e conoscenze più specifiche necessarie a coloro che intendono contribuire all'attività sociale o economica. Ciò dovrebbe includere la consapevolezza dei valori etici e la promozione del buon governo.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Conoscenze, abilità e attitudini essenziali relative a questa competenza: </a:t>
            </a:r>
          </a:p>
          <a:p>
            <a:pPr>
              <a:buNone/>
            </a:pPr>
            <a:r>
              <a:rPr lang="it-IT" dirty="0"/>
              <a:t>Le conoscenze necessarie includono la capacità di identificare le opportunità disponibili per le attività personali, professionali e / o aziendali, comprese le tematiche sul "quadro generale" che forniscono il contesto in cui le persone vivono e lavorano, come la comprensione a</a:t>
            </a:r>
            <a:r>
              <a:rPr lang="it-IT" baseline="0" dirty="0"/>
              <a:t> largo spettro</a:t>
            </a:r>
            <a:r>
              <a:rPr lang="it-IT" dirty="0"/>
              <a:t> del funzionamento dell'economia, delle opportunità e delle sfide che devono affrontare un datore di lavoro o un'organizzazione.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Le persone dovrebbero anche essere consapevoli del</a:t>
            </a:r>
            <a:r>
              <a:rPr lang="it-IT" baseline="0" dirty="0"/>
              <a:t> comportamento</a:t>
            </a:r>
            <a:r>
              <a:rPr lang="it-IT" dirty="0"/>
              <a:t> etico delle imprese e di come possono essere una forza per il bene, ad esempio attraverso il commercio equo o attraverso l'impresa sociale.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Le competenze si riferiscono alla gestione proattiva del progetto, che coinvolge, ad esempio, la capacità di pianificare, organizzare, gestire, condurre e delegare, analizzare, comunicare, fare rapporti, valutare e registrare, rappresentanza e negoziazione efficaci e la capacità di lavorare sia individualmente, sia collaborando in gruppo.</a:t>
            </a:r>
            <a:endParaRPr lang="en-GB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La capacità di giudicare e identificare i propri punti di forza e di debolezza e di valutare e assumere i rischi, così come e quando sia giustificato, sia essenziale.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Un atteggiamento imprenditoriale è caratterizzato da iniziativa, proattività, indipendenza e innovazione nella vita personale e sociale, oltre che sul lavoro. Include anche la motivazione e la determinazione a raggiungere gli obiettivi, sia che si tratti di obiettivi personali, sia di obiettivi condivisi con altri, anche sul lavoro.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/>
              <a:t>Ora, con la griglia del primo esercizio, "Elenca i tuoi valori etici nella vita personale, sociale e lavorativa", prendi 10 o 15 minuti per annotarli o trovare un simbolo utile a definire un valore specifico. Condividendo questi valori all'interno del gruppo troverai sicuramente lo stesso indicato da più di una persona, o valori simili espressi in modi diversi ... dopo la discussione fai una "mappa mentale di gruppo", dove, nel mezzo, c'è il valore più citato nei tre diversi campi.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Prendi l’iniziativa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251669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Messa a fuoco sulla vita lavorativa</a:t>
            </a:r>
            <a:br>
              <a:rPr lang="en" dirty="0"/>
            </a:br>
            <a:r>
              <a:rPr lang="en" dirty="0"/>
              <a:t>Griglia Esercizio 2</a:t>
            </a:r>
            <a:br>
              <a:rPr lang="en" dirty="0"/>
            </a:br>
            <a:r>
              <a:rPr lang="en" dirty="0"/>
              <a:t>Imprenditorialità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09129" y="2290195"/>
            <a:ext cx="727795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Competenza Chiave Imprenditorialità: livello di importanza</a:t>
            </a:r>
          </a:p>
          <a:p>
            <a:endParaRPr lang="it-IT" b="1" dirty="0"/>
          </a:p>
          <a:p>
            <a:endParaRPr lang="it-IT" dirty="0"/>
          </a:p>
          <a:p>
            <a:r>
              <a:rPr lang="it-IT" b="1" i="1" dirty="0"/>
              <a:t>Abilità di</a:t>
            </a:r>
            <a:r>
              <a:rPr lang="it-IT" dirty="0"/>
              <a:t>					</a:t>
            </a:r>
            <a:r>
              <a:rPr lang="it-IT" b="1" dirty="0"/>
              <a:t>ALTA	MEDIA	BASSA</a:t>
            </a:r>
          </a:p>
          <a:p>
            <a:endParaRPr lang="it-IT" dirty="0"/>
          </a:p>
          <a:p>
            <a:r>
              <a:rPr lang="it-IT" dirty="0"/>
              <a:t>Identificare le opportunità disponibili	 	   </a:t>
            </a:r>
            <a:r>
              <a:rPr lang="it-IT" dirty="0">
                <a:sym typeface="Wingdings"/>
              </a:rPr>
              <a:t>	   	    </a:t>
            </a:r>
          </a:p>
          <a:p>
            <a:r>
              <a:rPr lang="it-IT" dirty="0"/>
              <a:t>Comprendere il contesto (opportunità e sfide)</a:t>
            </a:r>
            <a:r>
              <a:rPr lang="it-IT" dirty="0">
                <a:sym typeface="Wingdings"/>
              </a:rPr>
              <a:t> 		   	   	    </a:t>
            </a:r>
          </a:p>
          <a:p>
            <a:r>
              <a:rPr lang="it-IT" dirty="0"/>
              <a:t>Pianificare				</a:t>
            </a:r>
            <a:r>
              <a:rPr lang="it-IT" dirty="0">
                <a:sym typeface="Wingdings"/>
              </a:rPr>
              <a:t>	   	   	    </a:t>
            </a:r>
          </a:p>
          <a:p>
            <a:r>
              <a:rPr lang="it-IT" dirty="0">
                <a:sym typeface="Wingdings"/>
              </a:rPr>
              <a:t>Organizzare				   	   	    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i="1" dirty="0"/>
              <a:t>Attitudine imprenditoriale			</a:t>
            </a:r>
            <a:r>
              <a:rPr lang="it-IT" b="1" dirty="0"/>
              <a:t> ALTA	MEDIA	BASSA</a:t>
            </a:r>
            <a:endParaRPr lang="it-IT" b="1" i="1" dirty="0"/>
          </a:p>
          <a:p>
            <a:endParaRPr lang="it-IT" dirty="0"/>
          </a:p>
          <a:p>
            <a:r>
              <a:rPr lang="it-IT" dirty="0"/>
              <a:t>Iniziativa					    </a:t>
            </a:r>
            <a:r>
              <a:rPr lang="it-IT" dirty="0">
                <a:sym typeface="Wingdings"/>
              </a:rPr>
              <a:t>	   	    </a:t>
            </a:r>
            <a:endParaRPr lang="it-IT" dirty="0"/>
          </a:p>
          <a:p>
            <a:r>
              <a:rPr lang="it-IT" dirty="0"/>
              <a:t>Pro-attività					    </a:t>
            </a:r>
            <a:r>
              <a:rPr lang="it-IT" dirty="0">
                <a:sym typeface="Wingdings"/>
              </a:rPr>
              <a:t>	   	    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151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251669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Messa a fuoco sulla vita personale </a:t>
            </a:r>
            <a:br>
              <a:rPr lang="en" dirty="0"/>
            </a:br>
            <a:r>
              <a:rPr lang="en" dirty="0"/>
              <a:t>e sociale – Discussione aperta</a:t>
            </a:r>
            <a:br>
              <a:rPr lang="en" dirty="0"/>
            </a:br>
            <a:r>
              <a:rPr lang="en" dirty="0"/>
              <a:t>Vivere in democrazia</a:t>
            </a:r>
          </a:p>
        </p:txBody>
      </p:sp>
      <p:pic>
        <p:nvPicPr>
          <p:cNvPr id="8196" name="Picture 4" descr="https://images.unsplash.com/photo-1459478309853-2c33a60058e7?ixlib=rb-0.3.5&amp;ixid=eyJhcHBfaWQiOjEyMDd9&amp;s=ba9893452f120b4af8ffe3b3f9475e7f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6" y="2052507"/>
            <a:ext cx="5595137" cy="37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5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Grazie!</a:t>
            </a: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7" name="Textfeld 2"/>
          <p:cNvSpPr txBox="1"/>
          <p:nvPr/>
        </p:nvSpPr>
        <p:spPr>
          <a:xfrm>
            <a:off x="0" y="5517496"/>
            <a:ext cx="665060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dirty="0"/>
              <a:t>Questo progetto è stato finanziato con il sostegno della Commissione europea. </a:t>
            </a:r>
          </a:p>
          <a:p>
            <a:endParaRPr lang="it-IT" sz="800" dirty="0"/>
          </a:p>
          <a:p>
            <a:r>
              <a:rPr lang="it-IT" sz="1100" dirty="0"/>
              <a:t>Questo documento riflette solo le opinioni dell'autore e la Commissione non può essere ritenuta responsabile per qualsiasi uso che potrebbe essere fatto delle informazioni contenute nel presente documento.</a:t>
            </a:r>
          </a:p>
          <a:p>
            <a:endParaRPr lang="en-GB" sz="800" dirty="0"/>
          </a:p>
          <a:p>
            <a:r>
              <a:rPr lang="it-IT" sz="1100" dirty="0"/>
              <a:t>Progetto Numero</a:t>
            </a:r>
            <a:r>
              <a:rPr lang="en-GB" sz="1100" dirty="0"/>
              <a:t>: 2017-1-FR01-KA204-037126</a:t>
            </a:r>
            <a:endParaRPr lang="de-AT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5815500" cy="147832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Le competenze chiave per l’apprendimento permanente – Senso di iniziativa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6249798" y="1872642"/>
            <a:ext cx="2592199" cy="2682580"/>
            <a:chOff x="3782700" y="1538287"/>
            <a:chExt cx="1578600" cy="1578600"/>
          </a:xfrm>
        </p:grpSpPr>
        <p:sp>
          <p:nvSpPr>
            <p:cNvPr id="118" name="Shape 11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3" y="2298581"/>
            <a:ext cx="1838872" cy="18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ands create art on a pottery 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5" y="2483385"/>
            <a:ext cx="5136999" cy="30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unsplash.com/photo-1513477967668-2aaf11838bd6?ixlib=rb-0.3.5&amp;s=153add1c564b7a4b98c0984ea0d0badf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1948201"/>
            <a:ext cx="2835478" cy="42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Vita personale, sociale e lavorativa</a:t>
            </a:r>
          </a:p>
        </p:txBody>
      </p:sp>
      <p:pic>
        <p:nvPicPr>
          <p:cNvPr id="2054" name="Picture 6" descr="https://images.unsplash.com/photo-1522850403397-b0c8f2f75451?ixlib=rb-0.3.5&amp;ixid=eyJhcHBfaWQiOjEyMDd9&amp;s=2dbf35a0f93dcd796bba69950fdfe4b4&amp;w=1000&amp;q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4" y="1728134"/>
            <a:ext cx="2004969" cy="30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ack and white photograph of the back view of street protesters in a rally in Washingt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05" y="3640822"/>
            <a:ext cx="3654102" cy="24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ghts in the windows of an office building in Mosc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72" y="1728134"/>
            <a:ext cx="3162835" cy="17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7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Conoscenze, abilità ed attitudini essenziali</a:t>
            </a:r>
          </a:p>
        </p:txBody>
      </p:sp>
      <p:pic>
        <p:nvPicPr>
          <p:cNvPr id="7" name="Picture 2" descr="https://images.unsplash.com/photo-1523006520266-d3a4a8152803?ixlib=rb-0.3.5&amp;ixid=eyJhcHBfaWQiOjEyMDd9&amp;s=9f72708186012faffab3b4c3b2ca1396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35" y="2109483"/>
            <a:ext cx="5806745" cy="35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4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Imprenditoria sociale</a:t>
            </a:r>
          </a:p>
        </p:txBody>
      </p:sp>
      <p:pic>
        <p:nvPicPr>
          <p:cNvPr id="1026" name="Picture 2" descr="Risultati immagini per justice vs equal opport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60" y="1768429"/>
            <a:ext cx="3678688" cy="4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5" y="1768429"/>
            <a:ext cx="371316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images.unsplash.com/photo-1512138664757-360e0aad5132?ixlib=rb-0.3.5&amp;ixid=eyJhcHBfaWQiOjEyMDd9&amp;s=6c97eed60653e01c47b179bf9298c8c2&amp;w=1000&amp;q=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5" y="3896858"/>
            <a:ext cx="3713162" cy="24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Capacità di project management</a:t>
            </a:r>
            <a:br>
              <a:rPr lang="en" dirty="0"/>
            </a:br>
            <a:r>
              <a:rPr lang="en" dirty="0"/>
              <a:t>pro-attivo</a:t>
            </a:r>
          </a:p>
        </p:txBody>
      </p:sp>
      <p:pic>
        <p:nvPicPr>
          <p:cNvPr id="5122" name="Picture 2" descr="https://images.unsplash.com/photo-1517164850305-99a3e65bb47e?ixlib=rb-0.3.5&amp;ixid=eyJhcHBfaWQiOjEyMDd9&amp;s=891fe858de061305b9d58986c3970d60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49" y="2234705"/>
            <a:ext cx="4613623" cy="30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affiti words read &quot;Together, we create!&quot; below small windows on a brick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" y="4060956"/>
            <a:ext cx="3028266" cy="17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person drawing in a notepad with a ru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" y="1812218"/>
            <a:ext cx="3028266" cy="20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0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sticker reading “good news is coming” on an advertising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1" y="1899554"/>
            <a:ext cx="3189072" cy="44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.unsplash.com/photo-1516822669470-73d1771e95a3?ixlib=rb-0.3.5&amp;ixid=eyJhcHBfaWQiOjEyMDd9&amp;s=e87d113f337275699af2565a396ecd2b&amp;w=1000&amp;q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38" y="2763169"/>
            <a:ext cx="4051562" cy="27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Capacità di project management</a:t>
            </a:r>
            <a:br>
              <a:rPr lang="en" dirty="0"/>
            </a:br>
            <a:r>
              <a:rPr lang="en" dirty="0"/>
              <a:t>proattivo</a:t>
            </a:r>
          </a:p>
        </p:txBody>
      </p:sp>
    </p:spTree>
    <p:extLst>
      <p:ext uri="{BB962C8B-B14F-4D97-AF65-F5344CB8AC3E}">
        <p14:creationId xmlns:p14="http://schemas.microsoft.com/office/powerpoint/2010/main" val="394355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Attitudine imprenditoriale</a:t>
            </a:r>
          </a:p>
        </p:txBody>
      </p:sp>
      <p:pic>
        <p:nvPicPr>
          <p:cNvPr id="7170" name="Picture 2" descr="https://images.unsplash.com/photo-1514621166532-aa7eb1a3a2f4?ixlib=rb-0.3.5&amp;ixid=eyJhcHBfaWQiOjEyMDd9&amp;s=1ab428e21d89e5fc9eb58c31273c3751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4" y="1824605"/>
            <a:ext cx="3073167" cy="46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s.unsplash.com/photo-1509473647586-dfa9b5ad07d5?ixlib=rb-0.3.5&amp;ixid=eyJhcHBfaWQiOjEyMDd9&amp;s=95c0f9eb26cff6fc3aef6554e097ffcc&amp;w=1000&amp;q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14" y="2482089"/>
            <a:ext cx="4393036" cy="32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Prendi l’iniziativa</a:t>
            </a:r>
            <a:br>
              <a:rPr lang="en" dirty="0"/>
            </a:br>
            <a:r>
              <a:rPr lang="en" dirty="0"/>
              <a:t>Griglia Esercizio 1 – Valori etici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52394"/>
              </p:ext>
            </p:extLst>
          </p:nvPr>
        </p:nvGraphicFramePr>
        <p:xfrm>
          <a:off x="822122" y="1937856"/>
          <a:ext cx="6844552" cy="3283273"/>
        </p:xfrm>
        <a:graphic>
          <a:graphicData uri="http://schemas.openxmlformats.org/drawingml/2006/table">
            <a:tbl>
              <a:tblPr firstRow="1" firstCol="1" bandRow="1">
                <a:tableStyleId>{7257817E-EC5C-4880-A810-ED7F254FEA46}</a:tableStyleId>
              </a:tblPr>
              <a:tblGrid>
                <a:gridCol w="226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Nella</a:t>
                      </a:r>
                      <a:r>
                        <a:rPr lang="it-IT" sz="1400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vita personale</a:t>
                      </a:r>
                      <a:endParaRPr lang="it-IT" sz="12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Nella</a:t>
                      </a:r>
                      <a:r>
                        <a:rPr lang="it-IT" sz="1400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vita sociale</a:t>
                      </a:r>
                      <a:endParaRPr lang="it-IT" sz="12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Nella</a:t>
                      </a:r>
                      <a:r>
                        <a:rPr lang="it-IT" sz="1400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vita lavorativa</a:t>
                      </a:r>
                      <a:endParaRPr lang="it-IT" sz="12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2188</TotalTime>
  <Words>749</Words>
  <Application>Microsoft Office PowerPoint</Application>
  <PresentationFormat>Presentazione su schermo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Montserrat</vt:lpstr>
      <vt:lpstr>Arial</vt:lpstr>
      <vt:lpstr>Calibri</vt:lpstr>
      <vt:lpstr>EngagePowerpoint Template</vt:lpstr>
      <vt:lpstr>Prendi l’iniziativa</vt:lpstr>
      <vt:lpstr>Le competenze chiave per l’apprendimento permanente – Senso di iniziativa</vt:lpstr>
      <vt:lpstr>Vita personale, sociale e lavorativa</vt:lpstr>
      <vt:lpstr>Conoscenze, abilità ed attitudini essenziali</vt:lpstr>
      <vt:lpstr>Imprenditoria sociale</vt:lpstr>
      <vt:lpstr>Capacità di project management pro-attivo</vt:lpstr>
      <vt:lpstr>Capacità di project management proattivo</vt:lpstr>
      <vt:lpstr>Attitudine imprenditoriale</vt:lpstr>
      <vt:lpstr>Prendi l’iniziativa Griglia Esercizio 1 – Valori etici</vt:lpstr>
      <vt:lpstr>Messa a fuoco sulla vita lavorativa Griglia Esercizio 2 Imprenditorialità</vt:lpstr>
      <vt:lpstr>Messa a fuoco sulla vita personale  e sociale – Discussione aperta Vivere in democrazia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Betti Cannova</cp:lastModifiedBy>
  <cp:revision>74</cp:revision>
  <dcterms:created xsi:type="dcterms:W3CDTF">2017-10-27T16:23:16Z</dcterms:created>
  <dcterms:modified xsi:type="dcterms:W3CDTF">2019-09-25T19:54:17Z</dcterms:modified>
</cp:coreProperties>
</file>