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85" r:id="rId4"/>
    <p:sldId id="293" r:id="rId5"/>
    <p:sldId id="260" r:id="rId6"/>
    <p:sldId id="290" r:id="rId7"/>
    <p:sldId id="291" r:id="rId8"/>
    <p:sldId id="275" r:id="rId9"/>
    <p:sldId id="262" r:id="rId10"/>
    <p:sldId id="287" r:id="rId11"/>
    <p:sldId id="292" r:id="rId12"/>
    <p:sldId id="274"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3333FF"/>
    <a:srgbClr val="0066FF"/>
    <a:srgbClr val="3399FF"/>
    <a:srgbClr val="66CCFF"/>
    <a:srgbClr val="CCFFFF"/>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p:scale>
          <a:sx n="114" d="100"/>
          <a:sy n="114" d="100"/>
        </p:scale>
        <p:origin x="-14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emocracyweb.org/majority-rule-principl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This resource is focused on the key skill “sense of initiative</a:t>
            </a:r>
            <a:r>
              <a:rPr lang="en-GB" sz="1100" kern="1200" baseline="0" dirty="0" smtClean="0">
                <a:solidFill>
                  <a:schemeClr val="tx1"/>
                </a:solidFill>
                <a:effectLst/>
                <a:latin typeface="+mn-lt"/>
                <a:ea typeface="+mn-ea"/>
                <a:cs typeface="+mn-cs"/>
              </a:rPr>
              <a:t> and entrepreneurship” (EU, 2006) and is targeted to introduce some concepts and facilitate reflections and argumentations about this key skill in personal, social and working life.</a:t>
            </a:r>
            <a:r>
              <a:rPr lang="en-GB" sz="1100" kern="120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The source of the images is www.unsplash.com/.</a:t>
            </a:r>
            <a:endParaRPr lang="en-GB" sz="1100" kern="1200" dirty="0" smtClean="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i="1" u="sng" kern="1200" dirty="0" smtClean="0">
                <a:solidFill>
                  <a:schemeClr val="tx1"/>
                </a:solidFill>
                <a:effectLst/>
                <a:latin typeface="+mn-lt"/>
                <a:ea typeface="+mn-ea"/>
                <a:cs typeface="+mn-cs"/>
              </a:rPr>
              <a:t>First in-depth topic (Focus on working life)</a:t>
            </a:r>
            <a:endParaRPr lang="en-GB"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Reflecting on the ethical values emerged and discussed in the group, do you find any connection with the list of abilities and attitudes identified by the EU Recommendation for the key skill “entrepreneurship”? Now, with the second exercise grid try to assess, for each ability and attitude, the level of importance, choosing among the three options: high, medium and low. After this individual exercise (10’/15’), share your choices</a:t>
            </a:r>
            <a:r>
              <a:rPr lang="en-GB" sz="1100" kern="1200" baseline="0" dirty="0" smtClean="0">
                <a:solidFill>
                  <a:schemeClr val="tx1"/>
                </a:solidFill>
                <a:effectLst/>
                <a:latin typeface="+mn-lt"/>
                <a:ea typeface="+mn-ea"/>
                <a:cs typeface="+mn-cs"/>
              </a:rPr>
              <a:t> in the team and m</a:t>
            </a:r>
            <a:r>
              <a:rPr lang="en-GB" sz="1100" kern="1200" dirty="0" smtClean="0">
                <a:solidFill>
                  <a:schemeClr val="tx1"/>
                </a:solidFill>
                <a:effectLst/>
                <a:latin typeface="+mn-lt"/>
                <a:ea typeface="+mn-ea"/>
                <a:cs typeface="+mn-cs"/>
              </a:rPr>
              <a:t>ake a summary of the most important items for the group, and identify the ways to strengthen those skills and attitudes with higher scores.</a:t>
            </a:r>
            <a:endParaRPr lang="en-GB" dirty="0" smtClean="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i="1" u="sng" kern="1200" dirty="0" smtClean="0">
                <a:solidFill>
                  <a:schemeClr val="tx1"/>
                </a:solidFill>
                <a:effectLst/>
                <a:latin typeface="+mn-lt"/>
                <a:ea typeface="+mn-ea"/>
                <a:cs typeface="+mn-cs"/>
              </a:rPr>
              <a:t>Second in-depth topic (Focus social and personal life)</a:t>
            </a:r>
            <a:endParaRPr lang="en-GB"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How do you feel with the “common group mind map”? Are you comfortable with the “majority” vision? One of the key principle in democracy is the respect of minorities and you can discuss about the “Tyranny of Majority”.</a:t>
            </a:r>
          </a:p>
          <a:p>
            <a:pPr>
              <a:buNone/>
            </a:pPr>
            <a:r>
              <a:rPr lang="en-GB" sz="1100" u="sng" kern="1200" dirty="0" smtClean="0">
                <a:solidFill>
                  <a:schemeClr val="tx1"/>
                </a:solidFill>
                <a:effectLst/>
                <a:latin typeface="+mn-lt"/>
                <a:ea typeface="+mn-ea"/>
                <a:cs typeface="+mn-cs"/>
                <a:hlinkClick r:id="rId3"/>
              </a:rPr>
              <a:t>http://democracyweb.org/majority-rule-principles</a:t>
            </a:r>
            <a:endParaRPr lang="en-GB"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Democracy is a way of government of the people which is ruled by the people. Democracies understand the importance of protecting the rights, cultural identities, social practices, and religious practices of all individuals. In order for the people’s will to govern, a system of majority rule with respect to minority rights has been put into place.</a:t>
            </a:r>
            <a:endParaRPr lang="en-GB" dirty="0" smtClean="0">
              <a:effectLs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 Recommendation of the European Parliament and of the Council of 18 December 2006 on Key Competences for Lifelong Learning (2006/962/EC) provided the following definition:</a:t>
            </a:r>
          </a:p>
          <a:p>
            <a:pPr>
              <a:buNone/>
            </a:pPr>
            <a:r>
              <a:rPr lang="en-GB" sz="1100" kern="1200" dirty="0" smtClean="0">
                <a:solidFill>
                  <a:schemeClr val="tx1"/>
                </a:solidFill>
                <a:effectLst/>
                <a:latin typeface="+mn-lt"/>
                <a:ea typeface="+mn-ea"/>
                <a:cs typeface="+mn-cs"/>
              </a:rPr>
              <a:t>Sense of initiative and entrepreneurship refers to an individual's ability to turn ideas into action. It includes creativity, innovation and risk-taking, as well as the ability to plan and manage projects in order to achieve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This key competence supports individuals, not only in their everyday lives at home and in society, but also in the workplace in being aware of the context of their work and being able to seize opportunities, and is a foundation for more specific skills and knowledge needed by those establishing or contributing to social or commercial activity. This should include awareness of ethical values and promote good governance.</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Essential knowledge, skills and attitudes related to this competence:</a:t>
            </a:r>
          </a:p>
          <a:p>
            <a:pPr>
              <a:buNone/>
            </a:pPr>
            <a:r>
              <a:rPr lang="en-GB" sz="1100" kern="1200" dirty="0" smtClean="0">
                <a:solidFill>
                  <a:schemeClr val="tx1"/>
                </a:solidFill>
                <a:effectLst/>
                <a:latin typeface="+mn-lt"/>
                <a:ea typeface="+mn-ea"/>
                <a:cs typeface="+mn-cs"/>
              </a:rPr>
              <a:t>Necessary knowledge includes the ability to identify available opportunities for personal, professional and/or business activities, including ‘bigger picture’ issues that provide the context in which people live and work, such as a broad understanding of the workings of the economy, and the opportunities and challenges facing an employer or organisation.</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Individuals should also be aware of the ethical position of enterprises, and how they can be a force for good, for example through fair trade or through social enterprise.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Skills relate to proactive project management (involving, for example the ability to plan, organise, manage, lead and delegate, analyse, communicate, de-brief, evaluate and record), effective representation and negotiation, and the ability to work both as an individual and collaboratively in teams.</a:t>
            </a:r>
            <a:endParaRPr lang="en-GB" sz="1100" b="1" kern="1200" dirty="0" smtClean="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 ability to judge and identify one's strengths and weaknesses, and to assess and take risks as and when warranted, is essential.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An entrepreneurial attitude is characterised by initiative, pro-activity, independence and innovation in personal and social life, as much as at work. It also includes motivation and determination to meet objectives, whether personal goals, or aims held in common with others, including at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Now, with the first Exercise Grid, “List your ethical values in personal, social and working life”, take 10’/15’ to write them down or to find a symbol useful to define a specific value. Sharing these values within the group you will find for sure the same one indicated by more than one person, or similar values expressed in different ways…after the discussion make a “group mind map”, where, in the middle, there is the most quoted value in the three different fields.</a:t>
            </a:r>
            <a:endParaRPr lang="en-GB"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smtClean="0"/>
              <a:t>Take the initiative</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251669"/>
            <a:ext cx="7761600" cy="1292100"/>
          </a:xfrm>
          <a:prstGeom prst="rect">
            <a:avLst/>
          </a:prstGeom>
        </p:spPr>
        <p:txBody>
          <a:bodyPr wrap="square" lIns="91425" tIns="91425" rIns="91425" bIns="91425" anchor="b" anchorCtr="0">
            <a:noAutofit/>
          </a:bodyPr>
          <a:lstStyle/>
          <a:p>
            <a:pPr lvl="0"/>
            <a:r>
              <a:rPr lang="en" dirty="0" smtClean="0"/>
              <a:t>Focus on </a:t>
            </a:r>
            <a:r>
              <a:rPr lang="en" dirty="0"/>
              <a:t>working </a:t>
            </a:r>
            <a:r>
              <a:rPr lang="en" dirty="0" smtClean="0"/>
              <a:t>life</a:t>
            </a:r>
            <a:br>
              <a:rPr lang="en" dirty="0" smtClean="0"/>
            </a:br>
            <a:r>
              <a:rPr lang="en" dirty="0" smtClean="0"/>
              <a:t>Exercise Grid 2</a:t>
            </a:r>
            <a:br>
              <a:rPr lang="en" dirty="0" smtClean="0"/>
            </a:br>
            <a:r>
              <a:rPr lang="en" dirty="0" smtClean="0"/>
              <a:t>Entrepreneurship</a:t>
            </a:r>
            <a:endParaRPr lang="e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29" y="1784597"/>
            <a:ext cx="6390013" cy="223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29" y="4228051"/>
            <a:ext cx="6390013"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251669"/>
            <a:ext cx="7761600" cy="1292100"/>
          </a:xfrm>
          <a:prstGeom prst="rect">
            <a:avLst/>
          </a:prstGeom>
        </p:spPr>
        <p:txBody>
          <a:bodyPr wrap="square" lIns="91425" tIns="91425" rIns="91425" bIns="91425" anchor="b" anchorCtr="0">
            <a:noAutofit/>
          </a:bodyPr>
          <a:lstStyle/>
          <a:p>
            <a:pPr lvl="0"/>
            <a:r>
              <a:rPr lang="en" dirty="0" smtClean="0"/>
              <a:t>Focus on social and personal life</a:t>
            </a:r>
            <a:br>
              <a:rPr lang="en" dirty="0" smtClean="0"/>
            </a:br>
            <a:r>
              <a:rPr lang="en" dirty="0" smtClean="0"/>
              <a:t>Open argumentations</a:t>
            </a:r>
            <a:br>
              <a:rPr lang="en" dirty="0" smtClean="0"/>
            </a:br>
            <a:r>
              <a:rPr lang="en" dirty="0" smtClean="0"/>
              <a:t>To live the democracy</a:t>
            </a:r>
            <a:endParaRPr lang="en" dirty="0"/>
          </a:p>
        </p:txBody>
      </p:sp>
      <p:pic>
        <p:nvPicPr>
          <p:cNvPr id="8196" name="Picture 4" descr="https://images.unsplash.com/photo-1459478309853-2c33a60058e7?ixlib=rb-0.3.5&amp;ixid=eyJhcHBfaWQiOjEyMDd9&amp;s=ba9893452f120b4af8ffe3b3f9475e7f&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906" y="2052507"/>
            <a:ext cx="5595137" cy="373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5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7" name="Shape 257"/>
          <p:cNvSpPr txBox="1">
            <a:spLocks noGrp="1"/>
          </p:cNvSpPr>
          <p:nvPr>
            <p:ph type="body" idx="4294967295"/>
          </p:nvPr>
        </p:nvSpPr>
        <p:spPr>
          <a:xfrm>
            <a:off x="701975" y="4598650"/>
            <a:ext cx="6665100" cy="1893000"/>
          </a:xfrm>
          <a:prstGeom prst="rect">
            <a:avLst/>
          </a:prstGeom>
        </p:spPr>
        <p:txBody>
          <a:bodyPr wrap="square" lIns="91425" tIns="91425" rIns="91425" bIns="91425" anchor="t" anchorCtr="0">
            <a:noAutofit/>
          </a:bodyPr>
          <a:lstStyle/>
          <a:p>
            <a:pPr lvl="0" rtl="0">
              <a:spcBef>
                <a:spcPts val="0"/>
              </a:spcBef>
              <a:buNone/>
            </a:pPr>
            <a:r>
              <a:rPr lang="en" sz="2000" i="1" dirty="0" smtClean="0">
                <a:solidFill>
                  <a:srgbClr val="454F5B"/>
                </a:solidFill>
              </a:rPr>
              <a:t>Developed by Speha Fresia (IT)</a:t>
            </a:r>
            <a:endParaRPr lang="en" sz="2000" i="1" dirty="0">
              <a:solidFill>
                <a:srgbClr val="454F5B"/>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Key competences for Lifelong Learning – Sense of initiative</a:t>
            </a:r>
            <a:endParaRPr lang="en" dirty="0"/>
          </a:p>
        </p:txBody>
      </p:sp>
      <p:grpSp>
        <p:nvGrpSpPr>
          <p:cNvPr id="117" name="Shape 117"/>
          <p:cNvGrpSpPr/>
          <p:nvPr/>
        </p:nvGrpSpPr>
        <p:grpSpPr>
          <a:xfrm>
            <a:off x="6249798" y="1872642"/>
            <a:ext cx="2592199" cy="2682580"/>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463" y="2298581"/>
            <a:ext cx="1838872" cy="18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ands create art on a pottery 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75" y="2483385"/>
            <a:ext cx="5136999" cy="307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050" name="Picture 2" descr="https://images.unsplash.com/photo-1513477967668-2aaf11838bd6?ixlib=rb-0.3.5&amp;s=153add1c564b7a4b98c0984ea0d0badf&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948201"/>
            <a:ext cx="2835478" cy="4250382"/>
          </a:xfrm>
          <a:prstGeom prst="rect">
            <a:avLst/>
          </a:prstGeom>
          <a:noFill/>
          <a:extLst>
            <a:ext uri="{909E8E84-426E-40DD-AFC4-6F175D3DCCD1}">
              <a14:hiddenFill xmlns:a14="http://schemas.microsoft.com/office/drawing/2010/main">
                <a:solidFill>
                  <a:srgbClr val="FFFFFF"/>
                </a:solidFill>
              </a14:hiddenFill>
            </a:ext>
          </a:extLst>
        </p:spPr>
      </p:pic>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Personal, Social and Working Life</a:t>
            </a:r>
            <a:endParaRPr lang="en" dirty="0"/>
          </a:p>
        </p:txBody>
      </p:sp>
      <p:pic>
        <p:nvPicPr>
          <p:cNvPr id="2054" name="Picture 6" descr="https://images.unsplash.com/photo-1522850403397-b0c8f2f75451?ixlib=rb-0.3.5&amp;ixid=eyJhcHBfaWQiOjEyMDd9&amp;s=2dbf35a0f93dcd796bba69950fdfe4b4&amp;w=1000&amp;q=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594" y="1201488"/>
            <a:ext cx="2004969" cy="30074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ack and white photograph of the back view of street protesters in a rally in Washing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505" y="3640822"/>
            <a:ext cx="3654102" cy="24190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ghts in the windows of an office building in Mosc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772" y="1728134"/>
            <a:ext cx="3162835" cy="178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Essential knowledge, skills and attitudes</a:t>
            </a:r>
            <a:endParaRPr lang="en" dirty="0"/>
          </a:p>
        </p:txBody>
      </p:sp>
      <p:pic>
        <p:nvPicPr>
          <p:cNvPr id="7" name="Picture 2" descr="https://images.unsplash.com/photo-1523006520266-d3a4a8152803?ixlib=rb-0.3.5&amp;ixid=eyJhcHBfaWQiOjEyMDd9&amp;s=9f72708186012faffab3b4c3b2ca1396&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735" y="2109483"/>
            <a:ext cx="5806745" cy="353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4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Social Entrepreneurship</a:t>
            </a:r>
            <a:endParaRPr lang="en" dirty="0"/>
          </a:p>
        </p:txBody>
      </p:sp>
      <p:pic>
        <p:nvPicPr>
          <p:cNvPr id="1026" name="Picture 2" descr="Risultati immagini per justice vs equal opportun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60" y="1768429"/>
            <a:ext cx="3678688" cy="40575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15" y="1768429"/>
            <a:ext cx="3713162"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s://images.unsplash.com/photo-1512138664757-360e0aad5132?ixlib=rb-0.3.5&amp;ixid=eyJhcHBfaWQiOjEyMDd9&amp;s=6c97eed60653e01c47b179bf9298c8c2&amp;w=1000&amp;q=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15" y="3896858"/>
            <a:ext cx="3713162" cy="2476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Proactive project management</a:t>
            </a:r>
            <a:br>
              <a:rPr lang="en" dirty="0" smtClean="0"/>
            </a:br>
            <a:r>
              <a:rPr lang="en" dirty="0" smtClean="0"/>
              <a:t>skills</a:t>
            </a:r>
            <a:endParaRPr lang="en" dirty="0"/>
          </a:p>
        </p:txBody>
      </p:sp>
      <p:pic>
        <p:nvPicPr>
          <p:cNvPr id="5122" name="Picture 2" descr="https://images.unsplash.com/photo-1517164850305-99a3e65bb47e?ixlib=rb-0.3.5&amp;ixid=eyJhcHBfaWQiOjEyMDd9&amp;s=891fe858de061305b9d58986c3970d60&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049" y="2234705"/>
            <a:ext cx="4613623" cy="30772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ffiti words read &quot;Together, we create!&quot; below small windows on a brick 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57" y="4060956"/>
            <a:ext cx="3028266" cy="17049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person drawing in a notepad with a ru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257" y="1812218"/>
            <a:ext cx="3028266" cy="201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0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en" dirty="0"/>
              <a:t>Proactive project management</a:t>
            </a:r>
            <a:br>
              <a:rPr lang="en" dirty="0"/>
            </a:br>
            <a:r>
              <a:rPr lang="en" dirty="0"/>
              <a:t>skills</a:t>
            </a:r>
          </a:p>
        </p:txBody>
      </p:sp>
      <p:pic>
        <p:nvPicPr>
          <p:cNvPr id="6146" name="Picture 2" descr="A sticker reading “good news is coming” on an advertising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81" y="1899554"/>
            <a:ext cx="3189072" cy="44296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unsplash.com/photo-1516822669470-73d1771e95a3?ixlib=rb-0.3.5&amp;ixid=eyJhcHBfaWQiOjEyMDd9&amp;s=e87d113f337275699af2565a396ecd2b&amp;w=1000&amp;q=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238" y="2763169"/>
            <a:ext cx="4051562" cy="270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5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Entrepreneurial attitude</a:t>
            </a:r>
            <a:endParaRPr lang="en" dirty="0"/>
          </a:p>
        </p:txBody>
      </p:sp>
      <p:pic>
        <p:nvPicPr>
          <p:cNvPr id="7170" name="Picture 2" descr="https://images.unsplash.com/photo-1514621166532-aa7eb1a3a2f4?ixlib=rb-0.3.5&amp;ixid=eyJhcHBfaWQiOjEyMDd9&amp;s=1ab428e21d89e5fc9eb58c31273c3751&amp;w=1000&amp;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14" y="1824605"/>
            <a:ext cx="3073167" cy="46097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mages.unsplash.com/photo-1509473647586-dfa9b5ad07d5?ixlib=rb-0.3.5&amp;ixid=eyJhcHBfaWQiOjEyMDd9&amp;s=95c0f9eb26cff6fc3aef6554e097ffcc&amp;w=1000&amp;q=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214" y="2482089"/>
            <a:ext cx="4393036" cy="3294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0"/>
            <a:ext cx="7761600" cy="1292200"/>
          </a:xfrm>
          <a:prstGeom prst="rect">
            <a:avLst/>
          </a:prstGeom>
        </p:spPr>
        <p:txBody>
          <a:bodyPr wrap="square" lIns="91425" tIns="91425" rIns="91425" bIns="91425" anchor="b" anchorCtr="0">
            <a:noAutofit/>
          </a:bodyPr>
          <a:lstStyle/>
          <a:p>
            <a:pPr lvl="0">
              <a:spcBef>
                <a:spcPts val="0"/>
              </a:spcBef>
              <a:buNone/>
            </a:pPr>
            <a:r>
              <a:rPr lang="en" dirty="0" smtClean="0"/>
              <a:t>Take the initiative</a:t>
            </a:r>
            <a:br>
              <a:rPr lang="en" dirty="0" smtClean="0"/>
            </a:br>
            <a:r>
              <a:rPr lang="en" dirty="0" smtClean="0"/>
              <a:t>Exercise Grid 1 – Ethical values</a:t>
            </a:r>
            <a:endParaRPr lang="en" dirty="0"/>
          </a:p>
        </p:txBody>
      </p:sp>
      <p:graphicFrame>
        <p:nvGraphicFramePr>
          <p:cNvPr id="2" name="Tabella 1"/>
          <p:cNvGraphicFramePr>
            <a:graphicFrameLocks noGrp="1"/>
          </p:cNvGraphicFramePr>
          <p:nvPr>
            <p:extLst>
              <p:ext uri="{D42A27DB-BD31-4B8C-83A1-F6EECF244321}">
                <p14:modId xmlns:p14="http://schemas.microsoft.com/office/powerpoint/2010/main" val="1188110387"/>
              </p:ext>
            </p:extLst>
          </p:nvPr>
        </p:nvGraphicFramePr>
        <p:xfrm>
          <a:off x="822122" y="1937856"/>
          <a:ext cx="6844552" cy="3283273"/>
        </p:xfrm>
        <a:graphic>
          <a:graphicData uri="http://schemas.openxmlformats.org/drawingml/2006/table">
            <a:tbl>
              <a:tblPr firstRow="1" firstCol="1" bandRow="1">
                <a:tableStyleId>{7257817E-EC5C-4880-A810-ED7F254FEA46}</a:tableStyleId>
              </a:tblPr>
              <a:tblGrid>
                <a:gridCol w="2266068"/>
                <a:gridCol w="2289242"/>
                <a:gridCol w="2289242"/>
              </a:tblGrid>
              <a:tr h="290923">
                <a:tc>
                  <a:txBody>
                    <a:bodyPr/>
                    <a:lstStyle/>
                    <a:p>
                      <a:pPr algn="ctr">
                        <a:spcAft>
                          <a:spcPts val="0"/>
                        </a:spcAft>
                      </a:pPr>
                      <a:r>
                        <a:rPr lang="en-GB" sz="1400">
                          <a:effectLst/>
                        </a:rPr>
                        <a:t>In personal life</a:t>
                      </a:r>
                      <a:endParaRPr lang="en-GB" sz="120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n-GB" sz="1400">
                          <a:effectLst/>
                        </a:rPr>
                        <a:t>In social life</a:t>
                      </a:r>
                      <a:endParaRPr lang="en-GB" sz="120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n-GB" sz="1400">
                          <a:effectLst/>
                        </a:rPr>
                        <a:t>In working life</a:t>
                      </a:r>
                      <a:endParaRPr lang="en-GB" sz="1200">
                        <a:solidFill>
                          <a:srgbClr val="000000"/>
                        </a:solidFill>
                        <a:effectLst/>
                        <a:latin typeface="Calibri"/>
                        <a:ea typeface="Calibri"/>
                        <a:cs typeface="Times New Roman"/>
                      </a:endParaRPr>
                    </a:p>
                  </a:txBody>
                  <a:tcPr marL="68580" marR="68580" marT="0" marB="0"/>
                </a:tc>
              </a:tr>
              <a:tr h="997450">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r>
              <a:tr h="997450">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r>
              <a:tr h="997450">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libri"/>
                        <a:ea typeface="Calibri"/>
                        <a:cs typeface="Times New Roman"/>
                      </a:endParaRPr>
                    </a:p>
                  </a:txBody>
                  <a:tcPr marL="68580" marR="68580" marT="0" marB="0"/>
                </a:tc>
                <a:tc>
                  <a:txBody>
                    <a:bodyPr/>
                    <a:lstStyle/>
                    <a:p>
                      <a:pPr>
                        <a:spcAft>
                          <a:spcPts val="0"/>
                        </a:spcAft>
                      </a:pPr>
                      <a:r>
                        <a:rPr lang="en-GB" sz="1200" dirty="0">
                          <a:effectLst/>
                        </a:rPr>
                        <a:t> </a:t>
                      </a:r>
                      <a:endParaRPr lang="en-GB" sz="1200" dirty="0">
                        <a:solidFill>
                          <a:srgbClr val="000000"/>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2100</TotalTime>
  <Words>826</Words>
  <Application>Microsoft Office PowerPoint</Application>
  <PresentationFormat>Presentazione su schermo (4:3)</PresentationFormat>
  <Paragraphs>51</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Times New Roman</vt:lpstr>
      <vt:lpstr>Montserrat</vt:lpstr>
      <vt:lpstr>Calibri</vt:lpstr>
      <vt:lpstr>EngagePowerpoint Template</vt:lpstr>
      <vt:lpstr>Take the initiative</vt:lpstr>
      <vt:lpstr>Key competences for Lifelong Learning – Sense of initiative</vt:lpstr>
      <vt:lpstr>Personal, Social and Working Life</vt:lpstr>
      <vt:lpstr>Essential knowledge, skills and attitudes</vt:lpstr>
      <vt:lpstr>Social Entrepreneurship</vt:lpstr>
      <vt:lpstr>Proactive project management skills</vt:lpstr>
      <vt:lpstr>Proactive project management skills</vt:lpstr>
      <vt:lpstr>Entrepreneurial attitude</vt:lpstr>
      <vt:lpstr>Take the initiative Exercise Grid 1 – Ethical values</vt:lpstr>
      <vt:lpstr>Focus on working life Exercise Grid 2 Entrepreneurship</vt:lpstr>
      <vt:lpstr>Focus on social and personal life Open argumentations To live the democracy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Speha Fresia</cp:lastModifiedBy>
  <cp:revision>66</cp:revision>
  <dcterms:created xsi:type="dcterms:W3CDTF">2017-10-27T16:23:16Z</dcterms:created>
  <dcterms:modified xsi:type="dcterms:W3CDTF">2018-04-26T06:09:30Z</dcterms:modified>
</cp:coreProperties>
</file>