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64" r:id="rId3"/>
    <p:sldId id="260" r:id="rId4"/>
    <p:sldId id="289" r:id="rId5"/>
    <p:sldId id="290" r:id="rId6"/>
    <p:sldId id="291" r:id="rId7"/>
    <p:sldId id="292" r:id="rId8"/>
    <p:sldId id="262" r:id="rId9"/>
    <p:sldId id="295" r:id="rId10"/>
    <p:sldId id="293" r:id="rId11"/>
    <p:sldId id="296" r:id="rId12"/>
    <p:sldId id="297" r:id="rId13"/>
    <p:sldId id="298" r:id="rId1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69900"/>
    <a:srgbClr val="336600"/>
    <a:srgbClr val="608643"/>
    <a:srgbClr val="99CC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98" autoAdjust="0"/>
  </p:normalViewPr>
  <p:slideViewPr>
    <p:cSldViewPr snapToGrid="0" snapToObjects="1">
      <p:cViewPr varScale="1">
        <p:scale>
          <a:sx n="75" d="100"/>
          <a:sy n="75" d="100"/>
        </p:scale>
        <p:origin x="166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ar-SA" sz="1100" kern="1200" dirty="0" smtClean="0">
                <a:solidFill>
                  <a:schemeClr val="tx1"/>
                </a:solidFill>
                <a:effectLst/>
                <a:latin typeface="+mn-lt"/>
                <a:ea typeface="+mn-ea"/>
                <a:cs typeface="+mn-cs"/>
              </a:rPr>
              <a:t>يهدف هذا المصدر الى اعطاء المشاركين معلومات حول كيفية الوصول إلى الفرص داخل مجتمعاتهم المحلية والتي ستساعد في تطوير المهارات والمعلومات. يوجد أدوار تطوعية مناسبة في مجموعة متنوعة من المجالات المختلفة ، بدءًا من رفاهية الحيوانات وحتى رفاه</a:t>
            </a:r>
            <a:r>
              <a:rPr lang="ar-JO" sz="1100" kern="1200" dirty="0" smtClean="0">
                <a:solidFill>
                  <a:schemeClr val="tx1"/>
                </a:solidFill>
                <a:effectLst/>
                <a:latin typeface="+mn-lt"/>
                <a:ea typeface="+mn-ea"/>
                <a:cs typeface="+mn-cs"/>
              </a:rPr>
              <a:t>ية </a:t>
            </a:r>
            <a:r>
              <a:rPr lang="ar-SA" sz="1100" kern="1200" dirty="0" smtClean="0">
                <a:solidFill>
                  <a:schemeClr val="tx1"/>
                </a:solidFill>
                <a:effectLst/>
                <a:latin typeface="+mn-lt"/>
                <a:ea typeface="+mn-ea"/>
                <a:cs typeface="+mn-cs"/>
              </a:rPr>
              <a:t>المجتمع ، لمن يرغب في البناء على خبرة سابقة ، وتعلم مهارات جديدة والتفاعل مع المزيد من الأشخاص.</a:t>
            </a:r>
            <a:endParaRPr lang="en-GB" noProof="0"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تعد الصحف المحلية والنشرات الإخبارية المجتمعية ومحطات الإذاعة مصادر جيدة للمعلومات حول الأنشطة والتجمعات المجتمعية. ويعمل الكثير منها أيضًا على أساس تطوعي ، بالإضافة إلى توفير معلومات عن المجموعات التي قد تبحث عن المساعدة ، وقد يبحثون أيضًا عن متطوعين لتوظيف خدماتهم الخاصة.</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تعتبر المراكز المجتمعية والمراكز الصحية والكنائس نقاط اتصال جيدة للمعلومات المجتمعية ، وغالبًا ما تكون مفيدة للترابط ,من أجل مقابلة الأشخاص والمشاركة في الأنشطة المحلية.</a:t>
            </a:r>
            <a:endParaRPr lang="el-GR" sz="1100" kern="1200" dirty="0" smtClean="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تعتبر المراكز المجتمعية والمراكز الصحية والكنائس نقاط اتصال جيدة للمعلومات المجتمعية ، وغالبًا ما تكون مفيدة للترابط ,من أجل مقابلة الأشخاص والمشاركة في الأنشطة المحلية.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ar-SA" sz="1100" kern="1200" dirty="0" smtClean="0">
                <a:solidFill>
                  <a:schemeClr val="tx1"/>
                </a:solidFill>
                <a:effectLst/>
                <a:latin typeface="+mn-lt"/>
                <a:ea typeface="+mn-ea"/>
                <a:cs typeface="+mn-cs"/>
              </a:rPr>
              <a:t>إن المشاركة في العمل التطوعي أو المساهمة بأي شكل من الأشكال في مجتمعك المحلي هو أمر مفيد ومفيد للجميع.</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35103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251"/>
          <p:cNvSpPr>
            <a:spLocks noGrp="1" noRot="1" noChangeAspect="1" noTextEdit="1"/>
          </p:cNvSpPr>
          <p:nvPr>
            <p:ph type="sldImg" idx="2"/>
          </p:nvPr>
        </p:nvSpPr>
        <p:spPr>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a:headEnd/>
            <a:tailEnd/>
          </a:ln>
        </p:spPr>
      </p:sp>
      <p:sp>
        <p:nvSpPr>
          <p:cNvPr id="34818" name="Shape 252"/>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compatLnSpc="1">
            <a:prstTxWarp prst="textNoShape">
              <a:avLst/>
            </a:prstTxWarp>
          </a:bodyPr>
          <a:lstStyle/>
          <a:p>
            <a:pPr>
              <a:spcBef>
                <a:spcPct val="0"/>
              </a:spcBef>
              <a:buFontTx/>
              <a:buNone/>
            </a:pPr>
            <a:endParaRPr lang="en-US" altLang="en-US" smtClean="0"/>
          </a:p>
        </p:txBody>
      </p:sp>
    </p:spTree>
    <p:extLst>
      <p:ext uri="{BB962C8B-B14F-4D97-AF65-F5344CB8AC3E}">
        <p14:creationId xmlns:p14="http://schemas.microsoft.com/office/powerpoint/2010/main" val="3976255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ar-SA" sz="1100" kern="1200" dirty="0" smtClean="0">
                <a:solidFill>
                  <a:schemeClr val="tx1"/>
                </a:solidFill>
                <a:effectLst/>
                <a:latin typeface="+mn-lt"/>
                <a:ea typeface="+mn-ea"/>
                <a:cs typeface="+mn-cs"/>
              </a:rPr>
              <a:t>قد يعتبر البعض بان التطوع إعطاء وقتك وطاقتك مجانا ، ولكن هناك العديد من الفوائد المرتبطة بالتطوع أو أن تصبح نشطا في مجتمعك. بالإضافة إلى وجود عامل "الإحساس الجيد" في مساعدة منظمة ما أو تحسين منطقتك ، يمكنك اكتساب وعي أكبر بمكانك ، وزيادة دائرة الاجتماعية ، ومشاركة المهارات وتطوير مهارات جديدة ، وتحسين مؤهلاتك في التوظيف. كما ثبت أن التطوع يؤثر بشكل إيجابي على الصحة العقلية للشخص.</a:t>
            </a:r>
            <a:endParaRPr lang="en-GB" noProof="0"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rtl="1"/>
            <a:r>
              <a:rPr lang="ar-SA" sz="1100" kern="1200" dirty="0" smtClean="0">
                <a:solidFill>
                  <a:schemeClr val="tx1"/>
                </a:solidFill>
                <a:effectLst/>
                <a:latin typeface="+mn-lt"/>
                <a:ea typeface="+mn-ea"/>
                <a:cs typeface="+mn-cs"/>
              </a:rPr>
              <a:t>أين يمكن ان تبدأ إذا كنت جديدًا على التطوع أو تنمية المجتمعية؟</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التفكير في مجالات التطوع التي تهمك. قد يكون العمل مع مجموعة معينة ، على سبيل المثال: الأطفال ، والشباب ، والاحتياجات الخاصة ، ومجتمعات  المهاجرين ، أو ، قد تكون هذه الأسباب خاصة مثل حقوق الإنسان ، ورعاية الحيوان أو التشرد.</a:t>
            </a:r>
            <a:endParaRPr lang="el-GR" sz="1100" kern="1200" dirty="0" smtClean="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1779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1"/>
            <a:r>
              <a:rPr lang="ar-SA" sz="1100" kern="1200" dirty="0" smtClean="0">
                <a:solidFill>
                  <a:schemeClr val="tx1"/>
                </a:solidFill>
                <a:effectLst/>
                <a:latin typeface="+mn-lt"/>
                <a:ea typeface="+mn-ea"/>
                <a:cs typeface="+mn-cs"/>
              </a:rPr>
              <a:t>قم بعمل قائمة بالمهارات التي لديك لتقدمها. قد تكون هذه مهارات عملية ولكن ينبغي أيضا أن تشمل المهارات البسيطة.</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والتي هي من الصفات الشخصية التي تساعدك على التفاعل مع الناس على نحو فعال. هذه قواعد ضخمة عند العمل في قطاع التنمية التطوعية أو المجتمعية.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71576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1"/>
            <a:r>
              <a:rPr lang="ar-SA" sz="1100" kern="1200" dirty="0" smtClean="0">
                <a:solidFill>
                  <a:schemeClr val="tx1"/>
                </a:solidFill>
                <a:effectLst/>
                <a:latin typeface="+mn-lt"/>
                <a:ea typeface="+mn-ea"/>
                <a:cs typeface="+mn-cs"/>
              </a:rPr>
              <a:t>ضع في الاعتبار عوامل مثل الوقت المتاح لديك ، والوصول إلى وسائل النقل ، إذا كنت تفضل ذلك.</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العمل بمفردك أو مع الآخرين ، وإذا كنت مهتمًا باكتساب مهارات جديدة أو تفضل العمل في مجال خبرتك.</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بمجرد تحديد السبب أو المجموعة التي ترغب في التعامل معها ، وما هي المهارات التي يمكنك تقديمها وما يناسب ظروفك الخاصة ، يمكنك عندئذ البدء في البحث عن الفرص المتاحة.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92446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rtl="1"/>
            <a:r>
              <a:rPr lang="ar-SA" sz="1100" kern="1200" dirty="0" smtClean="0">
                <a:solidFill>
                  <a:schemeClr val="tx1"/>
                </a:solidFill>
                <a:effectLst/>
                <a:latin typeface="+mn-lt"/>
                <a:ea typeface="+mn-ea"/>
                <a:cs typeface="+mn-cs"/>
              </a:rPr>
              <a:t>يوجد لدى العديد من المنظمات غير الحكومية ومجموعات المجتمع مواقع إنترنت. إذا كانت هناك منظمة معينة تناشدك ، فتحقق من موقعها على الإنترنت حيث أنها غالبًا ما تقوم بالإعلان عن أماكن للتطوع عبر الإنترنت.</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هناك منظمات تطوعية ومواقع إنترنت في معظم البلدان التي تعلن عن أي فرص للتطوع وتروج في كثير من الأحيان لمعلومات أو أحداث تدريبية للراغبين في أن يصبحوا متطوعين.</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منصات ووسائل التواصل الاجتماعي ، مثل الفيس بوك ، المنظمة المضيفة وكذلك صفحات المجموعة التطوعية التي غالباً ما تقوم بالإعلان عن مواقف أو تقديم معلومات عن العمل التطوعي. وسوف تجد أيضا الصفحات المجتمعية حيث يمكنك الاستفسار عن فرص التطوع المحلية.</a:t>
            </a:r>
            <a:endParaRPr lang="en-US" sz="1100" kern="1200" dirty="0" smtClean="0">
              <a:solidFill>
                <a:schemeClr val="tx1"/>
              </a:solidFill>
              <a:effectLst/>
              <a:latin typeface="+mn-lt"/>
              <a:ea typeface="+mn-ea"/>
              <a:cs typeface="+mn-cs"/>
            </a:endParaRPr>
          </a:p>
          <a:p>
            <a:pPr rtl="1"/>
            <a:r>
              <a:rPr lang="ar-SA"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وتعد المنتديات المجتمعية مكانًا جيدًا لإرسال استفسارات حول فرص التطوع أو للحصول على معلومات حول الجمعيات الخيرية أو المنظمات المجتمعية التي تنشط في منطقتك</a:t>
            </a:r>
            <a:endParaRPr lang="el-GR" sz="1100" kern="1200" dirty="0" smtClean="0">
              <a:solidFill>
                <a:schemeClr val="tx1"/>
              </a:solidFill>
              <a:effectLst/>
              <a:latin typeface="+mn-lt"/>
              <a:ea typeface="+mn-ea"/>
              <a:cs typeface="+mn-cs"/>
            </a:endParaRPr>
          </a:p>
          <a:p>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030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ar-SA" sz="1100" kern="1200" dirty="0" smtClean="0">
                <a:solidFill>
                  <a:schemeClr val="tx1"/>
                </a:solidFill>
                <a:effectLst/>
                <a:latin typeface="+mn-lt"/>
                <a:ea typeface="+mn-ea"/>
                <a:cs typeface="+mn-cs"/>
              </a:rPr>
              <a:t>ومن المهم جدًا عدم إعطاء معلومات شخصية إلى أشخاص مجهولين عبر الإنترنت ، وخاصة في منتدى مفتوح ، لتجنب أي شكل من أشكال إساءة الاستخدام أو سرقة الهوية</a:t>
            </a:r>
            <a:endParaRPr lang="en-US" sz="1100" kern="1200" dirty="0" smtClean="0">
              <a:solidFill>
                <a:schemeClr val="tx1"/>
              </a:solidFill>
              <a:effectLst/>
              <a:latin typeface="+mn-lt"/>
              <a:ea typeface="+mn-ea"/>
              <a:cs typeface="+mn-cs"/>
            </a:endParaRPr>
          </a:p>
          <a:p>
            <a:r>
              <a:rPr lang="en-GB" sz="11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ar-SA" sz="1100" kern="1200" dirty="0" smtClean="0">
                <a:solidFill>
                  <a:schemeClr val="tx1"/>
                </a:solidFill>
                <a:effectLst/>
                <a:latin typeface="+mn-lt"/>
                <a:ea typeface="+mn-ea"/>
                <a:cs typeface="+mn-cs"/>
              </a:rPr>
              <a:t>يجب ان يكون هناك عدد من الأماكن في منطقتك المحلية حيث يمكنك الوصول إلى معلومات حول فرص التفاعل مع المجتمع</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327470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228541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FontTx/>
              <a:buNone/>
            </a:pPr>
            <a:r>
              <a:rPr lang="ar-SA" sz="1100" kern="1200" dirty="0" smtClean="0">
                <a:solidFill>
                  <a:schemeClr val="tx1"/>
                </a:solidFill>
                <a:effectLst/>
                <a:latin typeface="+mn-lt"/>
                <a:ea typeface="+mn-ea"/>
                <a:cs typeface="+mn-cs"/>
              </a:rPr>
              <a:t>التحقق من المدارس والكليات المحلية الخاصة بالكبار لأي نشاط مجتمعي تعليم للكبار أو دورات التطوير شخصية والتي تكون معروضة للمشاركة. هذه هي الطريقة المثالية للارتباط مع الأشخاص ذوي التفكير المتشابه وتعلم المهارات التي يمكن أن تساعد في العثور على عمل تطوعي أو مدفوع الأجر في التنمية المجتمعية أو قطاع المنظمات غير الحكومية.</a:t>
            </a:r>
            <a:endParaRPr lang="en-GB"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03856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91200" y="634300"/>
            <a:ext cx="7761600" cy="6579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31" name="Shape 31"/>
          <p:cNvSpPr txBox="1">
            <a:spLocks noGrp="1"/>
          </p:cNvSpPr>
          <p:nvPr>
            <p:ph type="body" idx="1"/>
          </p:nvPr>
        </p:nvSpPr>
        <p:spPr>
          <a:xfrm>
            <a:off x="6912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2" name="Shape 32"/>
          <p:cNvSpPr txBox="1">
            <a:spLocks noGrp="1"/>
          </p:cNvSpPr>
          <p:nvPr>
            <p:ph type="body" idx="2"/>
          </p:nvPr>
        </p:nvSpPr>
        <p:spPr>
          <a:xfrm>
            <a:off x="4685500" y="1857900"/>
            <a:ext cx="3767400" cy="4710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33" name="Shape 33"/>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
        <p:nvSpPr>
          <p:cNvPr id="34" name="Shape 34"/>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6">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7">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6" r:id="rId4"/>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3012325" y="2960550"/>
            <a:ext cx="5445900" cy="2405700"/>
          </a:xfrm>
          <a:prstGeom prst="rect">
            <a:avLst/>
          </a:prstGeom>
        </p:spPr>
        <p:txBody>
          <a:bodyPr wrap="square" lIns="91425" tIns="91425" rIns="91425" bIns="91425" anchor="b" anchorCtr="0">
            <a:noAutofit/>
          </a:bodyPr>
          <a:lstStyle/>
          <a:p>
            <a:pPr lvl="0"/>
            <a:r>
              <a:rPr lang="ar-SA" dirty="0"/>
              <a:t>التطوع</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مجتمع وسائل الإعلام</a:t>
            </a:r>
            <a:endParaRPr lang="en" dirty="0"/>
          </a:p>
        </p:txBody>
      </p:sp>
      <p:pic>
        <p:nvPicPr>
          <p:cNvPr id="2" name="Picture 1" descr="newspapers-444447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536" y="1518895"/>
            <a:ext cx="3873753" cy="2560308"/>
          </a:xfrm>
          <a:prstGeom prst="rect">
            <a:avLst/>
          </a:prstGeom>
        </p:spPr>
      </p:pic>
      <p:pic>
        <p:nvPicPr>
          <p:cNvPr id="4" name="Picture 3" descr="microphone-2627991_6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275" y="3481289"/>
            <a:ext cx="3962464" cy="2637515"/>
          </a:xfrm>
          <a:prstGeom prst="rect">
            <a:avLst/>
          </a:prstGeom>
        </p:spPr>
      </p:pic>
    </p:spTree>
    <p:extLst>
      <p:ext uri="{BB962C8B-B14F-4D97-AF65-F5344CB8AC3E}">
        <p14:creationId xmlns:p14="http://schemas.microsoft.com/office/powerpoint/2010/main" val="1978191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المراكز الدينية المجتمعية</a:t>
            </a:r>
            <a:endParaRPr lang="en" dirty="0"/>
          </a:p>
        </p:txBody>
      </p:sp>
      <p:pic>
        <p:nvPicPr>
          <p:cNvPr id="2" name="Picture 1" descr="architecture-3082760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0374" y="1689790"/>
            <a:ext cx="4287910" cy="4287910"/>
          </a:xfrm>
          <a:prstGeom prst="rect">
            <a:avLst/>
          </a:prstGeom>
        </p:spPr>
      </p:pic>
    </p:spTree>
    <p:extLst>
      <p:ext uri="{BB962C8B-B14F-4D97-AF65-F5344CB8AC3E}">
        <p14:creationId xmlns:p14="http://schemas.microsoft.com/office/powerpoint/2010/main" val="3797213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691200" y="0"/>
            <a:ext cx="7761600" cy="1292100"/>
          </a:xfrm>
          <a:prstGeom prst="rect">
            <a:avLst/>
          </a:prstGeom>
        </p:spPr>
        <p:txBody>
          <a:bodyPr wrap="square" lIns="91425" tIns="91425" rIns="91425" bIns="91425" anchor="b" anchorCtr="0">
            <a:noAutofit/>
          </a:bodyPr>
          <a:lstStyle/>
          <a:p>
            <a:pPr lvl="0"/>
            <a:r>
              <a:rPr lang="ar-AE" dirty="0"/>
              <a:t>فوائد للجميع</a:t>
            </a:r>
            <a:endParaRPr lang="en" dirty="0"/>
          </a:p>
        </p:txBody>
      </p:sp>
      <p:pic>
        <p:nvPicPr>
          <p:cNvPr id="2" name="Picture 1" descr="grandstand-330930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9132" y="1834357"/>
            <a:ext cx="5952620" cy="3962213"/>
          </a:xfrm>
          <a:prstGeom prst="rect">
            <a:avLst/>
          </a:prstGeom>
        </p:spPr>
      </p:pic>
    </p:spTree>
    <p:extLst>
      <p:ext uri="{BB962C8B-B14F-4D97-AF65-F5344CB8AC3E}">
        <p14:creationId xmlns:p14="http://schemas.microsoft.com/office/powerpoint/2010/main" val="3215657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254"/>
          <p:cNvSpPr>
            <a:spLocks noChangeArrowheads="1"/>
          </p:cNvSpPr>
          <p:nvPr/>
        </p:nvSpPr>
        <p:spPr bwMode="auto">
          <a:xfrm>
            <a:off x="0" y="0"/>
            <a:ext cx="9144000" cy="2619375"/>
          </a:xfrm>
          <a:prstGeom prst="rect">
            <a:avLst/>
          </a:prstGeom>
          <a:solidFill>
            <a:srgbClr val="60864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a:p>
        </p:txBody>
      </p:sp>
      <p:sp>
        <p:nvSpPr>
          <p:cNvPr id="33795" name="Shape 258"/>
          <p:cNvSpPr>
            <a:spLocks noChangeArrowheads="1"/>
          </p:cNvSpPr>
          <p:nvPr/>
        </p:nvSpPr>
        <p:spPr bwMode="auto">
          <a:xfrm>
            <a:off x="812800" y="4100513"/>
            <a:ext cx="1533525" cy="138112"/>
          </a:xfrm>
          <a:prstGeom prst="rect">
            <a:avLst/>
          </a:prstGeom>
          <a:solidFill>
            <a:srgbClr val="454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endParaRPr lang="en-US" altLang="en-US" sz="1000">
              <a:solidFill>
                <a:schemeClr val="bg1"/>
              </a:solidFill>
            </a:endParaRPr>
          </a:p>
        </p:txBody>
      </p:sp>
      <p:pic>
        <p:nvPicPr>
          <p:cNvPr id="33796" name="Grafi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7388" y="3197225"/>
            <a:ext cx="2906712"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feld 2"/>
          <p:cNvSpPr txBox="1">
            <a:spLocks noChangeArrowheads="1"/>
          </p:cNvSpPr>
          <p:nvPr/>
        </p:nvSpPr>
        <p:spPr bwMode="auto">
          <a:xfrm>
            <a:off x="190500" y="5492750"/>
            <a:ext cx="518774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rtl="1"/>
            <a:r>
              <a:rPr lang="en-US" sz="1100" dirty="0" err="1"/>
              <a:t>تم</a:t>
            </a:r>
            <a:r>
              <a:rPr lang="en-US" sz="1100" dirty="0"/>
              <a:t> </a:t>
            </a:r>
            <a:r>
              <a:rPr lang="en-US" sz="1100" dirty="0" err="1"/>
              <a:t>تمويل</a:t>
            </a:r>
            <a:r>
              <a:rPr lang="en-US" sz="1100" dirty="0"/>
              <a:t> </a:t>
            </a:r>
            <a:r>
              <a:rPr lang="en-US" sz="1100" dirty="0" err="1"/>
              <a:t>المشروع</a:t>
            </a:r>
            <a:r>
              <a:rPr lang="en-US" sz="1100" dirty="0"/>
              <a:t> </a:t>
            </a:r>
            <a:r>
              <a:rPr lang="en-US" sz="1100" dirty="0" err="1"/>
              <a:t>بدعم</a:t>
            </a:r>
            <a:r>
              <a:rPr lang="en-US" sz="1100" dirty="0"/>
              <a:t> </a:t>
            </a:r>
            <a:r>
              <a:rPr lang="en-US" sz="1100" dirty="0" err="1"/>
              <a:t>من</a:t>
            </a:r>
            <a:r>
              <a:rPr lang="en-US" sz="1100" dirty="0"/>
              <a:t> </a:t>
            </a:r>
            <a:r>
              <a:rPr lang="en-US" sz="1100" dirty="0" err="1"/>
              <a:t>المفوضية</a:t>
            </a:r>
            <a:r>
              <a:rPr lang="en-US" sz="1100" dirty="0"/>
              <a:t> </a:t>
            </a:r>
            <a:r>
              <a:rPr lang="en-US" sz="1100" dirty="0" err="1"/>
              <a:t>الأوروبية</a:t>
            </a:r>
            <a:r>
              <a:rPr lang="en-US" sz="1100" dirty="0"/>
              <a:t>.</a:t>
            </a:r>
          </a:p>
          <a:p>
            <a:pPr rtl="1"/>
            <a:r>
              <a:rPr lang="en-US" sz="1100" dirty="0"/>
              <a:t> </a:t>
            </a:r>
          </a:p>
          <a:p>
            <a:pPr rtl="1"/>
            <a:r>
              <a:rPr lang="en-US" sz="1100" dirty="0" err="1"/>
              <a:t>لا</a:t>
            </a:r>
            <a:r>
              <a:rPr lang="en-US" sz="1100" dirty="0"/>
              <a:t> </a:t>
            </a:r>
            <a:r>
              <a:rPr lang="en-US" sz="1100" dirty="0" err="1"/>
              <a:t>يمثل</a:t>
            </a:r>
            <a:r>
              <a:rPr lang="en-US" sz="1100" dirty="0"/>
              <a:t> </a:t>
            </a:r>
            <a:r>
              <a:rPr lang="en-US" sz="1100" dirty="0" err="1"/>
              <a:t>هذا</a:t>
            </a:r>
            <a:r>
              <a:rPr lang="en-US" sz="1100" dirty="0"/>
              <a:t> </a:t>
            </a:r>
            <a:r>
              <a:rPr lang="en-US" sz="1100" dirty="0" err="1"/>
              <a:t>المنشور</a:t>
            </a:r>
            <a:r>
              <a:rPr lang="en-US" sz="1100" dirty="0"/>
              <a:t> </a:t>
            </a:r>
            <a:r>
              <a:rPr lang="en-US" sz="1100" dirty="0" err="1"/>
              <a:t>سوى</a:t>
            </a:r>
            <a:r>
              <a:rPr lang="en-US" sz="1100" dirty="0"/>
              <a:t> </a:t>
            </a:r>
            <a:r>
              <a:rPr lang="en-US" sz="1100" dirty="0" err="1"/>
              <a:t>آراء</a:t>
            </a:r>
            <a:r>
              <a:rPr lang="en-US" sz="1100" dirty="0"/>
              <a:t> </a:t>
            </a:r>
            <a:r>
              <a:rPr lang="en-US" sz="1100" dirty="0" err="1"/>
              <a:t>المؤلف</a:t>
            </a:r>
            <a:r>
              <a:rPr lang="en-US" sz="1100" dirty="0"/>
              <a:t> </a:t>
            </a:r>
            <a:r>
              <a:rPr lang="en-US" sz="1100" dirty="0" err="1"/>
              <a:t>ولا</a:t>
            </a:r>
            <a:r>
              <a:rPr lang="en-US" sz="1100" dirty="0"/>
              <a:t> </a:t>
            </a:r>
            <a:r>
              <a:rPr lang="en-US" sz="1100" dirty="0" err="1"/>
              <a:t>يمكن</a:t>
            </a:r>
            <a:r>
              <a:rPr lang="en-US" sz="1100" dirty="0"/>
              <a:t> </a:t>
            </a:r>
            <a:r>
              <a:rPr lang="en-US" sz="1100" dirty="0" err="1"/>
              <a:t>اعتبار</a:t>
            </a:r>
            <a:r>
              <a:rPr lang="en-US" sz="1100" dirty="0"/>
              <a:t> </a:t>
            </a:r>
            <a:r>
              <a:rPr lang="en-US" sz="1100" dirty="0" err="1"/>
              <a:t>اللجنة</a:t>
            </a:r>
            <a:r>
              <a:rPr lang="en-US" sz="1100" dirty="0"/>
              <a:t> </a:t>
            </a:r>
            <a:r>
              <a:rPr lang="en-US" sz="1100" dirty="0" err="1"/>
              <a:t>مسؤولة</a:t>
            </a:r>
            <a:r>
              <a:rPr lang="en-US" sz="1100" dirty="0"/>
              <a:t> </a:t>
            </a:r>
            <a:r>
              <a:rPr lang="en-US" sz="1100" dirty="0" err="1"/>
              <a:t>عن</a:t>
            </a:r>
            <a:r>
              <a:rPr lang="en-US" sz="1100" dirty="0"/>
              <a:t> </a:t>
            </a:r>
            <a:r>
              <a:rPr lang="en-US" sz="1100" dirty="0" err="1"/>
              <a:t>أي</a:t>
            </a:r>
            <a:r>
              <a:rPr lang="en-US" sz="1100" dirty="0"/>
              <a:t> </a:t>
            </a:r>
            <a:r>
              <a:rPr lang="en-US" sz="1100" dirty="0" err="1"/>
              <a:t>استخدام</a:t>
            </a:r>
            <a:r>
              <a:rPr lang="en-US" sz="1100" dirty="0"/>
              <a:t> </a:t>
            </a:r>
            <a:r>
              <a:rPr lang="en-US" sz="1100" dirty="0" err="1"/>
              <a:t>قد</a:t>
            </a:r>
            <a:r>
              <a:rPr lang="en-US" sz="1100" dirty="0"/>
              <a:t> </a:t>
            </a:r>
            <a:r>
              <a:rPr lang="en-US" sz="1100" dirty="0" err="1"/>
              <a:t>يكون</a:t>
            </a:r>
            <a:r>
              <a:rPr lang="en-US" sz="1100" dirty="0"/>
              <a:t> </a:t>
            </a:r>
            <a:r>
              <a:rPr lang="en-US" sz="1100" dirty="0" err="1"/>
              <a:t>لهذا</a:t>
            </a:r>
            <a:r>
              <a:rPr lang="en-US" sz="1100" dirty="0"/>
              <a:t> </a:t>
            </a:r>
            <a:r>
              <a:rPr lang="en-US" sz="1100" dirty="0" err="1"/>
              <a:t>النص</a:t>
            </a:r>
            <a:r>
              <a:rPr lang="en-US" sz="1100" dirty="0"/>
              <a:t>.</a:t>
            </a:r>
          </a:p>
          <a:p>
            <a:pPr rtl="1"/>
            <a:r>
              <a:rPr lang="en-US" sz="1100" dirty="0"/>
              <a:t> </a:t>
            </a:r>
          </a:p>
          <a:p>
            <a:pPr rtl="1"/>
            <a:r>
              <a:rPr lang="en-US" sz="1100" dirty="0" err="1"/>
              <a:t>رقم</a:t>
            </a:r>
            <a:r>
              <a:rPr lang="en-US" sz="1100" dirty="0"/>
              <a:t> </a:t>
            </a:r>
            <a:r>
              <a:rPr lang="en-US" sz="1100" dirty="0" err="1"/>
              <a:t>المشروع</a:t>
            </a:r>
            <a:r>
              <a:rPr lang="en-US" sz="1100" dirty="0"/>
              <a:t>: 2017-1-FR01-KA204-037126</a:t>
            </a:r>
          </a:p>
          <a:p>
            <a:endParaRPr lang="de-AT" altLang="en-US" sz="1100" dirty="0"/>
          </a:p>
        </p:txBody>
      </p:sp>
      <p:sp>
        <p:nvSpPr>
          <p:cNvPr id="7" name="Shape 255"/>
          <p:cNvSpPr txBox="1">
            <a:spLocks/>
          </p:cNvSpPr>
          <p:nvPr/>
        </p:nvSpPr>
        <p:spPr>
          <a:xfrm>
            <a:off x="678426" y="1650475"/>
            <a:ext cx="3972232" cy="1546500"/>
          </a:xfrm>
          <a:prstGeom prst="rect">
            <a:avLst/>
          </a:prstGeom>
          <a:noFill/>
          <a:ln>
            <a:noFill/>
          </a:ln>
        </p:spPr>
        <p:txBody>
          <a:bodyPr wrap="square" lIns="91425" tIns="91425" rIns="91425" bIns="91425" anchor="b"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454F5B"/>
              </a:buClr>
              <a:buSzPct val="100000"/>
              <a:buFont typeface="Montserrat"/>
              <a:buNone/>
              <a:defRPr sz="3000" b="1" i="0" u="none" strike="noStrike" cap="none">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r>
              <a:rPr lang="ar-AE" sz="9600" smtClean="0">
                <a:solidFill>
                  <a:schemeClr val="bg1"/>
                </a:solidFill>
              </a:rPr>
              <a:t>شكرا!</a:t>
            </a:r>
            <a:endParaRPr lang="en" sz="12000" dirty="0">
              <a:solidFill>
                <a:schemeClr val="bg1"/>
              </a:solidFill>
            </a:endParaRPr>
          </a:p>
        </p:txBody>
      </p:sp>
    </p:spTree>
    <p:extLst>
      <p:ext uri="{BB962C8B-B14F-4D97-AF65-F5344CB8AC3E}">
        <p14:creationId xmlns:p14="http://schemas.microsoft.com/office/powerpoint/2010/main" val="393533759"/>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ar-AE" dirty="0"/>
              <a:t>فوائد التطوع</a:t>
            </a:r>
            <a:endParaRPr lang="en" dirty="0"/>
          </a:p>
        </p:txBody>
      </p:sp>
      <p:sp>
        <p:nvSpPr>
          <p:cNvPr id="2" name="Oval 1"/>
          <p:cNvSpPr/>
          <p:nvPr/>
        </p:nvSpPr>
        <p:spPr>
          <a:xfrm>
            <a:off x="3583099" y="2579938"/>
            <a:ext cx="2564976" cy="1461385"/>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smtClean="0"/>
              <a:t>Wellbeing</a:t>
            </a:r>
            <a:endParaRPr lang="en-US" sz="1800" dirty="0"/>
          </a:p>
        </p:txBody>
      </p:sp>
      <p:sp>
        <p:nvSpPr>
          <p:cNvPr id="5" name="Oval 4"/>
          <p:cNvSpPr/>
          <p:nvPr/>
        </p:nvSpPr>
        <p:spPr>
          <a:xfrm>
            <a:off x="6006972" y="1814019"/>
            <a:ext cx="2828656" cy="120934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smtClean="0"/>
              <a:t>Gain valuable work experience</a:t>
            </a:r>
            <a:endParaRPr lang="en-US" sz="1800" dirty="0"/>
          </a:p>
        </p:txBody>
      </p:sp>
      <p:sp>
        <p:nvSpPr>
          <p:cNvPr id="6" name="Oval 5"/>
          <p:cNvSpPr/>
          <p:nvPr/>
        </p:nvSpPr>
        <p:spPr>
          <a:xfrm>
            <a:off x="321836" y="1874486"/>
            <a:ext cx="2647175" cy="1330281"/>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smtClean="0"/>
              <a:t>Knowledge of your</a:t>
            </a:r>
          </a:p>
          <a:p>
            <a:pPr algn="ctr"/>
            <a:r>
              <a:rPr lang="en-US" sz="1800" dirty="0"/>
              <a:t>l</a:t>
            </a:r>
            <a:r>
              <a:rPr lang="en-US" sz="1800" dirty="0" smtClean="0"/>
              <a:t>ocal area</a:t>
            </a:r>
            <a:endParaRPr lang="en-US" sz="1800" dirty="0"/>
          </a:p>
        </p:txBody>
      </p:sp>
      <p:sp>
        <p:nvSpPr>
          <p:cNvPr id="7" name="Oval 6"/>
          <p:cNvSpPr/>
          <p:nvPr/>
        </p:nvSpPr>
        <p:spPr>
          <a:xfrm>
            <a:off x="321836" y="4041323"/>
            <a:ext cx="2851085" cy="158891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smtClean="0"/>
              <a:t>Make new friends</a:t>
            </a:r>
            <a:endParaRPr lang="en-US" sz="1800" dirty="0"/>
          </a:p>
        </p:txBody>
      </p:sp>
      <p:sp>
        <p:nvSpPr>
          <p:cNvPr id="8" name="Oval 7"/>
          <p:cNvSpPr/>
          <p:nvPr/>
        </p:nvSpPr>
        <p:spPr>
          <a:xfrm>
            <a:off x="5533987" y="4041323"/>
            <a:ext cx="3012843" cy="1404124"/>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smtClean="0"/>
              <a:t>Share skills and develop competences</a:t>
            </a: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01476" y="-15240"/>
            <a:ext cx="7761600" cy="1292100"/>
          </a:xfrm>
          <a:prstGeom prst="rect">
            <a:avLst/>
          </a:prstGeom>
        </p:spPr>
        <p:txBody>
          <a:bodyPr wrap="square" lIns="91425" tIns="91425" rIns="91425" bIns="91425" anchor="b" anchorCtr="0">
            <a:noAutofit/>
          </a:bodyPr>
          <a:lstStyle/>
          <a:p>
            <a:pPr lvl="0"/>
            <a:r>
              <a:rPr lang="ar-AE" dirty="0"/>
              <a:t>ما هو شغفك؟</a:t>
            </a:r>
            <a:endParaRPr lang="en" dirty="0"/>
          </a:p>
        </p:txBody>
      </p:sp>
      <p:pic>
        <p:nvPicPr>
          <p:cNvPr id="2" name="Picture 1" descr="shoes-1246691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049" y="1733396"/>
            <a:ext cx="6241738" cy="415465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ما هي المهارات التي لديك؟</a:t>
            </a:r>
            <a:endParaRPr lang="en-GB" dirty="0"/>
          </a:p>
        </p:txBody>
      </p:sp>
      <p:pic>
        <p:nvPicPr>
          <p:cNvPr id="4" name="Picture 3" descr="skills-3371153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1890" y="2023826"/>
            <a:ext cx="7350910" cy="3583569"/>
          </a:xfrm>
          <a:prstGeom prst="rect">
            <a:avLst/>
          </a:prstGeom>
        </p:spPr>
      </p:pic>
    </p:spTree>
    <p:extLst>
      <p:ext uri="{BB962C8B-B14F-4D97-AF65-F5344CB8AC3E}">
        <p14:creationId xmlns:p14="http://schemas.microsoft.com/office/powerpoint/2010/main" val="11763257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أشياء أخرى يجب مراعاتها ...</a:t>
            </a:r>
            <a:endParaRPr lang="en-GB" dirty="0"/>
          </a:p>
        </p:txBody>
      </p:sp>
      <p:pic>
        <p:nvPicPr>
          <p:cNvPr id="3" name="Shape 66"/>
          <p:cNvPicPr preferRelativeResize="0"/>
          <p:nvPr/>
        </p:nvPicPr>
        <p:blipFill rotWithShape="1">
          <a:blip r:embed="rId3">
            <a:alphaModFix/>
          </a:blip>
          <a:srcRect/>
          <a:stretch/>
        </p:blipFill>
        <p:spPr>
          <a:xfrm>
            <a:off x="1101596" y="2235059"/>
            <a:ext cx="6799629" cy="2969138"/>
          </a:xfrm>
          <a:prstGeom prst="rect">
            <a:avLst/>
          </a:prstGeom>
          <a:noFill/>
          <a:ln>
            <a:noFill/>
          </a:ln>
        </p:spPr>
      </p:pic>
      <p:sp>
        <p:nvSpPr>
          <p:cNvPr id="4" name="Rectangle 3"/>
          <p:cNvSpPr/>
          <p:nvPr/>
        </p:nvSpPr>
        <p:spPr>
          <a:xfrm>
            <a:off x="3143150" y="2809263"/>
            <a:ext cx="2655641" cy="197546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7712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الموارد على الانترنت</a:t>
            </a:r>
            <a:endParaRPr lang="de-AT" dirty="0"/>
          </a:p>
        </p:txBody>
      </p:sp>
      <p:pic>
        <p:nvPicPr>
          <p:cNvPr id="3" name="Shape 74"/>
          <p:cNvPicPr preferRelativeResize="0"/>
          <p:nvPr/>
        </p:nvPicPr>
        <p:blipFill rotWithShape="1">
          <a:blip r:embed="rId3">
            <a:alphaModFix/>
          </a:blip>
          <a:srcRect/>
          <a:stretch/>
        </p:blipFill>
        <p:spPr>
          <a:xfrm>
            <a:off x="1181100" y="2149082"/>
            <a:ext cx="6680400" cy="3279469"/>
          </a:xfrm>
          <a:prstGeom prst="rect">
            <a:avLst/>
          </a:prstGeom>
          <a:noFill/>
          <a:ln>
            <a:noFill/>
          </a:ln>
        </p:spPr>
      </p:pic>
    </p:spTree>
    <p:extLst>
      <p:ext uri="{BB962C8B-B14F-4D97-AF65-F5344CB8AC3E}">
        <p14:creationId xmlns:p14="http://schemas.microsoft.com/office/powerpoint/2010/main" val="2567655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AE" dirty="0"/>
              <a:t>خدمات المجتمع</a:t>
            </a:r>
            <a:endParaRPr lang="de-AT" dirty="0"/>
          </a:p>
        </p:txBody>
      </p:sp>
      <p:pic>
        <p:nvPicPr>
          <p:cNvPr id="4" name="Picture 3" descr="hand-1917895_64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1744" y="1885669"/>
            <a:ext cx="5459011" cy="4094258"/>
          </a:xfrm>
          <a:prstGeom prst="rect">
            <a:avLst/>
          </a:prstGeom>
        </p:spPr>
      </p:pic>
    </p:spTree>
    <p:extLst>
      <p:ext uri="{BB962C8B-B14F-4D97-AF65-F5344CB8AC3E}">
        <p14:creationId xmlns:p14="http://schemas.microsoft.com/office/powerpoint/2010/main" val="103931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0" name="Shape 100"/>
          <p:cNvSpPr txBox="1">
            <a:spLocks noGrp="1"/>
          </p:cNvSpPr>
          <p:nvPr>
            <p:ph type="title"/>
          </p:nvPr>
        </p:nvSpPr>
        <p:spPr>
          <a:xfrm>
            <a:off x="691200" y="634300"/>
            <a:ext cx="7761600" cy="657900"/>
          </a:xfrm>
          <a:prstGeom prst="rect">
            <a:avLst/>
          </a:prstGeom>
        </p:spPr>
        <p:txBody>
          <a:bodyPr wrap="square" lIns="91425" tIns="91425" rIns="91425" bIns="91425" anchor="b" anchorCtr="0">
            <a:noAutofit/>
          </a:bodyPr>
          <a:lstStyle/>
          <a:p>
            <a:pPr lvl="0"/>
            <a:r>
              <a:rPr lang="ar-AE" dirty="0"/>
              <a:t>المكتبة المحلية</a:t>
            </a:r>
            <a:endParaRPr lang="en" dirty="0"/>
          </a:p>
        </p:txBody>
      </p:sp>
      <p:pic>
        <p:nvPicPr>
          <p:cNvPr id="2" name="Picture 1" descr="books-2596809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038" y="1959888"/>
            <a:ext cx="6145179" cy="376764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ar-AE" dirty="0"/>
              <a:t>تعليم الكبار</a:t>
            </a:r>
            <a:endParaRPr lang="en-GB" dirty="0"/>
          </a:p>
        </p:txBody>
      </p:sp>
      <p:pic>
        <p:nvPicPr>
          <p:cNvPr id="4" name="Picture 3" descr="adult-education-2706977_6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1975463"/>
            <a:ext cx="7904352" cy="3489130"/>
          </a:xfrm>
          <a:prstGeom prst="rect">
            <a:avLst/>
          </a:prstGeom>
        </p:spPr>
      </p:pic>
    </p:spTree>
    <p:extLst>
      <p:ext uri="{BB962C8B-B14F-4D97-AF65-F5344CB8AC3E}">
        <p14:creationId xmlns:p14="http://schemas.microsoft.com/office/powerpoint/2010/main" val="4115909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87</TotalTime>
  <Words>512</Words>
  <Application>Microsoft Office PowerPoint</Application>
  <PresentationFormat>On-screen Show (4:3)</PresentationFormat>
  <Paragraphs>52</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Montserrat</vt:lpstr>
      <vt:lpstr>EngagePowerpoint Template</vt:lpstr>
      <vt:lpstr>التطوع</vt:lpstr>
      <vt:lpstr>فوائد التطوع</vt:lpstr>
      <vt:lpstr>ما هو شغفك؟</vt:lpstr>
      <vt:lpstr>ما هي المهارات التي لديك؟</vt:lpstr>
      <vt:lpstr>أشياء أخرى يجب مراعاتها ...</vt:lpstr>
      <vt:lpstr>الموارد على الانترنت</vt:lpstr>
      <vt:lpstr>خدمات المجتمع</vt:lpstr>
      <vt:lpstr>المكتبة المحلية</vt:lpstr>
      <vt:lpstr>تعليم الكبار</vt:lpstr>
      <vt:lpstr>مجتمع وسائل الإعلام</vt:lpstr>
      <vt:lpstr>المراكز الدينية المجتمعية</vt:lpstr>
      <vt:lpstr>فوائد للجميع</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Elena Xeni</cp:lastModifiedBy>
  <cp:revision>90</cp:revision>
  <dcterms:created xsi:type="dcterms:W3CDTF">2017-10-27T16:23:16Z</dcterms:created>
  <dcterms:modified xsi:type="dcterms:W3CDTF">2019-11-10T20:48:27Z</dcterms:modified>
</cp:coreProperties>
</file>